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handoutMasterIdLst>
    <p:handoutMasterId r:id="rId73"/>
  </p:handoutMasterIdLst>
  <p:sldIdLst>
    <p:sldId id="256" r:id="rId2"/>
    <p:sldId id="449" r:id="rId3"/>
    <p:sldId id="448" r:id="rId4"/>
    <p:sldId id="423" r:id="rId5"/>
    <p:sldId id="422" r:id="rId6"/>
    <p:sldId id="445" r:id="rId7"/>
    <p:sldId id="391" r:id="rId8"/>
    <p:sldId id="383" r:id="rId9"/>
    <p:sldId id="390" r:id="rId10"/>
    <p:sldId id="384" r:id="rId11"/>
    <p:sldId id="420" r:id="rId12"/>
    <p:sldId id="413" r:id="rId13"/>
    <p:sldId id="385" r:id="rId14"/>
    <p:sldId id="386" r:id="rId15"/>
    <p:sldId id="414" r:id="rId16"/>
    <p:sldId id="415" r:id="rId17"/>
    <p:sldId id="434" r:id="rId18"/>
    <p:sldId id="404" r:id="rId19"/>
    <p:sldId id="458" r:id="rId20"/>
    <p:sldId id="403" r:id="rId21"/>
    <p:sldId id="388" r:id="rId22"/>
    <p:sldId id="425" r:id="rId23"/>
    <p:sldId id="426" r:id="rId24"/>
    <p:sldId id="433" r:id="rId25"/>
    <p:sldId id="427" r:id="rId26"/>
    <p:sldId id="387" r:id="rId27"/>
    <p:sldId id="446" r:id="rId28"/>
    <p:sldId id="447" r:id="rId29"/>
    <p:sldId id="392" r:id="rId30"/>
    <p:sldId id="439" r:id="rId31"/>
    <p:sldId id="416" r:id="rId32"/>
    <p:sldId id="451" r:id="rId33"/>
    <p:sldId id="452" r:id="rId34"/>
    <p:sldId id="453" r:id="rId35"/>
    <p:sldId id="454" r:id="rId36"/>
    <p:sldId id="455" r:id="rId37"/>
    <p:sldId id="424" r:id="rId38"/>
    <p:sldId id="429" r:id="rId39"/>
    <p:sldId id="457" r:id="rId40"/>
    <p:sldId id="430" r:id="rId41"/>
    <p:sldId id="428" r:id="rId42"/>
    <p:sldId id="400" r:id="rId43"/>
    <p:sldId id="405" r:id="rId44"/>
    <p:sldId id="406" r:id="rId45"/>
    <p:sldId id="407" r:id="rId46"/>
    <p:sldId id="408" r:id="rId47"/>
    <p:sldId id="459" r:id="rId48"/>
    <p:sldId id="460" r:id="rId49"/>
    <p:sldId id="461" r:id="rId50"/>
    <p:sldId id="462" r:id="rId51"/>
    <p:sldId id="466" r:id="rId52"/>
    <p:sldId id="465" r:id="rId53"/>
    <p:sldId id="464" r:id="rId54"/>
    <p:sldId id="440" r:id="rId55"/>
    <p:sldId id="441" r:id="rId56"/>
    <p:sldId id="442" r:id="rId57"/>
    <p:sldId id="450" r:id="rId58"/>
    <p:sldId id="443" r:id="rId59"/>
    <p:sldId id="444" r:id="rId60"/>
    <p:sldId id="411" r:id="rId61"/>
    <p:sldId id="418" r:id="rId62"/>
    <p:sldId id="419" r:id="rId63"/>
    <p:sldId id="399" r:id="rId64"/>
    <p:sldId id="467" r:id="rId65"/>
    <p:sldId id="436" r:id="rId66"/>
    <p:sldId id="437" r:id="rId67"/>
    <p:sldId id="438" r:id="rId68"/>
    <p:sldId id="397" r:id="rId69"/>
    <p:sldId id="431" r:id="rId70"/>
    <p:sldId id="432" r:id="rId71"/>
    <p:sldId id="402" r:id="rId72"/>
  </p:sldIdLst>
  <p:sldSz cx="9144000" cy="6858000" type="screen4x3"/>
  <p:notesSz cx="6858000" cy="9199563"/>
  <p:defaultTextStyle>
    <a:defPPr>
      <a:defRPr lang="en-US"/>
    </a:defPPr>
    <a:lvl1pPr algn="r" rtl="0" eaLnBrk="0" fontAlgn="base" hangingPunct="0">
      <a:spcBef>
        <a:spcPct val="50000"/>
      </a:spcBef>
      <a:spcAft>
        <a:spcPct val="0"/>
      </a:spcAft>
      <a:defRPr sz="2000" kern="1200">
        <a:solidFill>
          <a:schemeClr val="tx1"/>
        </a:solidFill>
        <a:latin typeface="Arial" charset="0"/>
        <a:ea typeface="+mn-ea"/>
        <a:cs typeface="+mn-cs"/>
      </a:defRPr>
    </a:lvl1pPr>
    <a:lvl2pPr marL="457200" algn="r" rtl="0" eaLnBrk="0" fontAlgn="base" hangingPunct="0">
      <a:spcBef>
        <a:spcPct val="50000"/>
      </a:spcBef>
      <a:spcAft>
        <a:spcPct val="0"/>
      </a:spcAft>
      <a:defRPr sz="2000" kern="1200">
        <a:solidFill>
          <a:schemeClr val="tx1"/>
        </a:solidFill>
        <a:latin typeface="Arial" charset="0"/>
        <a:ea typeface="+mn-ea"/>
        <a:cs typeface="+mn-cs"/>
      </a:defRPr>
    </a:lvl2pPr>
    <a:lvl3pPr marL="914400" algn="r" rtl="0" eaLnBrk="0" fontAlgn="base" hangingPunct="0">
      <a:spcBef>
        <a:spcPct val="50000"/>
      </a:spcBef>
      <a:spcAft>
        <a:spcPct val="0"/>
      </a:spcAft>
      <a:defRPr sz="2000" kern="1200">
        <a:solidFill>
          <a:schemeClr val="tx1"/>
        </a:solidFill>
        <a:latin typeface="Arial" charset="0"/>
        <a:ea typeface="+mn-ea"/>
        <a:cs typeface="+mn-cs"/>
      </a:defRPr>
    </a:lvl3pPr>
    <a:lvl4pPr marL="1371600" algn="r" rtl="0" eaLnBrk="0" fontAlgn="base" hangingPunct="0">
      <a:spcBef>
        <a:spcPct val="50000"/>
      </a:spcBef>
      <a:spcAft>
        <a:spcPct val="0"/>
      </a:spcAft>
      <a:defRPr sz="2000" kern="1200">
        <a:solidFill>
          <a:schemeClr val="tx1"/>
        </a:solidFill>
        <a:latin typeface="Arial" charset="0"/>
        <a:ea typeface="+mn-ea"/>
        <a:cs typeface="+mn-cs"/>
      </a:defRPr>
    </a:lvl4pPr>
    <a:lvl5pPr marL="1828800" algn="r" rtl="0" eaLnBrk="0" fontAlgn="base" hangingPunct="0">
      <a:spcBef>
        <a:spcPct val="5000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B7600"/>
    <a:srgbClr val="003300"/>
    <a:srgbClr val="336600"/>
    <a:srgbClr val="CA9F02"/>
    <a:srgbClr val="006600"/>
    <a:srgbClr val="E8BB18"/>
    <a:srgbClr val="C9780D"/>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7" autoAdjust="0"/>
    <p:restoredTop sz="92122" autoAdjust="0"/>
  </p:normalViewPr>
  <p:slideViewPr>
    <p:cSldViewPr snapToGrid="0">
      <p:cViewPr>
        <p:scale>
          <a:sx n="100" d="100"/>
          <a:sy n="100" d="100"/>
        </p:scale>
        <p:origin x="-10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6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marksb\My%20Documents\Class\5370\201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marksb\My%20Documents\Class\5370\2011.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Documents%20and%20Settings\marksb\My%20Documents\Class\5370\2011.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5832712720616677E-2"/>
          <c:y val="0.10821260154916566"/>
          <c:w val="0.90075644251545361"/>
          <c:h val="0.71243619477203113"/>
        </c:manualLayout>
      </c:layout>
      <c:lineChart>
        <c:grouping val="stacked"/>
        <c:varyColors val="0"/>
        <c:ser>
          <c:idx val="0"/>
          <c:order val="0"/>
          <c:spPr>
            <a:ln>
              <a:solidFill>
                <a:srgbClr val="003366">
                  <a:lumMod val="50000"/>
                </a:srgbClr>
              </a:solidFill>
            </a:ln>
          </c:spPr>
          <c:marker>
            <c:symbol val="none"/>
          </c:marker>
          <c:val>
            <c:numRef>
              <c:f>Sheet2!$AN$2:$AN$11</c:f>
              <c:numCache>
                <c:formatCode>General</c:formatCode>
                <c:ptCount val="10"/>
                <c:pt idx="0">
                  <c:v>1</c:v>
                </c:pt>
                <c:pt idx="1">
                  <c:v>4</c:v>
                </c:pt>
                <c:pt idx="2">
                  <c:v>2</c:v>
                </c:pt>
                <c:pt idx="3">
                  <c:v>1</c:v>
                </c:pt>
                <c:pt idx="4">
                  <c:v>4</c:v>
                </c:pt>
                <c:pt idx="5">
                  <c:v>2</c:v>
                </c:pt>
                <c:pt idx="6">
                  <c:v>1</c:v>
                </c:pt>
                <c:pt idx="7">
                  <c:v>4</c:v>
                </c:pt>
                <c:pt idx="8">
                  <c:v>2</c:v>
                </c:pt>
                <c:pt idx="9">
                  <c:v>1</c:v>
                </c:pt>
              </c:numCache>
            </c:numRef>
          </c:val>
          <c:smooth val="0"/>
        </c:ser>
        <c:dLbls>
          <c:showLegendKey val="0"/>
          <c:showVal val="0"/>
          <c:showCatName val="0"/>
          <c:showSerName val="0"/>
          <c:showPercent val="0"/>
          <c:showBubbleSize val="0"/>
        </c:dLbls>
        <c:marker val="1"/>
        <c:smooth val="0"/>
        <c:axId val="100899072"/>
        <c:axId val="100977664"/>
      </c:lineChart>
      <c:catAx>
        <c:axId val="100899072"/>
        <c:scaling>
          <c:orientation val="minMax"/>
        </c:scaling>
        <c:delete val="0"/>
        <c:axPos val="b"/>
        <c:majorTickMark val="out"/>
        <c:minorTickMark val="none"/>
        <c:tickLblPos val="nextTo"/>
        <c:crossAx val="100977664"/>
        <c:crosses val="autoZero"/>
        <c:auto val="1"/>
        <c:lblAlgn val="ctr"/>
        <c:lblOffset val="100"/>
        <c:noMultiLvlLbl val="0"/>
      </c:catAx>
      <c:valAx>
        <c:axId val="100977664"/>
        <c:scaling>
          <c:orientation val="minMax"/>
        </c:scaling>
        <c:delete val="0"/>
        <c:axPos val="l"/>
        <c:majorGridlines/>
        <c:numFmt formatCode="General" sourceLinked="1"/>
        <c:majorTickMark val="out"/>
        <c:minorTickMark val="none"/>
        <c:tickLblPos val="nextTo"/>
        <c:crossAx val="100899072"/>
        <c:crosses val="autoZero"/>
        <c:crossBetween val="between"/>
      </c:valAx>
    </c:plotArea>
    <c:plotVisOnly val="1"/>
    <c:dispBlanksAs val="zero"/>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0609338096517263E-2"/>
          <c:y val="1.3990262279340849E-2"/>
          <c:w val="0.8786194848644483"/>
          <c:h val="0.9191231606708582"/>
        </c:manualLayout>
      </c:layout>
      <c:lineChart>
        <c:grouping val="standard"/>
        <c:varyColors val="0"/>
        <c:ser>
          <c:idx val="0"/>
          <c:order val="0"/>
          <c:marker>
            <c:symbol val="none"/>
          </c:marker>
          <c:val>
            <c:numRef>
              <c:f>Sheet2!$A$2:$A$25</c:f>
              <c:numCache>
                <c:formatCode>General</c:formatCode>
                <c:ptCount val="2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smooth val="0"/>
        </c:ser>
        <c:ser>
          <c:idx val="1"/>
          <c:order val="1"/>
          <c:marker>
            <c:symbol val="none"/>
          </c:marker>
          <c:val>
            <c:numRef>
              <c:f>Sheet2!$B$2:$B$25</c:f>
              <c:numCache>
                <c:formatCode>General</c:formatCode>
                <c:ptCount val="24"/>
                <c:pt idx="0">
                  <c:v>2</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smooth val="0"/>
        </c:ser>
        <c:ser>
          <c:idx val="2"/>
          <c:order val="2"/>
          <c:marker>
            <c:symbol val="none"/>
          </c:marker>
          <c:val>
            <c:numRef>
              <c:f>Sheet2!$C$2:$C$25</c:f>
              <c:numCache>
                <c:formatCode>General</c:formatCode>
                <c:ptCount val="24"/>
                <c:pt idx="0">
                  <c:v>3</c:v>
                </c:pt>
                <c:pt idx="1">
                  <c:v>10</c:v>
                </c:pt>
                <c:pt idx="2">
                  <c:v>5</c:v>
                </c:pt>
                <c:pt idx="3">
                  <c:v>16</c:v>
                </c:pt>
                <c:pt idx="4">
                  <c:v>8</c:v>
                </c:pt>
                <c:pt idx="5">
                  <c:v>4</c:v>
                </c:pt>
                <c:pt idx="6">
                  <c:v>2</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smooth val="0"/>
        </c:ser>
        <c:ser>
          <c:idx val="3"/>
          <c:order val="3"/>
          <c:marker>
            <c:symbol val="none"/>
          </c:marker>
          <c:val>
            <c:numRef>
              <c:f>Sheet2!$D$2:$D$25</c:f>
              <c:numCache>
                <c:formatCode>General</c:formatCode>
                <c:ptCount val="24"/>
                <c:pt idx="0">
                  <c:v>4</c:v>
                </c:pt>
                <c:pt idx="1">
                  <c:v>2</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smooth val="0"/>
        </c:ser>
        <c:ser>
          <c:idx val="4"/>
          <c:order val="4"/>
          <c:marker>
            <c:symbol val="none"/>
          </c:marker>
          <c:val>
            <c:numRef>
              <c:f>Sheet2!$E$2:$E$25</c:f>
              <c:numCache>
                <c:formatCode>General</c:formatCode>
                <c:ptCount val="24"/>
                <c:pt idx="0">
                  <c:v>5</c:v>
                </c:pt>
                <c:pt idx="1">
                  <c:v>16</c:v>
                </c:pt>
                <c:pt idx="2">
                  <c:v>8</c:v>
                </c:pt>
                <c:pt idx="3">
                  <c:v>4</c:v>
                </c:pt>
                <c:pt idx="4">
                  <c:v>2</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smooth val="0"/>
        </c:ser>
        <c:ser>
          <c:idx val="5"/>
          <c:order val="5"/>
          <c:marker>
            <c:symbol val="none"/>
          </c:marker>
          <c:val>
            <c:numRef>
              <c:f>Sheet2!$F$2:$F$25</c:f>
              <c:numCache>
                <c:formatCode>General</c:formatCode>
                <c:ptCount val="24"/>
                <c:pt idx="0">
                  <c:v>6</c:v>
                </c:pt>
                <c:pt idx="1">
                  <c:v>3</c:v>
                </c:pt>
                <c:pt idx="2">
                  <c:v>10</c:v>
                </c:pt>
                <c:pt idx="3">
                  <c:v>5</c:v>
                </c:pt>
                <c:pt idx="4">
                  <c:v>16</c:v>
                </c:pt>
                <c:pt idx="5">
                  <c:v>8</c:v>
                </c:pt>
                <c:pt idx="6">
                  <c:v>4</c:v>
                </c:pt>
                <c:pt idx="7">
                  <c:v>2</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smooth val="0"/>
        </c:ser>
        <c:ser>
          <c:idx val="6"/>
          <c:order val="6"/>
          <c:marker>
            <c:symbol val="none"/>
          </c:marker>
          <c:val>
            <c:numRef>
              <c:f>Sheet2!$G$2:$G$25</c:f>
              <c:numCache>
                <c:formatCode>General</c:formatCode>
                <c:ptCount val="24"/>
                <c:pt idx="0">
                  <c:v>7</c:v>
                </c:pt>
                <c:pt idx="1">
                  <c:v>22</c:v>
                </c:pt>
                <c:pt idx="2">
                  <c:v>11</c:v>
                </c:pt>
                <c:pt idx="3">
                  <c:v>34</c:v>
                </c:pt>
                <c:pt idx="4">
                  <c:v>17</c:v>
                </c:pt>
                <c:pt idx="5">
                  <c:v>52</c:v>
                </c:pt>
                <c:pt idx="6">
                  <c:v>26</c:v>
                </c:pt>
                <c:pt idx="7">
                  <c:v>13</c:v>
                </c:pt>
                <c:pt idx="8">
                  <c:v>40</c:v>
                </c:pt>
                <c:pt idx="9">
                  <c:v>20</c:v>
                </c:pt>
                <c:pt idx="10">
                  <c:v>10</c:v>
                </c:pt>
                <c:pt idx="11">
                  <c:v>5</c:v>
                </c:pt>
                <c:pt idx="12">
                  <c:v>16</c:v>
                </c:pt>
                <c:pt idx="13">
                  <c:v>8</c:v>
                </c:pt>
                <c:pt idx="14">
                  <c:v>4</c:v>
                </c:pt>
                <c:pt idx="15">
                  <c:v>2</c:v>
                </c:pt>
                <c:pt idx="16">
                  <c:v>1</c:v>
                </c:pt>
                <c:pt idx="17">
                  <c:v>1</c:v>
                </c:pt>
                <c:pt idx="18">
                  <c:v>1</c:v>
                </c:pt>
                <c:pt idx="19">
                  <c:v>1</c:v>
                </c:pt>
                <c:pt idx="20">
                  <c:v>1</c:v>
                </c:pt>
                <c:pt idx="21">
                  <c:v>1</c:v>
                </c:pt>
                <c:pt idx="22">
                  <c:v>1</c:v>
                </c:pt>
                <c:pt idx="23">
                  <c:v>1</c:v>
                </c:pt>
              </c:numCache>
            </c:numRef>
          </c:val>
          <c:smooth val="0"/>
        </c:ser>
        <c:ser>
          <c:idx val="7"/>
          <c:order val="7"/>
          <c:marker>
            <c:symbol val="none"/>
          </c:marker>
          <c:val>
            <c:numRef>
              <c:f>Sheet2!$H$2:$H$25</c:f>
              <c:numCache>
                <c:formatCode>General</c:formatCode>
                <c:ptCount val="24"/>
                <c:pt idx="0">
                  <c:v>8</c:v>
                </c:pt>
                <c:pt idx="1">
                  <c:v>4</c:v>
                </c:pt>
                <c:pt idx="2">
                  <c:v>2</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smooth val="0"/>
        </c:ser>
        <c:ser>
          <c:idx val="8"/>
          <c:order val="8"/>
          <c:marker>
            <c:symbol val="none"/>
          </c:marker>
          <c:val>
            <c:numRef>
              <c:f>Sheet2!$I$2:$I$25</c:f>
              <c:numCache>
                <c:formatCode>General</c:formatCode>
                <c:ptCount val="24"/>
                <c:pt idx="0">
                  <c:v>9</c:v>
                </c:pt>
                <c:pt idx="1">
                  <c:v>28</c:v>
                </c:pt>
                <c:pt idx="2">
                  <c:v>14</c:v>
                </c:pt>
                <c:pt idx="3">
                  <c:v>7</c:v>
                </c:pt>
                <c:pt idx="4">
                  <c:v>22</c:v>
                </c:pt>
                <c:pt idx="5">
                  <c:v>11</c:v>
                </c:pt>
                <c:pt idx="6">
                  <c:v>34</c:v>
                </c:pt>
                <c:pt idx="7">
                  <c:v>17</c:v>
                </c:pt>
                <c:pt idx="8">
                  <c:v>52</c:v>
                </c:pt>
                <c:pt idx="9">
                  <c:v>26</c:v>
                </c:pt>
                <c:pt idx="10">
                  <c:v>13</c:v>
                </c:pt>
                <c:pt idx="11">
                  <c:v>40</c:v>
                </c:pt>
                <c:pt idx="12">
                  <c:v>20</c:v>
                </c:pt>
                <c:pt idx="13">
                  <c:v>10</c:v>
                </c:pt>
                <c:pt idx="14">
                  <c:v>5</c:v>
                </c:pt>
                <c:pt idx="15">
                  <c:v>16</c:v>
                </c:pt>
                <c:pt idx="16">
                  <c:v>8</c:v>
                </c:pt>
                <c:pt idx="17">
                  <c:v>4</c:v>
                </c:pt>
                <c:pt idx="18">
                  <c:v>2</c:v>
                </c:pt>
                <c:pt idx="19">
                  <c:v>1</c:v>
                </c:pt>
                <c:pt idx="20">
                  <c:v>1</c:v>
                </c:pt>
                <c:pt idx="21">
                  <c:v>1</c:v>
                </c:pt>
                <c:pt idx="22">
                  <c:v>1</c:v>
                </c:pt>
                <c:pt idx="23">
                  <c:v>1</c:v>
                </c:pt>
              </c:numCache>
            </c:numRef>
          </c:val>
          <c:smooth val="0"/>
        </c:ser>
        <c:ser>
          <c:idx val="9"/>
          <c:order val="9"/>
          <c:marker>
            <c:symbol val="none"/>
          </c:marker>
          <c:val>
            <c:numRef>
              <c:f>Sheet2!$J$2:$J$25</c:f>
              <c:numCache>
                <c:formatCode>General</c:formatCode>
                <c:ptCount val="24"/>
                <c:pt idx="0">
                  <c:v>10</c:v>
                </c:pt>
                <c:pt idx="1">
                  <c:v>5</c:v>
                </c:pt>
                <c:pt idx="2">
                  <c:v>14</c:v>
                </c:pt>
                <c:pt idx="3">
                  <c:v>7</c:v>
                </c:pt>
                <c:pt idx="4">
                  <c:v>22</c:v>
                </c:pt>
                <c:pt idx="5">
                  <c:v>11</c:v>
                </c:pt>
                <c:pt idx="6">
                  <c:v>34</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smooth val="0"/>
        </c:ser>
        <c:ser>
          <c:idx val="10"/>
          <c:order val="10"/>
          <c:marker>
            <c:symbol val="none"/>
          </c:marker>
          <c:val>
            <c:numRef>
              <c:f>Sheet2!$K$2:$K$25</c:f>
              <c:numCache>
                <c:formatCode>General</c:formatCode>
                <c:ptCount val="24"/>
                <c:pt idx="0">
                  <c:v>11</c:v>
                </c:pt>
                <c:pt idx="1">
                  <c:v>34</c:v>
                </c:pt>
                <c:pt idx="2">
                  <c:v>17</c:v>
                </c:pt>
                <c:pt idx="3">
                  <c:v>52</c:v>
                </c:pt>
                <c:pt idx="4">
                  <c:v>26</c:v>
                </c:pt>
                <c:pt idx="5">
                  <c:v>13</c:v>
                </c:pt>
                <c:pt idx="6">
                  <c:v>40</c:v>
                </c:pt>
                <c:pt idx="7">
                  <c:v>20</c:v>
                </c:pt>
                <c:pt idx="8">
                  <c:v>10</c:v>
                </c:pt>
                <c:pt idx="9">
                  <c:v>5</c:v>
                </c:pt>
                <c:pt idx="10">
                  <c:v>16</c:v>
                </c:pt>
                <c:pt idx="11">
                  <c:v>8</c:v>
                </c:pt>
                <c:pt idx="12">
                  <c:v>4</c:v>
                </c:pt>
                <c:pt idx="13">
                  <c:v>2</c:v>
                </c:pt>
                <c:pt idx="14">
                  <c:v>1</c:v>
                </c:pt>
                <c:pt idx="15">
                  <c:v>1</c:v>
                </c:pt>
                <c:pt idx="16">
                  <c:v>1</c:v>
                </c:pt>
                <c:pt idx="17">
                  <c:v>1</c:v>
                </c:pt>
                <c:pt idx="18">
                  <c:v>1</c:v>
                </c:pt>
                <c:pt idx="19">
                  <c:v>1</c:v>
                </c:pt>
                <c:pt idx="20">
                  <c:v>1</c:v>
                </c:pt>
                <c:pt idx="21">
                  <c:v>1</c:v>
                </c:pt>
                <c:pt idx="22">
                  <c:v>1</c:v>
                </c:pt>
                <c:pt idx="23">
                  <c:v>1</c:v>
                </c:pt>
              </c:numCache>
            </c:numRef>
          </c:val>
          <c:smooth val="0"/>
        </c:ser>
        <c:ser>
          <c:idx val="11"/>
          <c:order val="11"/>
          <c:marker>
            <c:symbol val="none"/>
          </c:marker>
          <c:val>
            <c:numRef>
              <c:f>Sheet2!$L$2:$L$25</c:f>
              <c:numCache>
                <c:formatCode>General</c:formatCode>
                <c:ptCount val="24"/>
                <c:pt idx="0">
                  <c:v>12</c:v>
                </c:pt>
                <c:pt idx="1">
                  <c:v>6</c:v>
                </c:pt>
                <c:pt idx="2">
                  <c:v>3</c:v>
                </c:pt>
                <c:pt idx="3">
                  <c:v>10</c:v>
                </c:pt>
                <c:pt idx="4">
                  <c:v>5</c:v>
                </c:pt>
                <c:pt idx="5">
                  <c:v>16</c:v>
                </c:pt>
                <c:pt idx="6">
                  <c:v>8</c:v>
                </c:pt>
                <c:pt idx="7">
                  <c:v>4</c:v>
                </c:pt>
                <c:pt idx="8">
                  <c:v>2</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smooth val="0"/>
        </c:ser>
        <c:ser>
          <c:idx val="12"/>
          <c:order val="12"/>
          <c:marker>
            <c:symbol val="none"/>
          </c:marker>
          <c:val>
            <c:numRef>
              <c:f>Sheet2!$M$2:$M$25</c:f>
              <c:numCache>
                <c:formatCode>General</c:formatCode>
                <c:ptCount val="24"/>
                <c:pt idx="0">
                  <c:v>13</c:v>
                </c:pt>
                <c:pt idx="1">
                  <c:v>40</c:v>
                </c:pt>
                <c:pt idx="2">
                  <c:v>20</c:v>
                </c:pt>
                <c:pt idx="3">
                  <c:v>10</c:v>
                </c:pt>
                <c:pt idx="4">
                  <c:v>5</c:v>
                </c:pt>
                <c:pt idx="5">
                  <c:v>16</c:v>
                </c:pt>
                <c:pt idx="6">
                  <c:v>8</c:v>
                </c:pt>
                <c:pt idx="7">
                  <c:v>4</c:v>
                </c:pt>
                <c:pt idx="8">
                  <c:v>2</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smooth val="0"/>
        </c:ser>
        <c:ser>
          <c:idx val="13"/>
          <c:order val="13"/>
          <c:marker>
            <c:symbol val="none"/>
          </c:marker>
          <c:val>
            <c:numRef>
              <c:f>Sheet2!$N$2:$N$25</c:f>
              <c:numCache>
                <c:formatCode>General</c:formatCode>
                <c:ptCount val="24"/>
                <c:pt idx="0">
                  <c:v>14</c:v>
                </c:pt>
                <c:pt idx="1">
                  <c:v>7</c:v>
                </c:pt>
                <c:pt idx="2">
                  <c:v>22</c:v>
                </c:pt>
                <c:pt idx="3">
                  <c:v>11</c:v>
                </c:pt>
                <c:pt idx="4">
                  <c:v>34</c:v>
                </c:pt>
                <c:pt idx="5">
                  <c:v>17</c:v>
                </c:pt>
                <c:pt idx="6">
                  <c:v>52</c:v>
                </c:pt>
                <c:pt idx="7">
                  <c:v>26</c:v>
                </c:pt>
                <c:pt idx="8">
                  <c:v>13</c:v>
                </c:pt>
                <c:pt idx="9">
                  <c:v>40</c:v>
                </c:pt>
                <c:pt idx="10">
                  <c:v>20</c:v>
                </c:pt>
                <c:pt idx="11">
                  <c:v>10</c:v>
                </c:pt>
                <c:pt idx="12">
                  <c:v>5</c:v>
                </c:pt>
                <c:pt idx="13">
                  <c:v>16</c:v>
                </c:pt>
                <c:pt idx="14">
                  <c:v>8</c:v>
                </c:pt>
                <c:pt idx="15">
                  <c:v>4</c:v>
                </c:pt>
                <c:pt idx="16">
                  <c:v>2</c:v>
                </c:pt>
                <c:pt idx="17">
                  <c:v>1</c:v>
                </c:pt>
                <c:pt idx="18">
                  <c:v>1</c:v>
                </c:pt>
                <c:pt idx="19">
                  <c:v>1</c:v>
                </c:pt>
                <c:pt idx="20">
                  <c:v>1</c:v>
                </c:pt>
                <c:pt idx="21">
                  <c:v>1</c:v>
                </c:pt>
                <c:pt idx="22">
                  <c:v>1</c:v>
                </c:pt>
                <c:pt idx="23">
                  <c:v>1</c:v>
                </c:pt>
              </c:numCache>
            </c:numRef>
          </c:val>
          <c:smooth val="0"/>
        </c:ser>
        <c:ser>
          <c:idx val="14"/>
          <c:order val="14"/>
          <c:marker>
            <c:symbol val="none"/>
          </c:marker>
          <c:val>
            <c:numRef>
              <c:f>Sheet2!$O$2:$O$25</c:f>
              <c:numCache>
                <c:formatCode>General</c:formatCode>
                <c:ptCount val="24"/>
                <c:pt idx="0">
                  <c:v>15</c:v>
                </c:pt>
                <c:pt idx="1">
                  <c:v>46</c:v>
                </c:pt>
                <c:pt idx="2">
                  <c:v>23</c:v>
                </c:pt>
                <c:pt idx="3">
                  <c:v>70</c:v>
                </c:pt>
                <c:pt idx="4">
                  <c:v>35</c:v>
                </c:pt>
                <c:pt idx="5">
                  <c:v>106</c:v>
                </c:pt>
                <c:pt idx="6">
                  <c:v>53</c:v>
                </c:pt>
                <c:pt idx="7">
                  <c:v>160</c:v>
                </c:pt>
                <c:pt idx="8">
                  <c:v>80</c:v>
                </c:pt>
                <c:pt idx="9">
                  <c:v>40</c:v>
                </c:pt>
                <c:pt idx="10">
                  <c:v>20</c:v>
                </c:pt>
                <c:pt idx="11">
                  <c:v>10</c:v>
                </c:pt>
                <c:pt idx="12">
                  <c:v>5</c:v>
                </c:pt>
                <c:pt idx="13">
                  <c:v>16</c:v>
                </c:pt>
                <c:pt idx="14">
                  <c:v>8</c:v>
                </c:pt>
                <c:pt idx="15">
                  <c:v>4</c:v>
                </c:pt>
                <c:pt idx="16">
                  <c:v>2</c:v>
                </c:pt>
                <c:pt idx="17">
                  <c:v>1</c:v>
                </c:pt>
                <c:pt idx="18">
                  <c:v>1</c:v>
                </c:pt>
                <c:pt idx="19">
                  <c:v>1</c:v>
                </c:pt>
                <c:pt idx="20">
                  <c:v>1</c:v>
                </c:pt>
                <c:pt idx="21">
                  <c:v>1</c:v>
                </c:pt>
                <c:pt idx="22">
                  <c:v>1</c:v>
                </c:pt>
                <c:pt idx="23">
                  <c:v>1</c:v>
                </c:pt>
              </c:numCache>
            </c:numRef>
          </c:val>
          <c:smooth val="0"/>
        </c:ser>
        <c:ser>
          <c:idx val="15"/>
          <c:order val="15"/>
          <c:marker>
            <c:symbol val="none"/>
          </c:marker>
          <c:val>
            <c:numRef>
              <c:f>Sheet2!$P$2:$P$25</c:f>
              <c:numCache>
                <c:formatCode>General</c:formatCode>
                <c:ptCount val="24"/>
                <c:pt idx="0">
                  <c:v>16</c:v>
                </c:pt>
                <c:pt idx="1">
                  <c:v>8</c:v>
                </c:pt>
                <c:pt idx="2">
                  <c:v>4</c:v>
                </c:pt>
                <c:pt idx="3">
                  <c:v>2</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smooth val="0"/>
        </c:ser>
        <c:ser>
          <c:idx val="16"/>
          <c:order val="16"/>
          <c:marker>
            <c:symbol val="none"/>
          </c:marker>
          <c:val>
            <c:numRef>
              <c:f>Sheet2!$Q$2:$Q$25</c:f>
              <c:numCache>
                <c:formatCode>General</c:formatCode>
                <c:ptCount val="24"/>
                <c:pt idx="0">
                  <c:v>17</c:v>
                </c:pt>
                <c:pt idx="1">
                  <c:v>52</c:v>
                </c:pt>
                <c:pt idx="2">
                  <c:v>26</c:v>
                </c:pt>
                <c:pt idx="3">
                  <c:v>13</c:v>
                </c:pt>
                <c:pt idx="4">
                  <c:v>40</c:v>
                </c:pt>
                <c:pt idx="5">
                  <c:v>20</c:v>
                </c:pt>
                <c:pt idx="6">
                  <c:v>10</c:v>
                </c:pt>
                <c:pt idx="7">
                  <c:v>5</c:v>
                </c:pt>
                <c:pt idx="8">
                  <c:v>16</c:v>
                </c:pt>
                <c:pt idx="9">
                  <c:v>8</c:v>
                </c:pt>
                <c:pt idx="10">
                  <c:v>4</c:v>
                </c:pt>
                <c:pt idx="11">
                  <c:v>2</c:v>
                </c:pt>
                <c:pt idx="12">
                  <c:v>1</c:v>
                </c:pt>
                <c:pt idx="13">
                  <c:v>1</c:v>
                </c:pt>
                <c:pt idx="14">
                  <c:v>1</c:v>
                </c:pt>
                <c:pt idx="15">
                  <c:v>1</c:v>
                </c:pt>
                <c:pt idx="16">
                  <c:v>1</c:v>
                </c:pt>
                <c:pt idx="17">
                  <c:v>1</c:v>
                </c:pt>
                <c:pt idx="18">
                  <c:v>1</c:v>
                </c:pt>
                <c:pt idx="19">
                  <c:v>1</c:v>
                </c:pt>
                <c:pt idx="20">
                  <c:v>1</c:v>
                </c:pt>
                <c:pt idx="21">
                  <c:v>1</c:v>
                </c:pt>
                <c:pt idx="22">
                  <c:v>1</c:v>
                </c:pt>
                <c:pt idx="23">
                  <c:v>1</c:v>
                </c:pt>
              </c:numCache>
            </c:numRef>
          </c:val>
          <c:smooth val="0"/>
        </c:ser>
        <c:ser>
          <c:idx val="17"/>
          <c:order val="17"/>
          <c:marker>
            <c:symbol val="none"/>
          </c:marker>
          <c:val>
            <c:numRef>
              <c:f>Sheet2!$R$2:$R$25</c:f>
              <c:numCache>
                <c:formatCode>General</c:formatCode>
                <c:ptCount val="24"/>
                <c:pt idx="0">
                  <c:v>18</c:v>
                </c:pt>
                <c:pt idx="1">
                  <c:v>9</c:v>
                </c:pt>
                <c:pt idx="2">
                  <c:v>28</c:v>
                </c:pt>
                <c:pt idx="3">
                  <c:v>14</c:v>
                </c:pt>
                <c:pt idx="4">
                  <c:v>7</c:v>
                </c:pt>
                <c:pt idx="5">
                  <c:v>22</c:v>
                </c:pt>
                <c:pt idx="6">
                  <c:v>11</c:v>
                </c:pt>
                <c:pt idx="7">
                  <c:v>34</c:v>
                </c:pt>
                <c:pt idx="8">
                  <c:v>17</c:v>
                </c:pt>
                <c:pt idx="9">
                  <c:v>52</c:v>
                </c:pt>
                <c:pt idx="10">
                  <c:v>26</c:v>
                </c:pt>
                <c:pt idx="11">
                  <c:v>13</c:v>
                </c:pt>
                <c:pt idx="12">
                  <c:v>40</c:v>
                </c:pt>
                <c:pt idx="13">
                  <c:v>20</c:v>
                </c:pt>
                <c:pt idx="14">
                  <c:v>10</c:v>
                </c:pt>
                <c:pt idx="15">
                  <c:v>5</c:v>
                </c:pt>
                <c:pt idx="16">
                  <c:v>16</c:v>
                </c:pt>
                <c:pt idx="17">
                  <c:v>8</c:v>
                </c:pt>
                <c:pt idx="18">
                  <c:v>4</c:v>
                </c:pt>
                <c:pt idx="19">
                  <c:v>2</c:v>
                </c:pt>
                <c:pt idx="20">
                  <c:v>1</c:v>
                </c:pt>
                <c:pt idx="21">
                  <c:v>1</c:v>
                </c:pt>
                <c:pt idx="22">
                  <c:v>1</c:v>
                </c:pt>
                <c:pt idx="23">
                  <c:v>1</c:v>
                </c:pt>
              </c:numCache>
            </c:numRef>
          </c:val>
          <c:smooth val="0"/>
        </c:ser>
        <c:ser>
          <c:idx val="18"/>
          <c:order val="18"/>
          <c:marker>
            <c:symbol val="none"/>
          </c:marker>
          <c:val>
            <c:numRef>
              <c:f>Sheet2!$S$2:$S$25</c:f>
              <c:numCache>
                <c:formatCode>General</c:formatCode>
                <c:ptCount val="24"/>
                <c:pt idx="0">
                  <c:v>19</c:v>
                </c:pt>
                <c:pt idx="1">
                  <c:v>58</c:v>
                </c:pt>
                <c:pt idx="2">
                  <c:v>29</c:v>
                </c:pt>
                <c:pt idx="3">
                  <c:v>88</c:v>
                </c:pt>
                <c:pt idx="4">
                  <c:v>44</c:v>
                </c:pt>
                <c:pt idx="5">
                  <c:v>22</c:v>
                </c:pt>
                <c:pt idx="6">
                  <c:v>11</c:v>
                </c:pt>
                <c:pt idx="7">
                  <c:v>34</c:v>
                </c:pt>
                <c:pt idx="8">
                  <c:v>17</c:v>
                </c:pt>
                <c:pt idx="9">
                  <c:v>52</c:v>
                </c:pt>
                <c:pt idx="10">
                  <c:v>26</c:v>
                </c:pt>
                <c:pt idx="11">
                  <c:v>13</c:v>
                </c:pt>
                <c:pt idx="12">
                  <c:v>40</c:v>
                </c:pt>
                <c:pt idx="13">
                  <c:v>20</c:v>
                </c:pt>
                <c:pt idx="14">
                  <c:v>10</c:v>
                </c:pt>
                <c:pt idx="15">
                  <c:v>5</c:v>
                </c:pt>
                <c:pt idx="16">
                  <c:v>16</c:v>
                </c:pt>
                <c:pt idx="17">
                  <c:v>8</c:v>
                </c:pt>
                <c:pt idx="18">
                  <c:v>4</c:v>
                </c:pt>
                <c:pt idx="19">
                  <c:v>2</c:v>
                </c:pt>
                <c:pt idx="20">
                  <c:v>1</c:v>
                </c:pt>
                <c:pt idx="21">
                  <c:v>1</c:v>
                </c:pt>
                <c:pt idx="22">
                  <c:v>1</c:v>
                </c:pt>
                <c:pt idx="23">
                  <c:v>1</c:v>
                </c:pt>
              </c:numCache>
            </c:numRef>
          </c:val>
          <c:smooth val="0"/>
        </c:ser>
        <c:ser>
          <c:idx val="19"/>
          <c:order val="19"/>
          <c:marker>
            <c:symbol val="none"/>
          </c:marker>
          <c:val>
            <c:numRef>
              <c:f>Sheet2!$T$2:$T$25</c:f>
              <c:numCache>
                <c:formatCode>General</c:formatCode>
                <c:ptCount val="24"/>
                <c:pt idx="0">
                  <c:v>20</c:v>
                </c:pt>
                <c:pt idx="1">
                  <c:v>10</c:v>
                </c:pt>
                <c:pt idx="2">
                  <c:v>5</c:v>
                </c:pt>
                <c:pt idx="3">
                  <c:v>16</c:v>
                </c:pt>
                <c:pt idx="4">
                  <c:v>8</c:v>
                </c:pt>
                <c:pt idx="5">
                  <c:v>4</c:v>
                </c:pt>
                <c:pt idx="6">
                  <c:v>2</c:v>
                </c:pt>
                <c:pt idx="7">
                  <c:v>1</c:v>
                </c:pt>
                <c:pt idx="8">
                  <c:v>4</c:v>
                </c:pt>
                <c:pt idx="9">
                  <c:v>2</c:v>
                </c:pt>
                <c:pt idx="10">
                  <c:v>1</c:v>
                </c:pt>
                <c:pt idx="11">
                  <c:v>4</c:v>
                </c:pt>
                <c:pt idx="12">
                  <c:v>2</c:v>
                </c:pt>
                <c:pt idx="13">
                  <c:v>1</c:v>
                </c:pt>
                <c:pt idx="14">
                  <c:v>4</c:v>
                </c:pt>
                <c:pt idx="15">
                  <c:v>2</c:v>
                </c:pt>
                <c:pt idx="16">
                  <c:v>1</c:v>
                </c:pt>
                <c:pt idx="17">
                  <c:v>1</c:v>
                </c:pt>
                <c:pt idx="18">
                  <c:v>1</c:v>
                </c:pt>
                <c:pt idx="19">
                  <c:v>1</c:v>
                </c:pt>
                <c:pt idx="20">
                  <c:v>1</c:v>
                </c:pt>
                <c:pt idx="21">
                  <c:v>1</c:v>
                </c:pt>
                <c:pt idx="22">
                  <c:v>1</c:v>
                </c:pt>
                <c:pt idx="23">
                  <c:v>1</c:v>
                </c:pt>
              </c:numCache>
            </c:numRef>
          </c:val>
          <c:smooth val="0"/>
        </c:ser>
        <c:dLbls>
          <c:showLegendKey val="0"/>
          <c:showVal val="0"/>
          <c:showCatName val="0"/>
          <c:showSerName val="0"/>
          <c:showPercent val="0"/>
          <c:showBubbleSize val="0"/>
        </c:dLbls>
        <c:marker val="1"/>
        <c:smooth val="0"/>
        <c:axId val="128687488"/>
        <c:axId val="128693376"/>
      </c:lineChart>
      <c:catAx>
        <c:axId val="128687488"/>
        <c:scaling>
          <c:orientation val="minMax"/>
        </c:scaling>
        <c:delete val="0"/>
        <c:axPos val="b"/>
        <c:majorTickMark val="out"/>
        <c:minorTickMark val="none"/>
        <c:tickLblPos val="nextTo"/>
        <c:crossAx val="128693376"/>
        <c:crosses val="autoZero"/>
        <c:auto val="1"/>
        <c:lblAlgn val="ctr"/>
        <c:lblOffset val="100"/>
        <c:noMultiLvlLbl val="0"/>
      </c:catAx>
      <c:valAx>
        <c:axId val="128693376"/>
        <c:scaling>
          <c:orientation val="minMax"/>
        </c:scaling>
        <c:delete val="0"/>
        <c:axPos val="l"/>
        <c:majorGridlines/>
        <c:numFmt formatCode="General" sourceLinked="1"/>
        <c:majorTickMark val="out"/>
        <c:minorTickMark val="none"/>
        <c:tickLblPos val="nextTo"/>
        <c:crossAx val="128687488"/>
        <c:crosses val="autoZero"/>
        <c:crossBetween val="between"/>
      </c:valAx>
      <c:spPr>
        <a:solidFill>
          <a:srgbClr val="3B7600"/>
        </a:solidFill>
      </c:spPr>
    </c:plotArea>
    <c:legend>
      <c:legendPos val="r"/>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a:solidFill>
                <a:schemeClr val="tx1">
                  <a:lumMod val="50000"/>
                </a:schemeClr>
              </a:solidFill>
            </a:ln>
          </c:spPr>
          <c:marker>
            <c:symbol val="none"/>
          </c:marker>
          <c:val>
            <c:numRef>
              <c:f>Sheet2!$AA$2:$AA$113</c:f>
              <c:numCache>
                <c:formatCode>General</c:formatCode>
                <c:ptCount val="112"/>
                <c:pt idx="0">
                  <c:v>27</c:v>
                </c:pt>
                <c:pt idx="1">
                  <c:v>82</c:v>
                </c:pt>
                <c:pt idx="2">
                  <c:v>41</c:v>
                </c:pt>
                <c:pt idx="3">
                  <c:v>124</c:v>
                </c:pt>
                <c:pt idx="4">
                  <c:v>62</c:v>
                </c:pt>
                <c:pt idx="5">
                  <c:v>31</c:v>
                </c:pt>
                <c:pt idx="6">
                  <c:v>94</c:v>
                </c:pt>
                <c:pt idx="7">
                  <c:v>47</c:v>
                </c:pt>
                <c:pt idx="8">
                  <c:v>142</c:v>
                </c:pt>
                <c:pt idx="9">
                  <c:v>71</c:v>
                </c:pt>
                <c:pt idx="10">
                  <c:v>214</c:v>
                </c:pt>
                <c:pt idx="11">
                  <c:v>107</c:v>
                </c:pt>
                <c:pt idx="12">
                  <c:v>322</c:v>
                </c:pt>
                <c:pt idx="13">
                  <c:v>161</c:v>
                </c:pt>
                <c:pt idx="14">
                  <c:v>484</c:v>
                </c:pt>
                <c:pt idx="15">
                  <c:v>242</c:v>
                </c:pt>
                <c:pt idx="16">
                  <c:v>121</c:v>
                </c:pt>
                <c:pt idx="17">
                  <c:v>364</c:v>
                </c:pt>
                <c:pt idx="18">
                  <c:v>182</c:v>
                </c:pt>
                <c:pt idx="19">
                  <c:v>91</c:v>
                </c:pt>
                <c:pt idx="20">
                  <c:v>274</c:v>
                </c:pt>
                <c:pt idx="21">
                  <c:v>137</c:v>
                </c:pt>
                <c:pt idx="22">
                  <c:v>412</c:v>
                </c:pt>
                <c:pt idx="23">
                  <c:v>206</c:v>
                </c:pt>
                <c:pt idx="24">
                  <c:v>103</c:v>
                </c:pt>
                <c:pt idx="25">
                  <c:v>310</c:v>
                </c:pt>
                <c:pt idx="26">
                  <c:v>155</c:v>
                </c:pt>
                <c:pt idx="27">
                  <c:v>466</c:v>
                </c:pt>
                <c:pt idx="28">
                  <c:v>233</c:v>
                </c:pt>
                <c:pt idx="29">
                  <c:v>700</c:v>
                </c:pt>
                <c:pt idx="30">
                  <c:v>350</c:v>
                </c:pt>
                <c:pt idx="31">
                  <c:v>175</c:v>
                </c:pt>
                <c:pt idx="32">
                  <c:v>526</c:v>
                </c:pt>
                <c:pt idx="33">
                  <c:v>263</c:v>
                </c:pt>
                <c:pt idx="34">
                  <c:v>790</c:v>
                </c:pt>
                <c:pt idx="35">
                  <c:v>395</c:v>
                </c:pt>
                <c:pt idx="36">
                  <c:v>1186</c:v>
                </c:pt>
                <c:pt idx="37">
                  <c:v>593</c:v>
                </c:pt>
                <c:pt idx="38">
                  <c:v>1780</c:v>
                </c:pt>
                <c:pt idx="39">
                  <c:v>890</c:v>
                </c:pt>
                <c:pt idx="40">
                  <c:v>445</c:v>
                </c:pt>
                <c:pt idx="41">
                  <c:v>1336</c:v>
                </c:pt>
                <c:pt idx="42">
                  <c:v>668</c:v>
                </c:pt>
                <c:pt idx="43">
                  <c:v>334</c:v>
                </c:pt>
                <c:pt idx="44">
                  <c:v>167</c:v>
                </c:pt>
                <c:pt idx="45">
                  <c:v>502</c:v>
                </c:pt>
                <c:pt idx="46">
                  <c:v>251</c:v>
                </c:pt>
                <c:pt idx="47">
                  <c:v>754</c:v>
                </c:pt>
                <c:pt idx="48">
                  <c:v>377</c:v>
                </c:pt>
                <c:pt idx="49">
                  <c:v>1132</c:v>
                </c:pt>
                <c:pt idx="50">
                  <c:v>566</c:v>
                </c:pt>
                <c:pt idx="51">
                  <c:v>283</c:v>
                </c:pt>
                <c:pt idx="52">
                  <c:v>850</c:v>
                </c:pt>
                <c:pt idx="53">
                  <c:v>425</c:v>
                </c:pt>
                <c:pt idx="54">
                  <c:v>1276</c:v>
                </c:pt>
                <c:pt idx="55">
                  <c:v>638</c:v>
                </c:pt>
                <c:pt idx="56">
                  <c:v>319</c:v>
                </c:pt>
                <c:pt idx="57">
                  <c:v>958</c:v>
                </c:pt>
                <c:pt idx="58">
                  <c:v>479</c:v>
                </c:pt>
                <c:pt idx="59">
                  <c:v>1438</c:v>
                </c:pt>
                <c:pt idx="60">
                  <c:v>719</c:v>
                </c:pt>
                <c:pt idx="61">
                  <c:v>2158</c:v>
                </c:pt>
                <c:pt idx="62">
                  <c:v>1079</c:v>
                </c:pt>
                <c:pt idx="63">
                  <c:v>3238</c:v>
                </c:pt>
                <c:pt idx="64">
                  <c:v>1619</c:v>
                </c:pt>
                <c:pt idx="65">
                  <c:v>4858</c:v>
                </c:pt>
                <c:pt idx="66">
                  <c:v>2429</c:v>
                </c:pt>
                <c:pt idx="67">
                  <c:v>7288</c:v>
                </c:pt>
                <c:pt idx="68">
                  <c:v>3644</c:v>
                </c:pt>
                <c:pt idx="69">
                  <c:v>1822</c:v>
                </c:pt>
                <c:pt idx="70">
                  <c:v>911</c:v>
                </c:pt>
                <c:pt idx="71">
                  <c:v>2734</c:v>
                </c:pt>
                <c:pt idx="72">
                  <c:v>1367</c:v>
                </c:pt>
                <c:pt idx="73">
                  <c:v>4102</c:v>
                </c:pt>
                <c:pt idx="74">
                  <c:v>2051</c:v>
                </c:pt>
                <c:pt idx="75">
                  <c:v>6154</c:v>
                </c:pt>
                <c:pt idx="76">
                  <c:v>3077</c:v>
                </c:pt>
                <c:pt idx="77">
                  <c:v>9232</c:v>
                </c:pt>
                <c:pt idx="78">
                  <c:v>4616</c:v>
                </c:pt>
                <c:pt idx="79">
                  <c:v>2308</c:v>
                </c:pt>
                <c:pt idx="80">
                  <c:v>1154</c:v>
                </c:pt>
                <c:pt idx="81">
                  <c:v>577</c:v>
                </c:pt>
                <c:pt idx="82">
                  <c:v>1732</c:v>
                </c:pt>
                <c:pt idx="83">
                  <c:v>866</c:v>
                </c:pt>
                <c:pt idx="84">
                  <c:v>433</c:v>
                </c:pt>
                <c:pt idx="85">
                  <c:v>1300</c:v>
                </c:pt>
                <c:pt idx="86">
                  <c:v>650</c:v>
                </c:pt>
                <c:pt idx="87">
                  <c:v>325</c:v>
                </c:pt>
                <c:pt idx="88">
                  <c:v>976</c:v>
                </c:pt>
                <c:pt idx="89">
                  <c:v>488</c:v>
                </c:pt>
                <c:pt idx="90">
                  <c:v>244</c:v>
                </c:pt>
                <c:pt idx="91">
                  <c:v>122</c:v>
                </c:pt>
                <c:pt idx="92">
                  <c:v>61</c:v>
                </c:pt>
                <c:pt idx="93">
                  <c:v>184</c:v>
                </c:pt>
                <c:pt idx="94">
                  <c:v>92</c:v>
                </c:pt>
                <c:pt idx="95">
                  <c:v>46</c:v>
                </c:pt>
                <c:pt idx="96">
                  <c:v>23</c:v>
                </c:pt>
                <c:pt idx="97">
                  <c:v>70</c:v>
                </c:pt>
                <c:pt idx="98">
                  <c:v>35</c:v>
                </c:pt>
                <c:pt idx="99">
                  <c:v>106</c:v>
                </c:pt>
                <c:pt idx="100">
                  <c:v>53</c:v>
                </c:pt>
                <c:pt idx="101">
                  <c:v>160</c:v>
                </c:pt>
                <c:pt idx="102">
                  <c:v>80</c:v>
                </c:pt>
                <c:pt idx="103">
                  <c:v>40</c:v>
                </c:pt>
                <c:pt idx="104">
                  <c:v>20</c:v>
                </c:pt>
                <c:pt idx="105">
                  <c:v>10</c:v>
                </c:pt>
                <c:pt idx="106">
                  <c:v>5</c:v>
                </c:pt>
                <c:pt idx="107">
                  <c:v>16</c:v>
                </c:pt>
                <c:pt idx="108">
                  <c:v>8</c:v>
                </c:pt>
                <c:pt idx="109">
                  <c:v>4</c:v>
                </c:pt>
                <c:pt idx="110">
                  <c:v>2</c:v>
                </c:pt>
                <c:pt idx="111">
                  <c:v>1</c:v>
                </c:pt>
              </c:numCache>
            </c:numRef>
          </c:val>
          <c:smooth val="0"/>
        </c:ser>
        <c:dLbls>
          <c:showLegendKey val="0"/>
          <c:showVal val="0"/>
          <c:showCatName val="0"/>
          <c:showSerName val="0"/>
          <c:showPercent val="0"/>
          <c:showBubbleSize val="0"/>
        </c:dLbls>
        <c:marker val="1"/>
        <c:smooth val="0"/>
        <c:axId val="128697856"/>
        <c:axId val="128699392"/>
      </c:lineChart>
      <c:catAx>
        <c:axId val="128697856"/>
        <c:scaling>
          <c:orientation val="minMax"/>
        </c:scaling>
        <c:delete val="0"/>
        <c:axPos val="b"/>
        <c:majorTickMark val="out"/>
        <c:minorTickMark val="none"/>
        <c:tickLblPos val="nextTo"/>
        <c:crossAx val="128699392"/>
        <c:crosses val="autoZero"/>
        <c:auto val="1"/>
        <c:lblAlgn val="ctr"/>
        <c:lblOffset val="100"/>
        <c:noMultiLvlLbl val="0"/>
      </c:catAx>
      <c:valAx>
        <c:axId val="128699392"/>
        <c:scaling>
          <c:orientation val="minMax"/>
        </c:scaling>
        <c:delete val="0"/>
        <c:axPos val="l"/>
        <c:majorGridlines/>
        <c:numFmt formatCode="General" sourceLinked="1"/>
        <c:majorTickMark val="out"/>
        <c:minorTickMark val="none"/>
        <c:tickLblPos val="nextTo"/>
        <c:crossAx val="128697856"/>
        <c:crosses val="autoZero"/>
        <c:crossBetween val="between"/>
      </c:valAx>
    </c:plotArea>
    <c:plotVisOnly val="1"/>
    <c:dispBlanksAs val="gap"/>
    <c:showDLblsOverMax val="0"/>
  </c:chart>
  <c:spPr>
    <a:solidFill>
      <a:schemeClr val="bg2">
        <a:lumMod val="20000"/>
        <a:lumOff val="80000"/>
      </a:schemeClr>
    </a:solidFill>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wmf"/></Relationships>
</file>

<file path=ppt/drawings/drawing1.xml><?xml version="1.0" encoding="utf-8"?>
<c:userShapes xmlns:c="http://schemas.openxmlformats.org/drawingml/2006/chart">
  <cdr:relSizeAnchor xmlns:cdr="http://schemas.openxmlformats.org/drawingml/2006/chartDrawing">
    <cdr:from>
      <cdr:x>0.51483</cdr:x>
      <cdr:y>0.11765</cdr:y>
    </cdr:from>
    <cdr:to>
      <cdr:x>0.94764</cdr:x>
      <cdr:y>0.36134</cdr:y>
    </cdr:to>
    <cdr:sp macro="" textlink="">
      <cdr:nvSpPr>
        <cdr:cNvPr id="2" name="TextBox 1"/>
        <cdr:cNvSpPr txBox="1"/>
      </cdr:nvSpPr>
      <cdr:spPr>
        <a:xfrm xmlns:a="http://schemas.openxmlformats.org/drawingml/2006/main">
          <a:off x="2140859" y="203199"/>
          <a:ext cx="1799771" cy="4209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Steady State</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200"/>
            </a:lvl1pPr>
          </a:lstStyle>
          <a:p>
            <a:pPr>
              <a:defRPr/>
            </a:pPr>
            <a:endParaRPr lang="en-US"/>
          </a:p>
        </p:txBody>
      </p:sp>
      <p:sp>
        <p:nvSpPr>
          <p:cNvPr id="270339" name="Rectangle 3"/>
          <p:cNvSpPr>
            <a:spLocks noGrp="1" noChangeArrowheads="1"/>
          </p:cNvSpPr>
          <p:nvPr>
            <p:ph type="dt" sz="quarter" idx="1"/>
          </p:nvPr>
        </p:nvSpPr>
        <p:spPr bwMode="auto">
          <a:xfrm>
            <a:off x="3884613"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200"/>
            </a:lvl1pPr>
          </a:lstStyle>
          <a:p>
            <a:pPr>
              <a:defRPr/>
            </a:pPr>
            <a:endParaRPr lang="en-US"/>
          </a:p>
        </p:txBody>
      </p:sp>
      <p:sp>
        <p:nvSpPr>
          <p:cNvPr id="270340" name="Rectangle 4"/>
          <p:cNvSpPr>
            <a:spLocks noGrp="1" noChangeArrowheads="1"/>
          </p:cNvSpPr>
          <p:nvPr>
            <p:ph type="ftr" sz="quarter" idx="2"/>
          </p:nvPr>
        </p:nvSpPr>
        <p:spPr bwMode="auto">
          <a:xfrm>
            <a:off x="0" y="8737600"/>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200"/>
            </a:lvl1pPr>
          </a:lstStyle>
          <a:p>
            <a:pPr>
              <a:defRPr/>
            </a:pPr>
            <a:endParaRPr lang="en-US"/>
          </a:p>
        </p:txBody>
      </p:sp>
      <p:sp>
        <p:nvSpPr>
          <p:cNvPr id="270341" name="Rectangle 5"/>
          <p:cNvSpPr>
            <a:spLocks noGrp="1" noChangeArrowheads="1"/>
          </p:cNvSpPr>
          <p:nvPr>
            <p:ph type="sldNum" sz="quarter" idx="3"/>
          </p:nvPr>
        </p:nvSpPr>
        <p:spPr bwMode="auto">
          <a:xfrm>
            <a:off x="3884613" y="8737600"/>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defRPr sz="1200"/>
            </a:lvl1pPr>
          </a:lstStyle>
          <a:p>
            <a:pPr>
              <a:defRPr/>
            </a:pPr>
            <a:fld id="{B50C827F-2125-4B11-8374-043B23BC14D6}" type="slidenum">
              <a:rPr lang="en-US"/>
              <a:pPr>
                <a:defRPr/>
              </a:pPr>
              <a:t>‹#›</a:t>
            </a:fld>
            <a:endParaRPr lang="en-US"/>
          </a:p>
        </p:txBody>
      </p:sp>
    </p:spTree>
    <p:extLst>
      <p:ext uri="{BB962C8B-B14F-4D97-AF65-F5344CB8AC3E}">
        <p14:creationId xmlns:p14="http://schemas.microsoft.com/office/powerpoint/2010/main" val="189312869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rgbClr val="006633"/>
            </a:solidFill>
            <a:ln w="9525">
              <a:noFill/>
              <a:miter lim="800000"/>
              <a:headEnd/>
              <a:tailEnd/>
            </a:ln>
            <a:effectLst/>
          </p:spPr>
          <p:txBody>
            <a:bodyPr wrap="none" anchor="ctr"/>
            <a:lstStyle/>
            <a:p>
              <a:pPr algn="ctr" eaLnBrk="1" hangingPunct="1">
                <a:spcBef>
                  <a:spcPct val="0"/>
                </a:spcBef>
                <a:defRPr/>
              </a:pPr>
              <a:endParaRPr kumimoji="1" lang="en-US" sz="2400">
                <a:latin typeface="Times New Roman" pitchFamily="18"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eaLnBrk="1" hangingPunct="1">
                <a:spcBef>
                  <a:spcPct val="0"/>
                </a:spcBef>
                <a:defRPr/>
              </a:pPr>
              <a:endParaRPr kumimoji="1" lang="en-US" sz="2400">
                <a:latin typeface="Times New Roman" pitchFamily="18"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rgbClr val="CC9933"/>
            </a:solidFill>
            <a:ln w="9525">
              <a:noFill/>
              <a:round/>
              <a:headEnd/>
              <a:tailEnd/>
            </a:ln>
            <a:effectLst/>
          </p:spPr>
          <p:txBody>
            <a:bodyPr wrap="none" anchor="ctr"/>
            <a:lstStyle/>
            <a:p>
              <a:pPr>
                <a:defRPr/>
              </a:pPr>
              <a:endParaRPr lang="en-US"/>
            </a:p>
          </p:txBody>
        </p:sp>
        <p:sp>
          <p:nvSpPr>
            <p:cNvPr id="9" name="AutoShape 7"/>
            <p:cNvSpPr>
              <a:spLocks noChangeArrowheads="1"/>
            </p:cNvSpPr>
            <p:nvPr/>
          </p:nvSpPr>
          <p:spPr bwMode="auto">
            <a:xfrm>
              <a:off x="5196" y="3080"/>
              <a:ext cx="164" cy="201"/>
            </a:xfrm>
            <a:prstGeom prst="flowChartDelay">
              <a:avLst/>
            </a:prstGeom>
            <a:solidFill>
              <a:srgbClr val="CC9933"/>
            </a:solidFill>
            <a:ln w="9525">
              <a:noFill/>
              <a:miter lim="800000"/>
              <a:headEnd/>
              <a:tailEnd/>
            </a:ln>
            <a:effectLst/>
          </p:spPr>
          <p:txBody>
            <a:bodyPr wrap="none" anchor="ctr"/>
            <a:lstStyle/>
            <a:p>
              <a:pPr>
                <a:defRPr/>
              </a:pPr>
              <a:endParaRPr lang="en-US"/>
            </a:p>
          </p:txBody>
        </p:sp>
      </p:grpSp>
      <p:pic>
        <p:nvPicPr>
          <p:cNvPr id="10" name="Picture 13" descr="Swoosh"/>
          <p:cNvPicPr>
            <a:picLocks noChangeAspect="1" noChangeArrowheads="1"/>
          </p:cNvPicPr>
          <p:nvPr/>
        </p:nvPicPr>
        <p:blipFill>
          <a:blip r:embed="rId2" cstate="print"/>
          <a:srcRect/>
          <a:stretch>
            <a:fillRect/>
          </a:stretch>
        </p:blipFill>
        <p:spPr bwMode="auto">
          <a:xfrm>
            <a:off x="5410200" y="5264150"/>
            <a:ext cx="2971800" cy="1593850"/>
          </a:xfrm>
          <a:prstGeom prst="rect">
            <a:avLst/>
          </a:prstGeom>
          <a:noFill/>
          <a:ln w="9525">
            <a:noFill/>
            <a:miter lim="800000"/>
            <a:headEnd/>
            <a:tailEnd/>
          </a:ln>
        </p:spPr>
      </p:pic>
      <p:sp>
        <p:nvSpPr>
          <p:cNvPr id="512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rgbClr val="6A0000"/>
                </a:solidFill>
              </a:defRPr>
            </a:lvl1pPr>
          </a:lstStyle>
          <a:p>
            <a:r>
              <a:rPr lang="en-US"/>
              <a:t>Click to edit Master subtitle style</a:t>
            </a:r>
          </a:p>
        </p:txBody>
      </p:sp>
      <p:sp>
        <p:nvSpPr>
          <p:cNvPr id="5132" name="Rectangl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endParaRPr lang="en-US"/>
          </a:p>
        </p:txBody>
      </p:sp>
      <p:sp>
        <p:nvSpPr>
          <p:cNvPr id="11" name="Rectangle 9"/>
          <p:cNvSpPr>
            <a:spLocks noGrp="1" noChangeArrowheads="1"/>
          </p:cNvSpPr>
          <p:nvPr>
            <p:ph type="dt" sz="quarter" idx="10"/>
          </p:nvPr>
        </p:nvSpPr>
        <p:spPr/>
        <p:txBody>
          <a:bodyPr/>
          <a:lstStyle>
            <a:lvl1pPr>
              <a:defRPr>
                <a:solidFill>
                  <a:schemeClr val="bg1"/>
                </a:solidFill>
              </a:defRPr>
            </a:lvl1pPr>
          </a:lstStyle>
          <a:p>
            <a:pPr>
              <a:defRPr/>
            </a:pPr>
            <a:endParaRPr lang="en-US"/>
          </a:p>
        </p:txBody>
      </p:sp>
      <p:sp>
        <p:nvSpPr>
          <p:cNvPr id="12" name="Rectangle 10"/>
          <p:cNvSpPr>
            <a:spLocks noGrp="1" noChangeArrowheads="1"/>
          </p:cNvSpPr>
          <p:nvPr>
            <p:ph type="ftr" sz="quarter" idx="11"/>
          </p:nvPr>
        </p:nvSpPr>
        <p:spPr/>
        <p:txBody>
          <a:bodyPr/>
          <a:lstStyle>
            <a:lvl1pPr algn="r">
              <a:defRPr/>
            </a:lvl1pPr>
          </a:lstStyle>
          <a:p>
            <a:pPr>
              <a:defRPr/>
            </a:pPr>
            <a:endParaRPr lang="en-US"/>
          </a:p>
        </p:txBody>
      </p:sp>
      <p:sp>
        <p:nvSpPr>
          <p:cNvPr id="13" name="Rectangle 11"/>
          <p:cNvSpPr>
            <a:spLocks noGrp="1" noChangeArrowheads="1"/>
          </p:cNvSpPr>
          <p:nvPr>
            <p:ph type="sldNum" sz="quarter" idx="12"/>
          </p:nvPr>
        </p:nvSpPr>
        <p:spPr>
          <a:xfrm>
            <a:off x="76200" y="6248400"/>
            <a:ext cx="587375" cy="488950"/>
          </a:xfrm>
        </p:spPr>
        <p:txBody>
          <a:bodyPr anchorCtr="0"/>
          <a:lstStyle>
            <a:lvl1pPr>
              <a:defRPr/>
            </a:lvl1pPr>
          </a:lstStyle>
          <a:p>
            <a:pPr>
              <a:defRPr/>
            </a:pPr>
            <a:fld id="{29657133-A731-496C-BA00-622CC91C0AA6}" type="slidenum">
              <a:rPr lang="en-US"/>
              <a:pPr>
                <a:defRPr/>
              </a:pPr>
              <a:t>‹#›</a:t>
            </a:fld>
            <a:endParaRPr lang="en-US"/>
          </a:p>
        </p:txBody>
      </p:sp>
    </p:spTree>
  </p:cSld>
  <p:clrMapOvr>
    <a:masterClrMapping/>
  </p:clrMapOvr>
  <p:transition spd="slow">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A872720-EE27-4C2D-B081-5563AFD896AB}" type="slidenum">
              <a:rPr lang="en-US"/>
              <a:pPr>
                <a:defRPr/>
              </a:pPr>
              <a:t>‹#›</a:t>
            </a:fld>
            <a:endParaRPr lang="en-US"/>
          </a:p>
        </p:txBody>
      </p:sp>
    </p:spTree>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161015FD-0BE9-4A55-B7F2-0EC48A732FFA}" type="slidenum">
              <a:rPr lang="en-US"/>
              <a:pPr>
                <a:defRPr/>
              </a:pPr>
              <a:t>‹#›</a:t>
            </a:fld>
            <a:endParaRPr lang="en-US"/>
          </a:p>
        </p:txBody>
      </p:sp>
    </p:spTree>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BFAA1CC7-24DA-408F-BD10-6BEC51D09C16}" type="slidenum">
              <a:rPr lang="en-US"/>
              <a:pPr>
                <a:defRPr/>
              </a:pPr>
              <a:t>‹#›</a:t>
            </a:fld>
            <a:endParaRPr lang="en-US"/>
          </a:p>
        </p:txBody>
      </p:sp>
    </p:spTree>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26407420-C3B5-4CEA-B5E4-026CA9A58669}" type="slidenum">
              <a:rPr lang="en-US"/>
              <a:pPr>
                <a:defRPr/>
              </a:pPr>
              <a:t>‹#›</a:t>
            </a:fld>
            <a:endParaRPr lang="en-US"/>
          </a:p>
        </p:txBody>
      </p:sp>
    </p:spTree>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5C3CC2B2-CF93-4F7A-A36C-8CAD39DD747E}" type="slidenum">
              <a:rPr lang="en-US"/>
              <a:pPr>
                <a:defRPr/>
              </a:pPr>
              <a:t>‹#›</a:t>
            </a:fld>
            <a:endParaRPr lang="en-US"/>
          </a:p>
        </p:txBody>
      </p:sp>
    </p:spTree>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091C667D-E991-4F9E-9531-9A2C3B7CAF60}" type="slidenum">
              <a:rPr lang="en-US"/>
              <a:pPr>
                <a:defRPr/>
              </a:pPr>
              <a:t>‹#›</a:t>
            </a:fld>
            <a:endParaRPr lang="en-US"/>
          </a:p>
        </p:txBody>
      </p:sp>
    </p:spTree>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1D39EDD1-754A-4D12-952B-BF91E81DEC8D}" type="slidenum">
              <a:rPr lang="en-US"/>
              <a:pPr>
                <a:defRPr/>
              </a:pPr>
              <a:t>‹#›</a:t>
            </a:fld>
            <a:endParaRPr lang="en-US"/>
          </a:p>
        </p:txBody>
      </p:sp>
    </p:spTree>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F6256555-1E77-406D-97BA-D1ED4F9B13BF}" type="slidenum">
              <a:rPr lang="en-US"/>
              <a:pPr>
                <a:defRPr/>
              </a:pPr>
              <a:t>‹#›</a:t>
            </a:fld>
            <a:endParaRPr lang="en-US"/>
          </a:p>
        </p:txBody>
      </p:sp>
    </p:spTree>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6DC9C95-EECA-41F1-BD46-6E5988560BA9}" type="slidenum">
              <a:rPr lang="en-US"/>
              <a:pPr>
                <a:defRPr/>
              </a:pPr>
              <a:t>‹#›</a:t>
            </a:fld>
            <a:endParaRPr lang="en-US"/>
          </a:p>
        </p:txBody>
      </p:sp>
    </p:spTree>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86233F9-36F1-4861-8152-3A49F35C70CA}" type="slidenum">
              <a:rPr lang="en-US"/>
              <a:pPr>
                <a:defRPr/>
              </a:pPr>
              <a:t>‹#›</a:t>
            </a:fld>
            <a:endParaRPr lang="en-US"/>
          </a:p>
        </p:txBody>
      </p:sp>
    </p:spTree>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7620000" cy="6858000"/>
            <a:chOff x="0" y="0"/>
            <a:chExt cx="4800" cy="4320"/>
          </a:xfrm>
        </p:grpSpPr>
        <p:grpSp>
          <p:nvGrpSpPr>
            <p:cNvPr id="6153" name="Group 3"/>
            <p:cNvGrpSpPr>
              <a:grpSpLocks/>
            </p:cNvGrpSpPr>
            <p:nvPr userDrawn="1"/>
          </p:nvGrpSpPr>
          <p:grpSpPr bwMode="auto">
            <a:xfrm>
              <a:off x="0" y="0"/>
              <a:ext cx="2016" cy="4320"/>
              <a:chOff x="0" y="0"/>
              <a:chExt cx="2016" cy="4320"/>
            </a:xfrm>
          </p:grpSpPr>
          <p:sp>
            <p:nvSpPr>
              <p:cNvPr id="4100" name="Rectangle 4"/>
              <p:cNvSpPr>
                <a:spLocks noChangeArrowheads="1"/>
              </p:cNvSpPr>
              <p:nvPr userDrawn="1"/>
            </p:nvSpPr>
            <p:spPr bwMode="auto">
              <a:xfrm>
                <a:off x="0" y="0"/>
                <a:ext cx="480" cy="4320"/>
              </a:xfrm>
              <a:prstGeom prst="rect">
                <a:avLst/>
              </a:prstGeom>
              <a:solidFill>
                <a:srgbClr val="006633"/>
              </a:solidFill>
              <a:ln w="9525">
                <a:noFill/>
                <a:miter lim="800000"/>
                <a:headEnd/>
                <a:tailEnd/>
              </a:ln>
              <a:effectLst/>
            </p:spPr>
            <p:txBody>
              <a:bodyPr wrap="none" anchor="ctr"/>
              <a:lstStyle/>
              <a:p>
                <a:pPr>
                  <a:defRPr/>
                </a:pPr>
                <a:endParaRPr lang="en-US"/>
              </a:p>
            </p:txBody>
          </p:sp>
          <p:sp>
            <p:nvSpPr>
              <p:cNvPr id="4101"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rgbClr val="006633"/>
              </a:solidFill>
              <a:ln w="9525" cap="flat" cmpd="sng">
                <a:noFill/>
                <a:prstDash val="solid"/>
                <a:miter lim="800000"/>
                <a:headEnd type="none" w="med" len="med"/>
                <a:tailEnd type="none" w="med" len="med"/>
              </a:ln>
              <a:effectLst/>
            </p:spPr>
            <p:txBody>
              <a:bodyPr wrap="none"/>
              <a:lstStyle/>
              <a:p>
                <a:pPr>
                  <a:defRPr/>
                </a:pPr>
                <a:endParaRPr lang="en-US"/>
              </a:p>
            </p:txBody>
          </p:sp>
        </p:grpSp>
        <p:grpSp>
          <p:nvGrpSpPr>
            <p:cNvPr id="6154" name="Group 6"/>
            <p:cNvGrpSpPr>
              <a:grpSpLocks/>
            </p:cNvGrpSpPr>
            <p:nvPr/>
          </p:nvGrpSpPr>
          <p:grpSpPr bwMode="auto">
            <a:xfrm>
              <a:off x="144" y="1248"/>
              <a:ext cx="4656" cy="201"/>
              <a:chOff x="144" y="1248"/>
              <a:chExt cx="4656" cy="201"/>
            </a:xfrm>
          </p:grpSpPr>
          <p:sp>
            <p:nvSpPr>
              <p:cNvPr id="4103" name="AutoShape 7"/>
              <p:cNvSpPr>
                <a:spLocks noChangeArrowheads="1"/>
              </p:cNvSpPr>
              <p:nvPr/>
            </p:nvSpPr>
            <p:spPr bwMode="auto">
              <a:xfrm>
                <a:off x="384" y="1248"/>
                <a:ext cx="4416" cy="200"/>
              </a:xfrm>
              <a:prstGeom prst="roundRect">
                <a:avLst>
                  <a:gd name="adj" fmla="val 0"/>
                </a:avLst>
              </a:prstGeom>
              <a:solidFill>
                <a:srgbClr val="CC9933"/>
              </a:solidFill>
              <a:ln w="9525">
                <a:noFill/>
                <a:round/>
                <a:headEnd/>
                <a:tailEnd/>
              </a:ln>
              <a:effectLst/>
            </p:spPr>
            <p:txBody>
              <a:bodyPr wrap="none" anchor="ctr"/>
              <a:lstStyle/>
              <a:p>
                <a:pPr>
                  <a:defRPr/>
                </a:pPr>
                <a:endParaRPr lang="en-US"/>
              </a:p>
            </p:txBody>
          </p:sp>
          <p:sp>
            <p:nvSpPr>
              <p:cNvPr id="4104" name="AutoShape 8"/>
              <p:cNvSpPr>
                <a:spLocks noChangeArrowheads="1"/>
              </p:cNvSpPr>
              <p:nvPr/>
            </p:nvSpPr>
            <p:spPr bwMode="auto">
              <a:xfrm flipH="1">
                <a:off x="144" y="1248"/>
                <a:ext cx="248" cy="201"/>
              </a:xfrm>
              <a:prstGeom prst="flowChartDelay">
                <a:avLst/>
              </a:prstGeom>
              <a:solidFill>
                <a:srgbClr val="CC9933"/>
              </a:solidFill>
              <a:ln w="9525">
                <a:noFill/>
                <a:miter lim="800000"/>
                <a:headEnd/>
                <a:tailEnd/>
              </a:ln>
              <a:effectLst/>
            </p:spPr>
            <p:txBody>
              <a:bodyPr wrap="none" anchor="ctr"/>
              <a:lstStyle/>
              <a:p>
                <a:pPr>
                  <a:defRPr/>
                </a:pPr>
                <a:endParaRPr lang="en-US"/>
              </a:p>
            </p:txBody>
          </p:sp>
        </p:grpSp>
      </p:grpSp>
      <p:sp>
        <p:nvSpPr>
          <p:cNvPr id="6147" name="AutoShape 9"/>
          <p:cNvSpPr>
            <a:spLocks noGrp="1" noChangeArrowheads="1"/>
          </p:cNvSpPr>
          <p:nvPr>
            <p:ph type="title"/>
          </p:nvPr>
        </p:nvSpPr>
        <p:spPr bwMode="auto">
          <a:xfrm>
            <a:off x="762000" y="762000"/>
            <a:ext cx="7924800" cy="114300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48" name="Rectangle 10"/>
          <p:cNvSpPr>
            <a:spLocks noGrp="1" noChangeArrowheads="1"/>
          </p:cNvSpPr>
          <p:nvPr>
            <p:ph type="body" idx="1"/>
          </p:nvPr>
        </p:nvSpPr>
        <p:spPr bwMode="auto">
          <a:xfrm>
            <a:off x="838200" y="2362200"/>
            <a:ext cx="7693025" cy="3724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defRPr sz="1400"/>
            </a:lvl1pPr>
          </a:lstStyle>
          <a:p>
            <a:pPr>
              <a:defRPr/>
            </a:pPr>
            <a:endParaRPr lang="en-US"/>
          </a:p>
        </p:txBody>
      </p:sp>
      <p:sp>
        <p:nvSpPr>
          <p:cNvPr id="410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defRPr sz="1800"/>
            </a:lvl1pPr>
          </a:lstStyle>
          <a:p>
            <a:pPr>
              <a:defRPr/>
            </a:pPr>
            <a:endParaRPr lang="en-US"/>
          </a:p>
        </p:txBody>
      </p:sp>
      <p:sp>
        <p:nvSpPr>
          <p:cNvPr id="4109"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eaLnBrk="1" hangingPunct="1">
              <a:spcBef>
                <a:spcPct val="0"/>
              </a:spcBef>
              <a:defRPr sz="2600" b="1">
                <a:solidFill>
                  <a:schemeClr val="bg1"/>
                </a:solidFill>
              </a:defRPr>
            </a:lvl1pPr>
          </a:lstStyle>
          <a:p>
            <a:pPr>
              <a:defRPr/>
            </a:pPr>
            <a:fld id="{9482358E-1C19-4E46-9DC5-DF3AA23AA3E7}" type="slidenum">
              <a:rPr lang="en-US"/>
              <a:pPr>
                <a:defRPr/>
              </a:pPr>
              <a:t>‹#›</a:t>
            </a:fld>
            <a:endParaRPr lang="en-US"/>
          </a:p>
        </p:txBody>
      </p:sp>
      <p:pic>
        <p:nvPicPr>
          <p:cNvPr id="6152" name="Picture 14" descr="Swoosh"/>
          <p:cNvPicPr>
            <a:picLocks noChangeAspect="1" noChangeArrowheads="1"/>
          </p:cNvPicPr>
          <p:nvPr/>
        </p:nvPicPr>
        <p:blipFill>
          <a:blip r:embed="rId13" cstate="print"/>
          <a:srcRect/>
          <a:stretch>
            <a:fillRect/>
          </a:stretch>
        </p:blipFill>
        <p:spPr bwMode="auto">
          <a:xfrm>
            <a:off x="6653213" y="0"/>
            <a:ext cx="2490787" cy="1336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8"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zoom/>
  </p:transition>
  <p:txStyles>
    <p:titleStyle>
      <a:lvl1pPr algn="l" rtl="0" eaLnBrk="0" fontAlgn="base" hangingPunct="0">
        <a:lnSpc>
          <a:spcPct val="90000"/>
        </a:lnSpc>
        <a:spcBef>
          <a:spcPct val="0"/>
        </a:spcBef>
        <a:spcAft>
          <a:spcPct val="0"/>
        </a:spcAft>
        <a:defRPr sz="3600" b="1">
          <a:solidFill>
            <a:srgbClr val="6A0000"/>
          </a:solidFill>
          <a:latin typeface="+mj-lt"/>
          <a:ea typeface="+mj-ea"/>
          <a:cs typeface="+mj-cs"/>
        </a:defRPr>
      </a:lvl1pPr>
      <a:lvl2pPr algn="l" rtl="0" eaLnBrk="0" fontAlgn="base" hangingPunct="0">
        <a:lnSpc>
          <a:spcPct val="90000"/>
        </a:lnSpc>
        <a:spcBef>
          <a:spcPct val="0"/>
        </a:spcBef>
        <a:spcAft>
          <a:spcPct val="0"/>
        </a:spcAft>
        <a:defRPr sz="3600" b="1">
          <a:solidFill>
            <a:srgbClr val="6A0000"/>
          </a:solidFill>
          <a:latin typeface="Arial" charset="0"/>
        </a:defRPr>
      </a:lvl2pPr>
      <a:lvl3pPr algn="l" rtl="0" eaLnBrk="0" fontAlgn="base" hangingPunct="0">
        <a:lnSpc>
          <a:spcPct val="90000"/>
        </a:lnSpc>
        <a:spcBef>
          <a:spcPct val="0"/>
        </a:spcBef>
        <a:spcAft>
          <a:spcPct val="0"/>
        </a:spcAft>
        <a:defRPr sz="3600" b="1">
          <a:solidFill>
            <a:srgbClr val="6A0000"/>
          </a:solidFill>
          <a:latin typeface="Arial" charset="0"/>
        </a:defRPr>
      </a:lvl3pPr>
      <a:lvl4pPr algn="l" rtl="0" eaLnBrk="0" fontAlgn="base" hangingPunct="0">
        <a:lnSpc>
          <a:spcPct val="90000"/>
        </a:lnSpc>
        <a:spcBef>
          <a:spcPct val="0"/>
        </a:spcBef>
        <a:spcAft>
          <a:spcPct val="0"/>
        </a:spcAft>
        <a:defRPr sz="3600" b="1">
          <a:solidFill>
            <a:srgbClr val="6A0000"/>
          </a:solidFill>
          <a:latin typeface="Arial" charset="0"/>
        </a:defRPr>
      </a:lvl4pPr>
      <a:lvl5pPr algn="l" rtl="0" eaLnBrk="0" fontAlgn="base" hangingPunct="0">
        <a:lnSpc>
          <a:spcPct val="90000"/>
        </a:lnSpc>
        <a:spcBef>
          <a:spcPct val="0"/>
        </a:spcBef>
        <a:spcAft>
          <a:spcPct val="0"/>
        </a:spcAft>
        <a:defRPr sz="3600" b="1">
          <a:solidFill>
            <a:srgbClr val="6A0000"/>
          </a:solidFill>
          <a:latin typeface="Arial" charset="0"/>
        </a:defRPr>
      </a:lvl5pPr>
      <a:lvl6pPr marL="457200" algn="l" rtl="0" fontAlgn="base">
        <a:lnSpc>
          <a:spcPct val="90000"/>
        </a:lnSpc>
        <a:spcBef>
          <a:spcPct val="0"/>
        </a:spcBef>
        <a:spcAft>
          <a:spcPct val="0"/>
        </a:spcAft>
        <a:defRPr sz="3600" b="1">
          <a:solidFill>
            <a:srgbClr val="6A0000"/>
          </a:solidFill>
          <a:latin typeface="Arial" charset="0"/>
        </a:defRPr>
      </a:lvl6pPr>
      <a:lvl7pPr marL="914400" algn="l" rtl="0" fontAlgn="base">
        <a:lnSpc>
          <a:spcPct val="90000"/>
        </a:lnSpc>
        <a:spcBef>
          <a:spcPct val="0"/>
        </a:spcBef>
        <a:spcAft>
          <a:spcPct val="0"/>
        </a:spcAft>
        <a:defRPr sz="3600" b="1">
          <a:solidFill>
            <a:srgbClr val="6A0000"/>
          </a:solidFill>
          <a:latin typeface="Arial" charset="0"/>
        </a:defRPr>
      </a:lvl7pPr>
      <a:lvl8pPr marL="1371600" algn="l" rtl="0" fontAlgn="base">
        <a:lnSpc>
          <a:spcPct val="90000"/>
        </a:lnSpc>
        <a:spcBef>
          <a:spcPct val="0"/>
        </a:spcBef>
        <a:spcAft>
          <a:spcPct val="0"/>
        </a:spcAft>
        <a:defRPr sz="3600" b="1">
          <a:solidFill>
            <a:srgbClr val="6A0000"/>
          </a:solidFill>
          <a:latin typeface="Arial" charset="0"/>
        </a:defRPr>
      </a:lvl8pPr>
      <a:lvl9pPr marL="1828800" algn="l" rtl="0" fontAlgn="base">
        <a:lnSpc>
          <a:spcPct val="90000"/>
        </a:lnSpc>
        <a:spcBef>
          <a:spcPct val="0"/>
        </a:spcBef>
        <a:spcAft>
          <a:spcPct val="0"/>
        </a:spcAft>
        <a:defRPr sz="3600" b="1">
          <a:solidFill>
            <a:srgbClr val="6A0000"/>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en.wikipedia.org/wiki/June_23" TargetMode="External"/><Relationship Id="rId7"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hyperlink" Target="http://en.wikipedia.org/wiki/1954" TargetMode="External"/><Relationship Id="rId5" Type="http://schemas.openxmlformats.org/officeDocument/2006/relationships/hyperlink" Target="http://en.wikipedia.org/wiki/June_7" TargetMode="External"/><Relationship Id="rId4" Type="http://schemas.openxmlformats.org/officeDocument/2006/relationships/hyperlink" Target="http://en.wikipedia.org/wiki/1912"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0.wmf"/></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1.w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3.wmf"/><Relationship Id="rId5" Type="http://schemas.openxmlformats.org/officeDocument/2006/relationships/oleObject" Target="../embeddings/oleObject4.bin"/><Relationship Id="rId4" Type="http://schemas.openxmlformats.org/officeDocument/2006/relationships/image" Target="../media/image52.w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5.wmf"/><Relationship Id="rId5" Type="http://schemas.openxmlformats.org/officeDocument/2006/relationships/oleObject" Target="../embeddings/oleObject6.bin"/><Relationship Id="rId4" Type="http://schemas.openxmlformats.org/officeDocument/2006/relationships/image" Target="../media/image54.w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7.png"/><Relationship Id="rId4" Type="http://schemas.openxmlformats.org/officeDocument/2006/relationships/image" Target="../media/image56.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Grp="1" noChangeArrowheads="1"/>
          </p:cNvSpPr>
          <p:nvPr>
            <p:ph type="ctrTitle"/>
          </p:nvPr>
        </p:nvSpPr>
        <p:spPr>
          <a:xfrm>
            <a:off x="504825" y="947738"/>
            <a:ext cx="8639175" cy="1905000"/>
          </a:xfrm>
        </p:spPr>
        <p:txBody>
          <a:bodyPr/>
          <a:lstStyle/>
          <a:p>
            <a:pPr eaLnBrk="1" hangingPunct="1"/>
            <a:r>
              <a:rPr lang="en-US" smtClean="0"/>
              <a:t>G</a:t>
            </a:r>
            <a:r>
              <a:rPr lang="en-US" smtClean="0">
                <a:cs typeface="Arial" charset="0"/>
              </a:rPr>
              <a:t>ö</a:t>
            </a:r>
            <a:r>
              <a:rPr lang="en-US" smtClean="0"/>
              <a:t>del to Turing to Chaitin to the Edge of Naturalism: Some Things Computers Will Never Do” </a:t>
            </a:r>
          </a:p>
        </p:txBody>
      </p:sp>
      <p:sp>
        <p:nvSpPr>
          <p:cNvPr id="8195" name="Rectangle 3"/>
          <p:cNvSpPr>
            <a:spLocks noGrp="1" noChangeArrowheads="1"/>
          </p:cNvSpPr>
          <p:nvPr>
            <p:ph type="subTitle" idx="1"/>
          </p:nvPr>
        </p:nvSpPr>
        <p:spPr>
          <a:xfrm>
            <a:off x="4724400" y="4286250"/>
            <a:ext cx="4419600" cy="1016000"/>
          </a:xfrm>
        </p:spPr>
        <p:txBody>
          <a:bodyPr/>
          <a:lstStyle/>
          <a:p>
            <a:pPr eaLnBrk="1" hangingPunct="1"/>
            <a:r>
              <a:rPr lang="en-US" b="1" smtClean="0"/>
              <a:t>Robert J. Marks II</a:t>
            </a:r>
          </a:p>
          <a:p>
            <a:pPr eaLnBrk="1" hangingPunct="1"/>
            <a:endParaRPr lang="en-US" sz="2000" smtClean="0">
              <a:solidFill>
                <a:srgbClr val="000000"/>
              </a:solidFill>
            </a:endParaRPr>
          </a:p>
          <a:p>
            <a:pPr eaLnBrk="1" hangingPunct="1"/>
            <a:r>
              <a:rPr lang="en-US" sz="2000" smtClean="0">
                <a:solidFill>
                  <a:srgbClr val="000000"/>
                </a:solidFill>
              </a:rPr>
              <a:t>Distinguished Professor of Electrical and Computer Engineering</a:t>
            </a:r>
          </a:p>
          <a:p>
            <a:pPr eaLnBrk="1" hangingPunct="1"/>
            <a:endParaRPr lang="en-US" sz="2000" smtClean="0"/>
          </a:p>
          <a:p>
            <a:pPr eaLnBrk="1" hangingPunct="1"/>
            <a:endParaRPr lang="en-US" sz="2000" smtClean="0"/>
          </a:p>
        </p:txBody>
      </p:sp>
    </p:spTree>
  </p:cSld>
  <p:clrMapOvr>
    <a:masterClrMapping/>
  </p:clrMapOvr>
  <p:transition spd="slow">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3"/>
          <p:cNvPicPr>
            <a:picLocks noChangeAspect="1" noChangeArrowheads="1"/>
          </p:cNvPicPr>
          <p:nvPr/>
        </p:nvPicPr>
        <p:blipFill>
          <a:blip r:embed="rId2" cstate="print"/>
          <a:srcRect/>
          <a:stretch>
            <a:fillRect/>
          </a:stretch>
        </p:blipFill>
        <p:spPr bwMode="auto">
          <a:xfrm>
            <a:off x="0" y="1641475"/>
            <a:ext cx="3638550" cy="5216525"/>
          </a:xfrm>
          <a:prstGeom prst="rect">
            <a:avLst/>
          </a:prstGeom>
          <a:noFill/>
          <a:ln w="9525" algn="ctr">
            <a:noFill/>
            <a:miter lim="800000"/>
            <a:headEnd/>
            <a:tailEnd/>
          </a:ln>
        </p:spPr>
      </p:pic>
      <p:sp>
        <p:nvSpPr>
          <p:cNvPr id="17411" name="AutoShape 2"/>
          <p:cNvSpPr>
            <a:spLocks noGrp="1" noChangeArrowheads="1"/>
          </p:cNvSpPr>
          <p:nvPr>
            <p:ph type="title"/>
          </p:nvPr>
        </p:nvSpPr>
        <p:spPr>
          <a:xfrm>
            <a:off x="762000" y="762000"/>
            <a:ext cx="6705600" cy="1143000"/>
          </a:xfrm>
        </p:spPr>
        <p:txBody>
          <a:bodyPr/>
          <a:lstStyle/>
          <a:p>
            <a:pPr eaLnBrk="1" hangingPunct="1"/>
            <a:r>
              <a:rPr lang="en-US" smtClean="0"/>
              <a:t>Meta Statements Can Have No Resolution</a:t>
            </a:r>
          </a:p>
        </p:txBody>
      </p:sp>
      <p:sp>
        <p:nvSpPr>
          <p:cNvPr id="17412" name="Text Box 8"/>
          <p:cNvSpPr txBox="1">
            <a:spLocks noChangeArrowheads="1"/>
          </p:cNvSpPr>
          <p:nvPr/>
        </p:nvSpPr>
        <p:spPr bwMode="auto">
          <a:xfrm>
            <a:off x="5638800" y="3048000"/>
            <a:ext cx="2438400" cy="396875"/>
          </a:xfrm>
          <a:prstGeom prst="rect">
            <a:avLst/>
          </a:prstGeom>
          <a:noFill/>
          <a:ln w="9525" algn="ctr">
            <a:noFill/>
            <a:miter lim="800000"/>
            <a:headEnd/>
            <a:tailEnd/>
          </a:ln>
        </p:spPr>
        <p:txBody>
          <a:bodyPr>
            <a:spAutoFit/>
          </a:bodyPr>
          <a:lstStyle/>
          <a:p>
            <a:endParaRPr lang="en-US"/>
          </a:p>
        </p:txBody>
      </p:sp>
      <p:sp>
        <p:nvSpPr>
          <p:cNvPr id="17413" name="Rectangle 4"/>
          <p:cNvSpPr>
            <a:spLocks noChangeArrowheads="1"/>
          </p:cNvSpPr>
          <p:nvPr/>
        </p:nvSpPr>
        <p:spPr bwMode="auto">
          <a:xfrm>
            <a:off x="3581400" y="2514600"/>
            <a:ext cx="5029200" cy="4111625"/>
          </a:xfrm>
          <a:prstGeom prst="rect">
            <a:avLst/>
          </a:prstGeom>
          <a:noFill/>
          <a:ln w="9525" algn="ctr">
            <a:noFill/>
            <a:miter lim="800000"/>
            <a:headEnd/>
            <a:tailEnd/>
          </a:ln>
        </p:spPr>
        <p:txBody>
          <a:bodyPr anchor="ctr">
            <a:spAutoFit/>
          </a:bodyPr>
          <a:lstStyle/>
          <a:p>
            <a:pPr algn="ctr" eaLnBrk="1" hangingPunct="1">
              <a:spcBef>
                <a:spcPct val="0"/>
              </a:spcBef>
            </a:pPr>
            <a:r>
              <a:rPr lang="en-US" sz="4400"/>
              <a:t>If you write a book about how to fail at selling books, and your book doesn’t sell, are you a failure?</a:t>
            </a:r>
          </a:p>
        </p:txBody>
      </p:sp>
    </p:spTree>
  </p:cSld>
  <p:clrMapOvr>
    <a:masterClrMapping/>
  </p:clrMapOvr>
  <p:transition spd="slow">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Grp="1" noChangeArrowheads="1"/>
          </p:cNvSpPr>
          <p:nvPr>
            <p:ph type="title"/>
          </p:nvPr>
        </p:nvSpPr>
        <p:spPr>
          <a:xfrm>
            <a:off x="762000" y="762000"/>
            <a:ext cx="7315200" cy="1143000"/>
          </a:xfrm>
        </p:spPr>
        <p:txBody>
          <a:bodyPr/>
          <a:lstStyle/>
          <a:p>
            <a:pPr eaLnBrk="1" hangingPunct="1"/>
            <a:r>
              <a:rPr lang="en-US" smtClean="0"/>
              <a:t>Meta Statements Can Be Bipolar</a:t>
            </a:r>
          </a:p>
        </p:txBody>
      </p:sp>
      <p:sp>
        <p:nvSpPr>
          <p:cNvPr id="18435" name="Rectangle 3"/>
          <p:cNvSpPr>
            <a:spLocks noChangeArrowheads="1"/>
          </p:cNvSpPr>
          <p:nvPr/>
        </p:nvSpPr>
        <p:spPr bwMode="auto">
          <a:xfrm>
            <a:off x="1371600" y="2362200"/>
            <a:ext cx="6896100" cy="519113"/>
          </a:xfrm>
          <a:prstGeom prst="rect">
            <a:avLst/>
          </a:prstGeom>
          <a:noFill/>
          <a:ln w="9525" algn="ctr">
            <a:noFill/>
            <a:miter lim="800000"/>
            <a:headEnd/>
            <a:tailEnd/>
          </a:ln>
        </p:spPr>
        <p:txBody>
          <a:bodyPr wrap="none" anchor="ctr">
            <a:spAutoFit/>
          </a:bodyPr>
          <a:lstStyle/>
          <a:p>
            <a:pPr algn="l" eaLnBrk="1" hangingPunct="1">
              <a:spcBef>
                <a:spcPct val="0"/>
              </a:spcBef>
            </a:pPr>
            <a:r>
              <a:rPr lang="en-US" sz="2800"/>
              <a:t>“The Cretians are alway liars.”  Titus 1:12b</a:t>
            </a:r>
          </a:p>
        </p:txBody>
      </p:sp>
      <p:pic>
        <p:nvPicPr>
          <p:cNvPr id="18436" name="Picture 4"/>
          <p:cNvPicPr>
            <a:picLocks noChangeAspect="1" noChangeArrowheads="1"/>
          </p:cNvPicPr>
          <p:nvPr/>
        </p:nvPicPr>
        <p:blipFill>
          <a:blip r:embed="rId2" cstate="print"/>
          <a:srcRect/>
          <a:stretch>
            <a:fillRect/>
          </a:stretch>
        </p:blipFill>
        <p:spPr bwMode="auto">
          <a:xfrm>
            <a:off x="1371600" y="2886075"/>
            <a:ext cx="3829050" cy="3971925"/>
          </a:xfrm>
          <a:prstGeom prst="rect">
            <a:avLst/>
          </a:prstGeom>
          <a:noFill/>
          <a:ln w="9525" algn="ctr">
            <a:noFill/>
            <a:miter lim="800000"/>
            <a:headEnd/>
            <a:tailEnd/>
          </a:ln>
        </p:spPr>
      </p:pic>
      <p:sp>
        <p:nvSpPr>
          <p:cNvPr id="18437" name="Text Box 6"/>
          <p:cNvSpPr txBox="1">
            <a:spLocks noChangeArrowheads="1"/>
          </p:cNvSpPr>
          <p:nvPr/>
        </p:nvSpPr>
        <p:spPr bwMode="auto">
          <a:xfrm>
            <a:off x="5967413" y="3132138"/>
            <a:ext cx="2971800" cy="396875"/>
          </a:xfrm>
          <a:prstGeom prst="rect">
            <a:avLst/>
          </a:prstGeom>
          <a:noFill/>
          <a:ln w="9525" algn="ctr">
            <a:noFill/>
            <a:miter lim="800000"/>
            <a:headEnd/>
            <a:tailEnd/>
          </a:ln>
        </p:spPr>
        <p:txBody>
          <a:bodyPr>
            <a:spAutoFit/>
          </a:bodyPr>
          <a:lstStyle/>
          <a:p>
            <a:pPr algn="l"/>
            <a:r>
              <a:rPr lang="en-US"/>
              <a:t>A Cretian</a:t>
            </a:r>
          </a:p>
        </p:txBody>
      </p:sp>
      <p:sp>
        <p:nvSpPr>
          <p:cNvPr id="18438" name="Line 7"/>
          <p:cNvSpPr>
            <a:spLocks noChangeShapeType="1"/>
          </p:cNvSpPr>
          <p:nvPr/>
        </p:nvSpPr>
        <p:spPr bwMode="auto">
          <a:xfrm flipH="1">
            <a:off x="4938713" y="3349625"/>
            <a:ext cx="1006475" cy="234950"/>
          </a:xfrm>
          <a:prstGeom prst="line">
            <a:avLst/>
          </a:prstGeom>
          <a:noFill/>
          <a:ln w="19050">
            <a:solidFill>
              <a:schemeClr val="tx1"/>
            </a:solidFill>
            <a:round/>
            <a:headEnd/>
            <a:tailEnd type="triangle" w="med" len="med"/>
          </a:ln>
        </p:spPr>
        <p:txBody>
          <a:bodyPr/>
          <a:lstStyle/>
          <a:p>
            <a:endParaRPr lang="en-US"/>
          </a:p>
        </p:txBody>
      </p:sp>
      <p:grpSp>
        <p:nvGrpSpPr>
          <p:cNvPr id="2" name="Group 8"/>
          <p:cNvGrpSpPr>
            <a:grpSpLocks/>
          </p:cNvGrpSpPr>
          <p:nvPr/>
        </p:nvGrpSpPr>
        <p:grpSpPr bwMode="auto">
          <a:xfrm>
            <a:off x="5713413" y="3929063"/>
            <a:ext cx="2674937" cy="2209800"/>
            <a:chOff x="3648" y="2448"/>
            <a:chExt cx="1776" cy="1392"/>
          </a:xfrm>
        </p:grpSpPr>
        <p:sp>
          <p:nvSpPr>
            <p:cNvPr id="18440" name="AutoShape 9"/>
            <p:cNvSpPr>
              <a:spLocks noChangeArrowheads="1"/>
            </p:cNvSpPr>
            <p:nvPr/>
          </p:nvSpPr>
          <p:spPr bwMode="auto">
            <a:xfrm rot="10800000" flipH="1">
              <a:off x="3648" y="2448"/>
              <a:ext cx="1776" cy="1392"/>
            </a:xfrm>
            <a:prstGeom prst="wedgeRoundRectCallout">
              <a:avLst>
                <a:gd name="adj1" fmla="val -71847"/>
                <a:gd name="adj2" fmla="val 13431"/>
                <a:gd name="adj3" fmla="val 16667"/>
              </a:avLst>
            </a:prstGeom>
            <a:noFill/>
            <a:ln w="9525" algn="ctr">
              <a:solidFill>
                <a:schemeClr val="tx1"/>
              </a:solidFill>
              <a:miter lim="800000"/>
              <a:headEnd/>
              <a:tailEnd/>
            </a:ln>
          </p:spPr>
          <p:txBody>
            <a:bodyPr rot="10800000"/>
            <a:lstStyle/>
            <a:p>
              <a:pPr algn="ctr"/>
              <a:endParaRPr lang="en-US"/>
            </a:p>
          </p:txBody>
        </p:sp>
        <p:sp>
          <p:nvSpPr>
            <p:cNvPr id="18441" name="Text Box 10"/>
            <p:cNvSpPr txBox="1">
              <a:spLocks noChangeArrowheads="1"/>
            </p:cNvSpPr>
            <p:nvPr/>
          </p:nvSpPr>
          <p:spPr bwMode="auto">
            <a:xfrm>
              <a:off x="3696" y="2592"/>
              <a:ext cx="1584" cy="1096"/>
            </a:xfrm>
            <a:prstGeom prst="rect">
              <a:avLst/>
            </a:prstGeom>
            <a:noFill/>
            <a:ln w="9525" algn="ctr">
              <a:noFill/>
              <a:miter lim="800000"/>
              <a:headEnd/>
              <a:tailEnd/>
            </a:ln>
          </p:spPr>
          <p:txBody>
            <a:bodyPr>
              <a:spAutoFit/>
            </a:bodyPr>
            <a:lstStyle/>
            <a:p>
              <a:pPr algn="ctr"/>
              <a:r>
                <a:rPr lang="en-US" sz="3600"/>
                <a:t>Everything I say is a lie.</a:t>
              </a:r>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23" name="Picture 23"/>
          <p:cNvPicPr>
            <a:picLocks noChangeAspect="1" noChangeArrowheads="1"/>
          </p:cNvPicPr>
          <p:nvPr/>
        </p:nvPicPr>
        <p:blipFill>
          <a:blip r:embed="rId2" cstate="print"/>
          <a:srcRect/>
          <a:stretch>
            <a:fillRect/>
          </a:stretch>
        </p:blipFill>
        <p:spPr bwMode="auto">
          <a:xfrm>
            <a:off x="1176338" y="6154738"/>
            <a:ext cx="473075" cy="703262"/>
          </a:xfrm>
          <a:prstGeom prst="rect">
            <a:avLst/>
          </a:prstGeom>
          <a:noFill/>
          <a:ln w="9525" algn="ctr">
            <a:noFill/>
            <a:miter lim="800000"/>
            <a:headEnd/>
            <a:tailEnd/>
          </a:ln>
        </p:spPr>
      </p:pic>
      <p:pic>
        <p:nvPicPr>
          <p:cNvPr id="332816" name="Picture 16"/>
          <p:cNvPicPr>
            <a:picLocks noChangeAspect="1" noChangeArrowheads="1"/>
          </p:cNvPicPr>
          <p:nvPr/>
        </p:nvPicPr>
        <p:blipFill>
          <a:blip r:embed="rId3" cstate="print"/>
          <a:srcRect/>
          <a:stretch>
            <a:fillRect/>
          </a:stretch>
        </p:blipFill>
        <p:spPr bwMode="auto">
          <a:xfrm>
            <a:off x="3760788" y="4208463"/>
            <a:ext cx="1784350" cy="2649537"/>
          </a:xfrm>
          <a:prstGeom prst="rect">
            <a:avLst/>
          </a:prstGeom>
          <a:noFill/>
          <a:ln w="9525" algn="ctr">
            <a:noFill/>
            <a:miter lim="800000"/>
            <a:headEnd/>
            <a:tailEnd/>
          </a:ln>
        </p:spPr>
      </p:pic>
      <p:sp>
        <p:nvSpPr>
          <p:cNvPr id="19460" name="AutoShape 2"/>
          <p:cNvSpPr>
            <a:spLocks noGrp="1" noChangeArrowheads="1"/>
          </p:cNvSpPr>
          <p:nvPr>
            <p:ph type="title"/>
          </p:nvPr>
        </p:nvSpPr>
        <p:spPr>
          <a:xfrm>
            <a:off x="762000" y="762000"/>
            <a:ext cx="7315200" cy="1143000"/>
          </a:xfrm>
        </p:spPr>
        <p:txBody>
          <a:bodyPr/>
          <a:lstStyle/>
          <a:p>
            <a:pPr eaLnBrk="1" hangingPunct="1"/>
            <a:r>
              <a:rPr lang="en-US" smtClean="0"/>
              <a:t>Meta Statements Can Be Curious</a:t>
            </a:r>
          </a:p>
        </p:txBody>
      </p:sp>
      <p:sp>
        <p:nvSpPr>
          <p:cNvPr id="19461" name="Text Box 5"/>
          <p:cNvSpPr txBox="1">
            <a:spLocks noChangeArrowheads="1"/>
          </p:cNvSpPr>
          <p:nvPr/>
        </p:nvSpPr>
        <p:spPr bwMode="auto">
          <a:xfrm>
            <a:off x="5638800" y="3048000"/>
            <a:ext cx="2438400" cy="396875"/>
          </a:xfrm>
          <a:prstGeom prst="rect">
            <a:avLst/>
          </a:prstGeom>
          <a:noFill/>
          <a:ln w="9525" algn="ctr">
            <a:noFill/>
            <a:miter lim="800000"/>
            <a:headEnd/>
            <a:tailEnd/>
          </a:ln>
        </p:spPr>
        <p:txBody>
          <a:bodyPr>
            <a:spAutoFit/>
          </a:bodyPr>
          <a:lstStyle/>
          <a:p>
            <a:endParaRPr lang="en-US"/>
          </a:p>
        </p:txBody>
      </p:sp>
      <p:grpSp>
        <p:nvGrpSpPr>
          <p:cNvPr id="19462" name="Group 8"/>
          <p:cNvGrpSpPr>
            <a:grpSpLocks/>
          </p:cNvGrpSpPr>
          <p:nvPr/>
        </p:nvGrpSpPr>
        <p:grpSpPr bwMode="auto">
          <a:xfrm flipH="1">
            <a:off x="914400" y="2743200"/>
            <a:ext cx="3810000" cy="1643063"/>
            <a:chOff x="3648" y="2448"/>
            <a:chExt cx="1776" cy="1392"/>
          </a:xfrm>
        </p:grpSpPr>
        <p:sp>
          <p:nvSpPr>
            <p:cNvPr id="19469" name="AutoShape 9"/>
            <p:cNvSpPr>
              <a:spLocks noChangeArrowheads="1"/>
            </p:cNvSpPr>
            <p:nvPr/>
          </p:nvSpPr>
          <p:spPr bwMode="auto">
            <a:xfrm rot="10800000" flipH="1">
              <a:off x="3648" y="2448"/>
              <a:ext cx="1776" cy="1392"/>
            </a:xfrm>
            <a:prstGeom prst="wedgeRoundRectCallout">
              <a:avLst>
                <a:gd name="adj1" fmla="val -71847"/>
                <a:gd name="adj2" fmla="val 13431"/>
                <a:gd name="adj3" fmla="val 16667"/>
              </a:avLst>
            </a:prstGeom>
            <a:noFill/>
            <a:ln w="9525" algn="ctr">
              <a:solidFill>
                <a:schemeClr val="tx1"/>
              </a:solidFill>
              <a:miter lim="800000"/>
              <a:headEnd/>
              <a:tailEnd/>
            </a:ln>
          </p:spPr>
          <p:txBody>
            <a:bodyPr rot="10800000"/>
            <a:lstStyle/>
            <a:p>
              <a:pPr algn="ctr"/>
              <a:endParaRPr lang="en-US"/>
            </a:p>
          </p:txBody>
        </p:sp>
        <p:sp>
          <p:nvSpPr>
            <p:cNvPr id="19470" name="Text Box 10"/>
            <p:cNvSpPr txBox="1">
              <a:spLocks noChangeArrowheads="1"/>
            </p:cNvSpPr>
            <p:nvPr/>
          </p:nvSpPr>
          <p:spPr bwMode="auto">
            <a:xfrm>
              <a:off x="3696" y="2592"/>
              <a:ext cx="1584" cy="1009"/>
            </a:xfrm>
            <a:prstGeom prst="rect">
              <a:avLst/>
            </a:prstGeom>
            <a:noFill/>
            <a:ln w="9525" algn="ctr">
              <a:noFill/>
              <a:miter lim="800000"/>
              <a:headEnd/>
              <a:tailEnd/>
            </a:ln>
          </p:spPr>
          <p:txBody>
            <a:bodyPr>
              <a:spAutoFit/>
            </a:bodyPr>
            <a:lstStyle/>
            <a:p>
              <a:pPr algn="ctr"/>
              <a:r>
                <a:rPr lang="en-US" sz="3600"/>
                <a:t>This statement is true!</a:t>
              </a:r>
            </a:p>
          </p:txBody>
        </p:sp>
      </p:grpSp>
      <p:pic>
        <p:nvPicPr>
          <p:cNvPr id="19463" name="Picture 11"/>
          <p:cNvPicPr>
            <a:picLocks noChangeAspect="1" noChangeArrowheads="1"/>
          </p:cNvPicPr>
          <p:nvPr/>
        </p:nvPicPr>
        <p:blipFill>
          <a:blip r:embed="rId3" cstate="print"/>
          <a:srcRect/>
          <a:stretch>
            <a:fillRect/>
          </a:stretch>
        </p:blipFill>
        <p:spPr bwMode="auto">
          <a:xfrm>
            <a:off x="5553075" y="1524000"/>
            <a:ext cx="3590925" cy="5334000"/>
          </a:xfrm>
          <a:prstGeom prst="rect">
            <a:avLst/>
          </a:prstGeom>
          <a:noFill/>
          <a:ln w="9525" algn="ctr">
            <a:noFill/>
            <a:miter lim="800000"/>
            <a:headEnd/>
            <a:tailEnd/>
          </a:ln>
        </p:spPr>
      </p:pic>
      <p:pic>
        <p:nvPicPr>
          <p:cNvPr id="332817" name="Picture 17"/>
          <p:cNvPicPr>
            <a:picLocks noChangeAspect="1" noChangeArrowheads="1"/>
          </p:cNvPicPr>
          <p:nvPr/>
        </p:nvPicPr>
        <p:blipFill>
          <a:blip r:embed="rId4" cstate="print"/>
          <a:srcRect/>
          <a:stretch>
            <a:fillRect/>
          </a:stretch>
        </p:blipFill>
        <p:spPr bwMode="auto">
          <a:xfrm>
            <a:off x="2389188" y="5514975"/>
            <a:ext cx="904875" cy="1343025"/>
          </a:xfrm>
          <a:prstGeom prst="rect">
            <a:avLst/>
          </a:prstGeom>
          <a:noFill/>
          <a:ln w="9525" algn="ctr">
            <a:noFill/>
            <a:miter lim="800000"/>
            <a:headEnd/>
            <a:tailEnd/>
          </a:ln>
        </p:spPr>
      </p:pic>
      <p:sp>
        <p:nvSpPr>
          <p:cNvPr id="332819" name="AutoShape 19"/>
          <p:cNvSpPr>
            <a:spLocks noChangeArrowheads="1"/>
          </p:cNvSpPr>
          <p:nvPr/>
        </p:nvSpPr>
        <p:spPr bwMode="auto">
          <a:xfrm rot="10800000">
            <a:off x="1152525" y="4665663"/>
            <a:ext cx="2373313" cy="728662"/>
          </a:xfrm>
          <a:prstGeom prst="wedgeRoundRectCallout">
            <a:avLst>
              <a:gd name="adj1" fmla="val -66255"/>
              <a:gd name="adj2" fmla="val 13398"/>
              <a:gd name="adj3" fmla="val 16667"/>
            </a:avLst>
          </a:prstGeom>
          <a:noFill/>
          <a:ln w="9525" algn="ctr">
            <a:solidFill>
              <a:schemeClr val="tx1"/>
            </a:solidFill>
            <a:miter lim="800000"/>
            <a:headEnd/>
            <a:tailEnd/>
          </a:ln>
        </p:spPr>
        <p:txBody>
          <a:bodyPr rot="10800000"/>
          <a:lstStyle/>
          <a:p>
            <a:pPr algn="ctr"/>
            <a:endParaRPr lang="en-US"/>
          </a:p>
        </p:txBody>
      </p:sp>
      <p:sp>
        <p:nvSpPr>
          <p:cNvPr id="332820" name="Text Box 20"/>
          <p:cNvSpPr txBox="1">
            <a:spLocks noChangeArrowheads="1"/>
          </p:cNvSpPr>
          <p:nvPr/>
        </p:nvSpPr>
        <p:spPr bwMode="auto">
          <a:xfrm flipH="1">
            <a:off x="1373188" y="4754563"/>
            <a:ext cx="1863725" cy="641350"/>
          </a:xfrm>
          <a:prstGeom prst="rect">
            <a:avLst/>
          </a:prstGeom>
          <a:noFill/>
          <a:ln w="9525" algn="ctr">
            <a:noFill/>
            <a:miter lim="800000"/>
            <a:headEnd/>
            <a:tailEnd/>
          </a:ln>
        </p:spPr>
        <p:txBody>
          <a:bodyPr>
            <a:spAutoFit/>
          </a:bodyPr>
          <a:lstStyle/>
          <a:p>
            <a:pPr algn="ctr"/>
            <a:r>
              <a:rPr lang="en-US" sz="1800" b="1"/>
              <a:t>This statement is true!</a:t>
            </a:r>
          </a:p>
        </p:txBody>
      </p:sp>
      <p:sp>
        <p:nvSpPr>
          <p:cNvPr id="332821" name="AutoShape 21"/>
          <p:cNvSpPr>
            <a:spLocks noChangeArrowheads="1"/>
          </p:cNvSpPr>
          <p:nvPr/>
        </p:nvSpPr>
        <p:spPr bwMode="auto">
          <a:xfrm rot="10800000">
            <a:off x="942975" y="5643563"/>
            <a:ext cx="1008063" cy="533400"/>
          </a:xfrm>
          <a:prstGeom prst="wedgeRoundRectCallout">
            <a:avLst>
              <a:gd name="adj1" fmla="val -77245"/>
              <a:gd name="adj2" fmla="val -30361"/>
              <a:gd name="adj3" fmla="val 16667"/>
            </a:avLst>
          </a:prstGeom>
          <a:noFill/>
          <a:ln w="9525" algn="ctr">
            <a:solidFill>
              <a:schemeClr val="tx1"/>
            </a:solidFill>
            <a:miter lim="800000"/>
            <a:headEnd/>
            <a:tailEnd/>
          </a:ln>
        </p:spPr>
        <p:txBody>
          <a:bodyPr rot="10800000"/>
          <a:lstStyle/>
          <a:p>
            <a:pPr algn="ctr"/>
            <a:endParaRPr lang="en-US"/>
          </a:p>
        </p:txBody>
      </p:sp>
      <p:sp>
        <p:nvSpPr>
          <p:cNvPr id="332822" name="Text Box 22"/>
          <p:cNvSpPr txBox="1">
            <a:spLocks noChangeArrowheads="1"/>
          </p:cNvSpPr>
          <p:nvPr/>
        </p:nvSpPr>
        <p:spPr bwMode="auto">
          <a:xfrm flipH="1">
            <a:off x="901700" y="5734050"/>
            <a:ext cx="1136650" cy="396875"/>
          </a:xfrm>
          <a:prstGeom prst="rect">
            <a:avLst/>
          </a:prstGeom>
          <a:noFill/>
          <a:ln w="9525" algn="ctr">
            <a:noFill/>
            <a:miter lim="800000"/>
            <a:headEnd/>
            <a:tailEnd/>
          </a:ln>
        </p:spPr>
        <p:txBody>
          <a:bodyPr>
            <a:spAutoFit/>
          </a:bodyPr>
          <a:lstStyle/>
          <a:p>
            <a:pPr algn="ctr"/>
            <a:r>
              <a:rPr lang="en-US" sz="1000" b="1"/>
              <a:t>This statement is true!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2816"/>
                                        </p:tgtEl>
                                        <p:attrNameLst>
                                          <p:attrName>style.visibility</p:attrName>
                                        </p:attrNameLst>
                                      </p:cBhvr>
                                      <p:to>
                                        <p:strVal val="visible"/>
                                      </p:to>
                                    </p:set>
                                    <p:animEffect transition="in" filter="fade">
                                      <p:cBhvr>
                                        <p:cTn id="7" dur="5000"/>
                                        <p:tgtEl>
                                          <p:spTgt spid="3328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2819"/>
                                        </p:tgtEl>
                                        <p:attrNameLst>
                                          <p:attrName>style.visibility</p:attrName>
                                        </p:attrNameLst>
                                      </p:cBhvr>
                                      <p:to>
                                        <p:strVal val="visible"/>
                                      </p:to>
                                    </p:set>
                                    <p:animEffect transition="in" filter="fade">
                                      <p:cBhvr>
                                        <p:cTn id="10" dur="5000"/>
                                        <p:tgtEl>
                                          <p:spTgt spid="3328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2820"/>
                                        </p:tgtEl>
                                        <p:attrNameLst>
                                          <p:attrName>style.visibility</p:attrName>
                                        </p:attrNameLst>
                                      </p:cBhvr>
                                      <p:to>
                                        <p:strVal val="visible"/>
                                      </p:to>
                                    </p:set>
                                    <p:animEffect transition="in" filter="fade">
                                      <p:cBhvr>
                                        <p:cTn id="13" dur="5000"/>
                                        <p:tgtEl>
                                          <p:spTgt spid="332820"/>
                                        </p:tgtEl>
                                      </p:cBhvr>
                                    </p:animEffect>
                                  </p:childTnLst>
                                </p:cTn>
                              </p:par>
                            </p:childTnLst>
                          </p:cTn>
                        </p:par>
                        <p:par>
                          <p:cTn id="14" fill="hold">
                            <p:stCondLst>
                              <p:cond delay="5000"/>
                            </p:stCondLst>
                            <p:childTnLst>
                              <p:par>
                                <p:cTn id="15" presetID="10" presetClass="entr" presetSubtype="0" fill="hold" nodeType="afterEffect">
                                  <p:stCondLst>
                                    <p:cond delay="0"/>
                                  </p:stCondLst>
                                  <p:childTnLst>
                                    <p:set>
                                      <p:cBhvr>
                                        <p:cTn id="16" dur="1" fill="hold">
                                          <p:stCondLst>
                                            <p:cond delay="0"/>
                                          </p:stCondLst>
                                        </p:cTn>
                                        <p:tgtEl>
                                          <p:spTgt spid="332817"/>
                                        </p:tgtEl>
                                        <p:attrNameLst>
                                          <p:attrName>style.visibility</p:attrName>
                                        </p:attrNameLst>
                                      </p:cBhvr>
                                      <p:to>
                                        <p:strVal val="visible"/>
                                      </p:to>
                                    </p:set>
                                    <p:animEffect transition="in" filter="fade">
                                      <p:cBhvr>
                                        <p:cTn id="17" dur="5000"/>
                                        <p:tgtEl>
                                          <p:spTgt spid="332817"/>
                                        </p:tgtEl>
                                      </p:cBhvr>
                                    </p:animEffect>
                                  </p:childTnLst>
                                </p:cTn>
                              </p:par>
                            </p:childTnLst>
                          </p:cTn>
                        </p:par>
                        <p:par>
                          <p:cTn id="18" fill="hold">
                            <p:stCondLst>
                              <p:cond delay="10000"/>
                            </p:stCondLst>
                            <p:childTnLst>
                              <p:par>
                                <p:cTn id="19" presetID="10" presetClass="entr" presetSubtype="0" fill="hold" grpId="0" nodeType="afterEffect">
                                  <p:stCondLst>
                                    <p:cond delay="0"/>
                                  </p:stCondLst>
                                  <p:childTnLst>
                                    <p:set>
                                      <p:cBhvr>
                                        <p:cTn id="20" dur="1" fill="hold">
                                          <p:stCondLst>
                                            <p:cond delay="0"/>
                                          </p:stCondLst>
                                        </p:cTn>
                                        <p:tgtEl>
                                          <p:spTgt spid="332821"/>
                                        </p:tgtEl>
                                        <p:attrNameLst>
                                          <p:attrName>style.visibility</p:attrName>
                                        </p:attrNameLst>
                                      </p:cBhvr>
                                      <p:to>
                                        <p:strVal val="visible"/>
                                      </p:to>
                                    </p:set>
                                    <p:animEffect transition="in" filter="fade">
                                      <p:cBhvr>
                                        <p:cTn id="21" dur="5000"/>
                                        <p:tgtEl>
                                          <p:spTgt spid="3328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2822"/>
                                        </p:tgtEl>
                                        <p:attrNameLst>
                                          <p:attrName>style.visibility</p:attrName>
                                        </p:attrNameLst>
                                      </p:cBhvr>
                                      <p:to>
                                        <p:strVal val="visible"/>
                                      </p:to>
                                    </p:set>
                                    <p:animEffect transition="in" filter="fade">
                                      <p:cBhvr>
                                        <p:cTn id="24" dur="5000"/>
                                        <p:tgtEl>
                                          <p:spTgt spid="332822"/>
                                        </p:tgtEl>
                                      </p:cBhvr>
                                    </p:animEffect>
                                  </p:childTnLst>
                                </p:cTn>
                              </p:par>
                            </p:childTnLst>
                          </p:cTn>
                        </p:par>
                        <p:par>
                          <p:cTn id="25" fill="hold">
                            <p:stCondLst>
                              <p:cond delay="15000"/>
                            </p:stCondLst>
                            <p:childTnLst>
                              <p:par>
                                <p:cTn id="26" presetID="10" presetClass="entr" presetSubtype="0" fill="hold" nodeType="afterEffect">
                                  <p:stCondLst>
                                    <p:cond delay="0"/>
                                  </p:stCondLst>
                                  <p:childTnLst>
                                    <p:set>
                                      <p:cBhvr>
                                        <p:cTn id="27" dur="1" fill="hold">
                                          <p:stCondLst>
                                            <p:cond delay="0"/>
                                          </p:stCondLst>
                                        </p:cTn>
                                        <p:tgtEl>
                                          <p:spTgt spid="332823"/>
                                        </p:tgtEl>
                                        <p:attrNameLst>
                                          <p:attrName>style.visibility</p:attrName>
                                        </p:attrNameLst>
                                      </p:cBhvr>
                                      <p:to>
                                        <p:strVal val="visible"/>
                                      </p:to>
                                    </p:set>
                                    <p:animEffect transition="in" filter="fade">
                                      <p:cBhvr>
                                        <p:cTn id="28" dur="5000"/>
                                        <p:tgtEl>
                                          <p:spTgt spid="332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19" grpId="0" animBg="1"/>
      <p:bldP spid="332820" grpId="0"/>
      <p:bldP spid="332821" grpId="0" animBg="1"/>
      <p:bldP spid="3328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1"/>
          <p:cNvPicPr>
            <a:picLocks noChangeAspect="1" noChangeArrowheads="1"/>
          </p:cNvPicPr>
          <p:nvPr/>
        </p:nvPicPr>
        <p:blipFill>
          <a:blip r:embed="rId2" cstate="print"/>
          <a:srcRect/>
          <a:stretch>
            <a:fillRect/>
          </a:stretch>
        </p:blipFill>
        <p:spPr bwMode="auto">
          <a:xfrm>
            <a:off x="6334125" y="2990850"/>
            <a:ext cx="2809875" cy="3867150"/>
          </a:xfrm>
          <a:prstGeom prst="rect">
            <a:avLst/>
          </a:prstGeom>
          <a:noFill/>
          <a:ln w="9525" algn="ctr">
            <a:noFill/>
            <a:miter lim="800000"/>
            <a:headEnd/>
            <a:tailEnd/>
          </a:ln>
        </p:spPr>
      </p:pic>
      <p:sp>
        <p:nvSpPr>
          <p:cNvPr id="20483" name="AutoShape 2"/>
          <p:cNvSpPr>
            <a:spLocks noGrp="1" noChangeArrowheads="1"/>
          </p:cNvSpPr>
          <p:nvPr>
            <p:ph type="title"/>
          </p:nvPr>
        </p:nvSpPr>
        <p:spPr>
          <a:xfrm>
            <a:off x="762000" y="762000"/>
            <a:ext cx="6781800" cy="1143000"/>
          </a:xfrm>
        </p:spPr>
        <p:txBody>
          <a:bodyPr/>
          <a:lstStyle/>
          <a:p>
            <a:pPr eaLnBrk="1" hangingPunct="1"/>
            <a:r>
              <a:rPr lang="en-US" smtClean="0"/>
              <a:t>Meta Thought Can Reveal Self Refuting Philosophies</a:t>
            </a:r>
          </a:p>
        </p:txBody>
      </p:sp>
      <p:pic>
        <p:nvPicPr>
          <p:cNvPr id="20484" name="Picture 4"/>
          <p:cNvPicPr>
            <a:picLocks noChangeAspect="1" noChangeArrowheads="1"/>
          </p:cNvPicPr>
          <p:nvPr/>
        </p:nvPicPr>
        <p:blipFill>
          <a:blip r:embed="rId3" cstate="print"/>
          <a:srcRect/>
          <a:stretch>
            <a:fillRect/>
          </a:stretch>
        </p:blipFill>
        <p:spPr bwMode="auto">
          <a:xfrm>
            <a:off x="0" y="2743200"/>
            <a:ext cx="3255963" cy="4114800"/>
          </a:xfrm>
          <a:prstGeom prst="rect">
            <a:avLst/>
          </a:prstGeom>
          <a:noFill/>
          <a:ln w="9525" algn="ctr">
            <a:noFill/>
            <a:miter lim="800000"/>
            <a:headEnd/>
            <a:tailEnd/>
          </a:ln>
        </p:spPr>
      </p:pic>
      <p:grpSp>
        <p:nvGrpSpPr>
          <p:cNvPr id="20485" name="Group 13"/>
          <p:cNvGrpSpPr>
            <a:grpSpLocks/>
          </p:cNvGrpSpPr>
          <p:nvPr/>
        </p:nvGrpSpPr>
        <p:grpSpPr bwMode="auto">
          <a:xfrm>
            <a:off x="3276600" y="2438400"/>
            <a:ext cx="3200400" cy="1143000"/>
            <a:chOff x="2064" y="1536"/>
            <a:chExt cx="2016" cy="720"/>
          </a:xfrm>
        </p:grpSpPr>
        <p:sp>
          <p:nvSpPr>
            <p:cNvPr id="20494" name="AutoShape 6"/>
            <p:cNvSpPr>
              <a:spLocks noChangeArrowheads="1"/>
            </p:cNvSpPr>
            <p:nvPr/>
          </p:nvSpPr>
          <p:spPr bwMode="auto">
            <a:xfrm>
              <a:off x="2064" y="1536"/>
              <a:ext cx="2016" cy="720"/>
            </a:xfrm>
            <a:prstGeom prst="wedgeRoundRectCallout">
              <a:avLst>
                <a:gd name="adj1" fmla="val -50792"/>
                <a:gd name="adj2" fmla="val 66528"/>
                <a:gd name="adj3" fmla="val 16667"/>
              </a:avLst>
            </a:prstGeom>
            <a:noFill/>
            <a:ln w="9525" algn="ctr">
              <a:solidFill>
                <a:srgbClr val="000000"/>
              </a:solidFill>
              <a:miter lim="800000"/>
              <a:headEnd/>
              <a:tailEnd/>
            </a:ln>
          </p:spPr>
          <p:txBody>
            <a:bodyPr/>
            <a:lstStyle/>
            <a:p>
              <a:pPr algn="ctr"/>
              <a:endParaRPr lang="en-US"/>
            </a:p>
          </p:txBody>
        </p:sp>
        <p:sp>
          <p:nvSpPr>
            <p:cNvPr id="20495" name="Text Box 8"/>
            <p:cNvSpPr txBox="1">
              <a:spLocks noChangeArrowheads="1"/>
            </p:cNvSpPr>
            <p:nvPr/>
          </p:nvSpPr>
          <p:spPr bwMode="auto">
            <a:xfrm>
              <a:off x="2112" y="1584"/>
              <a:ext cx="1968" cy="634"/>
            </a:xfrm>
            <a:prstGeom prst="rect">
              <a:avLst/>
            </a:prstGeom>
            <a:noFill/>
            <a:ln w="9525" algn="ctr">
              <a:noFill/>
              <a:miter lim="800000"/>
              <a:headEnd/>
              <a:tailEnd/>
            </a:ln>
          </p:spPr>
          <p:txBody>
            <a:bodyPr>
              <a:spAutoFit/>
            </a:bodyPr>
            <a:lstStyle/>
            <a:p>
              <a:pPr algn="ctr"/>
              <a:r>
                <a:rPr lang="en-US">
                  <a:latin typeface="Comic Sans MS" pitchFamily="66" charset="0"/>
                </a:rPr>
                <a:t>There is no absolute right and wrong.  All is relative!</a:t>
              </a:r>
            </a:p>
          </p:txBody>
        </p:sp>
      </p:grpSp>
      <p:sp>
        <p:nvSpPr>
          <p:cNvPr id="302091" name="AutoShape 11"/>
          <p:cNvSpPr>
            <a:spLocks noChangeArrowheads="1"/>
          </p:cNvSpPr>
          <p:nvPr/>
        </p:nvSpPr>
        <p:spPr bwMode="auto">
          <a:xfrm>
            <a:off x="3962400" y="3886200"/>
            <a:ext cx="1828800" cy="533400"/>
          </a:xfrm>
          <a:prstGeom prst="wedgeRoundRectCallout">
            <a:avLst>
              <a:gd name="adj1" fmla="val 77954"/>
              <a:gd name="adj2" fmla="val 128273"/>
              <a:gd name="adj3" fmla="val 16667"/>
            </a:avLst>
          </a:prstGeom>
          <a:noFill/>
          <a:ln w="9525" algn="ctr">
            <a:solidFill>
              <a:srgbClr val="000000"/>
            </a:solidFill>
            <a:miter lim="800000"/>
            <a:headEnd/>
            <a:tailEnd/>
          </a:ln>
        </p:spPr>
        <p:txBody>
          <a:bodyPr/>
          <a:lstStyle/>
          <a:p>
            <a:pPr algn="ctr"/>
            <a:endParaRPr lang="en-US"/>
          </a:p>
        </p:txBody>
      </p:sp>
      <p:sp>
        <p:nvSpPr>
          <p:cNvPr id="302092" name="Text Box 12"/>
          <p:cNvSpPr txBox="1">
            <a:spLocks noChangeArrowheads="1"/>
          </p:cNvSpPr>
          <p:nvPr/>
        </p:nvSpPr>
        <p:spPr bwMode="auto">
          <a:xfrm>
            <a:off x="3276600" y="3962400"/>
            <a:ext cx="3124200" cy="396875"/>
          </a:xfrm>
          <a:prstGeom prst="rect">
            <a:avLst/>
          </a:prstGeom>
          <a:noFill/>
          <a:ln w="9525" algn="ctr">
            <a:noFill/>
            <a:miter lim="800000"/>
            <a:headEnd/>
            <a:tailEnd/>
          </a:ln>
        </p:spPr>
        <p:txBody>
          <a:bodyPr>
            <a:spAutoFit/>
          </a:bodyPr>
          <a:lstStyle/>
          <a:p>
            <a:pPr algn="ctr"/>
            <a:r>
              <a:rPr lang="en-US">
                <a:solidFill>
                  <a:srgbClr val="FF3300"/>
                </a:solidFill>
                <a:latin typeface="Comic Sans MS" pitchFamily="66" charset="0"/>
              </a:rPr>
              <a:t>I disagree.</a:t>
            </a:r>
          </a:p>
        </p:txBody>
      </p:sp>
      <p:sp>
        <p:nvSpPr>
          <p:cNvPr id="302095" name="AutoShape 15"/>
          <p:cNvSpPr>
            <a:spLocks noChangeArrowheads="1"/>
          </p:cNvSpPr>
          <p:nvPr/>
        </p:nvSpPr>
        <p:spPr bwMode="auto">
          <a:xfrm>
            <a:off x="3581400" y="4648200"/>
            <a:ext cx="1981200" cy="457200"/>
          </a:xfrm>
          <a:prstGeom prst="wedgeRoundRectCallout">
            <a:avLst>
              <a:gd name="adj1" fmla="val -66588"/>
              <a:gd name="adj2" fmla="val -12847"/>
              <a:gd name="adj3" fmla="val 16667"/>
            </a:avLst>
          </a:prstGeom>
          <a:noFill/>
          <a:ln w="9525" algn="ctr">
            <a:solidFill>
              <a:srgbClr val="000000"/>
            </a:solidFill>
            <a:miter lim="800000"/>
            <a:headEnd/>
            <a:tailEnd/>
          </a:ln>
        </p:spPr>
        <p:txBody>
          <a:bodyPr/>
          <a:lstStyle/>
          <a:p>
            <a:pPr algn="ctr"/>
            <a:endParaRPr lang="en-US"/>
          </a:p>
        </p:txBody>
      </p:sp>
      <p:sp>
        <p:nvSpPr>
          <p:cNvPr id="302096" name="Text Box 16"/>
          <p:cNvSpPr txBox="1">
            <a:spLocks noChangeArrowheads="1"/>
          </p:cNvSpPr>
          <p:nvPr/>
        </p:nvSpPr>
        <p:spPr bwMode="auto">
          <a:xfrm>
            <a:off x="3581400" y="4724400"/>
            <a:ext cx="1981200" cy="396875"/>
          </a:xfrm>
          <a:prstGeom prst="rect">
            <a:avLst/>
          </a:prstGeom>
          <a:noFill/>
          <a:ln w="9525" algn="ctr">
            <a:noFill/>
            <a:miter lim="800000"/>
            <a:headEnd/>
            <a:tailEnd/>
          </a:ln>
        </p:spPr>
        <p:txBody>
          <a:bodyPr>
            <a:spAutoFit/>
          </a:bodyPr>
          <a:lstStyle/>
          <a:p>
            <a:pPr algn="ctr"/>
            <a:r>
              <a:rPr lang="en-US">
                <a:latin typeface="Comic Sans MS" pitchFamily="66" charset="0"/>
              </a:rPr>
              <a:t>You’re wrong!</a:t>
            </a:r>
          </a:p>
        </p:txBody>
      </p:sp>
      <p:sp>
        <p:nvSpPr>
          <p:cNvPr id="302097" name="Text Box 17"/>
          <p:cNvSpPr txBox="1">
            <a:spLocks noChangeArrowheads="1"/>
          </p:cNvSpPr>
          <p:nvPr/>
        </p:nvSpPr>
        <p:spPr bwMode="auto">
          <a:xfrm>
            <a:off x="3581400" y="5562600"/>
            <a:ext cx="3124200" cy="396875"/>
          </a:xfrm>
          <a:prstGeom prst="rect">
            <a:avLst/>
          </a:prstGeom>
          <a:noFill/>
          <a:ln w="9525" algn="ctr">
            <a:noFill/>
            <a:miter lim="800000"/>
            <a:headEnd/>
            <a:tailEnd/>
          </a:ln>
        </p:spPr>
        <p:txBody>
          <a:bodyPr>
            <a:spAutoFit/>
          </a:bodyPr>
          <a:lstStyle/>
          <a:p>
            <a:pPr algn="ctr"/>
            <a:r>
              <a:rPr lang="en-US">
                <a:solidFill>
                  <a:srgbClr val="FF3300"/>
                </a:solidFill>
                <a:latin typeface="Comic Sans MS" pitchFamily="66" charset="0"/>
              </a:rPr>
              <a:t>And you’re right?</a:t>
            </a:r>
          </a:p>
        </p:txBody>
      </p:sp>
      <p:sp>
        <p:nvSpPr>
          <p:cNvPr id="302098" name="AutoShape 18"/>
          <p:cNvSpPr>
            <a:spLocks noChangeArrowheads="1"/>
          </p:cNvSpPr>
          <p:nvPr/>
        </p:nvSpPr>
        <p:spPr bwMode="auto">
          <a:xfrm>
            <a:off x="3962400" y="5486400"/>
            <a:ext cx="2286000" cy="533400"/>
          </a:xfrm>
          <a:prstGeom prst="wedgeRoundRectCallout">
            <a:avLst>
              <a:gd name="adj1" fmla="val 50764"/>
              <a:gd name="adj2" fmla="val -110417"/>
              <a:gd name="adj3" fmla="val 16667"/>
            </a:avLst>
          </a:prstGeom>
          <a:noFill/>
          <a:ln w="9525" algn="ctr">
            <a:solidFill>
              <a:srgbClr val="000000"/>
            </a:solidFill>
            <a:miter lim="800000"/>
            <a:headEnd/>
            <a:tailEnd/>
          </a:ln>
        </p:spPr>
        <p:txBody>
          <a:bodyPr/>
          <a:lstStyle/>
          <a:p>
            <a:pPr algn="ctr"/>
            <a:endParaRPr lang="en-US"/>
          </a:p>
        </p:txBody>
      </p:sp>
      <p:sp>
        <p:nvSpPr>
          <p:cNvPr id="302099" name="AutoShape 19"/>
          <p:cNvSpPr>
            <a:spLocks noChangeArrowheads="1"/>
          </p:cNvSpPr>
          <p:nvPr/>
        </p:nvSpPr>
        <p:spPr bwMode="auto">
          <a:xfrm>
            <a:off x="2971800" y="6248400"/>
            <a:ext cx="1981200" cy="381000"/>
          </a:xfrm>
          <a:prstGeom prst="wedgeRoundRectCallout">
            <a:avLst>
              <a:gd name="adj1" fmla="val -56731"/>
              <a:gd name="adj2" fmla="val -160833"/>
              <a:gd name="adj3" fmla="val 16667"/>
            </a:avLst>
          </a:prstGeom>
          <a:noFill/>
          <a:ln w="9525" algn="ctr">
            <a:solidFill>
              <a:srgbClr val="000000"/>
            </a:solidFill>
            <a:miter lim="800000"/>
            <a:headEnd/>
            <a:tailEnd/>
          </a:ln>
        </p:spPr>
        <p:txBody>
          <a:bodyPr/>
          <a:lstStyle/>
          <a:p>
            <a:pPr algn="ctr"/>
            <a:endParaRPr lang="en-US"/>
          </a:p>
        </p:txBody>
      </p:sp>
      <p:sp>
        <p:nvSpPr>
          <p:cNvPr id="302100" name="Text Box 20"/>
          <p:cNvSpPr txBox="1">
            <a:spLocks noChangeArrowheads="1"/>
          </p:cNvSpPr>
          <p:nvPr/>
        </p:nvSpPr>
        <p:spPr bwMode="auto">
          <a:xfrm>
            <a:off x="2971800" y="6248400"/>
            <a:ext cx="1981200" cy="396875"/>
          </a:xfrm>
          <a:prstGeom prst="rect">
            <a:avLst/>
          </a:prstGeom>
          <a:noFill/>
          <a:ln w="9525" algn="ctr">
            <a:noFill/>
            <a:miter lim="800000"/>
            <a:headEnd/>
            <a:tailEnd/>
          </a:ln>
        </p:spPr>
        <p:txBody>
          <a:bodyPr>
            <a:spAutoFit/>
          </a:bodyPr>
          <a:lstStyle/>
          <a:p>
            <a:pPr algn="ctr"/>
            <a:r>
              <a:rPr lang="en-US">
                <a:latin typeface="Comic Sans MS" pitchFamily="66" charset="0"/>
              </a:rPr>
              <a:t>Absolutely!</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2091"/>
                                        </p:tgtEl>
                                        <p:attrNameLst>
                                          <p:attrName>style.visibility</p:attrName>
                                        </p:attrNameLst>
                                      </p:cBhvr>
                                      <p:to>
                                        <p:strVal val="visible"/>
                                      </p:to>
                                    </p:set>
                                    <p:animEffect transition="in" filter="fade">
                                      <p:cBhvr>
                                        <p:cTn id="7" dur="2000"/>
                                        <p:tgtEl>
                                          <p:spTgt spid="30209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2092"/>
                                        </p:tgtEl>
                                        <p:attrNameLst>
                                          <p:attrName>style.visibility</p:attrName>
                                        </p:attrNameLst>
                                      </p:cBhvr>
                                      <p:to>
                                        <p:strVal val="visible"/>
                                      </p:to>
                                    </p:set>
                                    <p:animEffect transition="in" filter="fade">
                                      <p:cBhvr>
                                        <p:cTn id="10" dur="2000"/>
                                        <p:tgtEl>
                                          <p:spTgt spid="302092"/>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302095"/>
                                        </p:tgtEl>
                                        <p:attrNameLst>
                                          <p:attrName>style.visibility</p:attrName>
                                        </p:attrNameLst>
                                      </p:cBhvr>
                                      <p:to>
                                        <p:strVal val="visible"/>
                                      </p:to>
                                    </p:set>
                                    <p:animEffect transition="in" filter="fade">
                                      <p:cBhvr>
                                        <p:cTn id="14" dur="2000"/>
                                        <p:tgtEl>
                                          <p:spTgt spid="30209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2096"/>
                                        </p:tgtEl>
                                        <p:attrNameLst>
                                          <p:attrName>style.visibility</p:attrName>
                                        </p:attrNameLst>
                                      </p:cBhvr>
                                      <p:to>
                                        <p:strVal val="visible"/>
                                      </p:to>
                                    </p:set>
                                    <p:animEffect transition="in" filter="fade">
                                      <p:cBhvr>
                                        <p:cTn id="17" dur="2000"/>
                                        <p:tgtEl>
                                          <p:spTgt spid="302096"/>
                                        </p:tgtEl>
                                      </p:cBhvr>
                                    </p:animEffect>
                                  </p:childTnLst>
                                </p:cTn>
                              </p:par>
                            </p:childTnLst>
                          </p:cTn>
                        </p:par>
                        <p:par>
                          <p:cTn id="18" fill="hold">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302097"/>
                                        </p:tgtEl>
                                        <p:attrNameLst>
                                          <p:attrName>style.visibility</p:attrName>
                                        </p:attrNameLst>
                                      </p:cBhvr>
                                      <p:to>
                                        <p:strVal val="visible"/>
                                      </p:to>
                                    </p:set>
                                    <p:animEffect transition="in" filter="fade">
                                      <p:cBhvr>
                                        <p:cTn id="21" dur="2000"/>
                                        <p:tgtEl>
                                          <p:spTgt spid="302097"/>
                                        </p:tgtEl>
                                      </p:cBhvr>
                                    </p:animEffect>
                                  </p:childTnLst>
                                </p:cTn>
                              </p:par>
                            </p:childTnLst>
                          </p:cTn>
                        </p:par>
                        <p:par>
                          <p:cTn id="22" fill="hold">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302098"/>
                                        </p:tgtEl>
                                        <p:attrNameLst>
                                          <p:attrName>style.visibility</p:attrName>
                                        </p:attrNameLst>
                                      </p:cBhvr>
                                      <p:to>
                                        <p:strVal val="visible"/>
                                      </p:to>
                                    </p:set>
                                    <p:animEffect transition="in" filter="fade">
                                      <p:cBhvr>
                                        <p:cTn id="25" dur="2000"/>
                                        <p:tgtEl>
                                          <p:spTgt spid="30209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2099"/>
                                        </p:tgtEl>
                                        <p:attrNameLst>
                                          <p:attrName>style.visibility</p:attrName>
                                        </p:attrNameLst>
                                      </p:cBhvr>
                                      <p:to>
                                        <p:strVal val="visible"/>
                                      </p:to>
                                    </p:set>
                                    <p:animEffect transition="in" filter="fade">
                                      <p:cBhvr>
                                        <p:cTn id="28" dur="2000"/>
                                        <p:tgtEl>
                                          <p:spTgt spid="30209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2100"/>
                                        </p:tgtEl>
                                        <p:attrNameLst>
                                          <p:attrName>style.visibility</p:attrName>
                                        </p:attrNameLst>
                                      </p:cBhvr>
                                      <p:to>
                                        <p:strVal val="visible"/>
                                      </p:to>
                                    </p:set>
                                    <p:animEffect transition="in" filter="fade">
                                      <p:cBhvr>
                                        <p:cTn id="31" dur="2000"/>
                                        <p:tgtEl>
                                          <p:spTgt spid="30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91" grpId="0" animBg="1"/>
      <p:bldP spid="302092" grpId="0"/>
      <p:bldP spid="302095" grpId="0" animBg="1"/>
      <p:bldP spid="302096" grpId="0"/>
      <p:bldP spid="302097" grpId="0"/>
      <p:bldP spid="302098" grpId="0" animBg="1"/>
      <p:bldP spid="302099" grpId="0" animBg="1"/>
      <p:bldP spid="3021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20" name="Picture 16"/>
          <p:cNvPicPr>
            <a:picLocks noChangeAspect="1" noChangeArrowheads="1"/>
          </p:cNvPicPr>
          <p:nvPr/>
        </p:nvPicPr>
        <p:blipFill>
          <a:blip r:embed="rId2" cstate="print"/>
          <a:srcRect/>
          <a:stretch>
            <a:fillRect/>
          </a:stretch>
        </p:blipFill>
        <p:spPr bwMode="auto">
          <a:xfrm>
            <a:off x="3200400" y="3600450"/>
            <a:ext cx="2555875" cy="3257550"/>
          </a:xfrm>
          <a:prstGeom prst="rect">
            <a:avLst/>
          </a:prstGeom>
          <a:noFill/>
          <a:ln w="9525" algn="ctr">
            <a:noFill/>
            <a:miter lim="800000"/>
            <a:headEnd/>
            <a:tailEnd/>
          </a:ln>
        </p:spPr>
      </p:pic>
      <p:sp>
        <p:nvSpPr>
          <p:cNvPr id="21507" name="AutoShape 2"/>
          <p:cNvSpPr>
            <a:spLocks noGrp="1" noChangeArrowheads="1"/>
          </p:cNvSpPr>
          <p:nvPr>
            <p:ph type="title"/>
          </p:nvPr>
        </p:nvSpPr>
        <p:spPr>
          <a:xfrm>
            <a:off x="762000" y="838200"/>
            <a:ext cx="8610600" cy="1143000"/>
          </a:xfrm>
        </p:spPr>
        <p:txBody>
          <a:bodyPr/>
          <a:lstStyle/>
          <a:p>
            <a:pPr eaLnBrk="1" hangingPunct="1"/>
            <a:r>
              <a:rPr lang="en-US" smtClean="0"/>
              <a:t>Meta Thought Can Reveal </a:t>
            </a:r>
            <a:br>
              <a:rPr lang="en-US" smtClean="0"/>
            </a:br>
            <a:r>
              <a:rPr lang="en-US" i="1" smtClean="0"/>
              <a:t>Numerous</a:t>
            </a:r>
            <a:r>
              <a:rPr lang="en-US" smtClean="0"/>
              <a:t> Self Refuting Philosophies</a:t>
            </a:r>
          </a:p>
        </p:txBody>
      </p:sp>
      <p:pic>
        <p:nvPicPr>
          <p:cNvPr id="21508" name="Picture 4"/>
          <p:cNvPicPr>
            <a:picLocks noChangeAspect="1" noChangeArrowheads="1"/>
          </p:cNvPicPr>
          <p:nvPr/>
        </p:nvPicPr>
        <p:blipFill>
          <a:blip r:embed="rId3" cstate="print"/>
          <a:srcRect/>
          <a:stretch>
            <a:fillRect/>
          </a:stretch>
        </p:blipFill>
        <p:spPr bwMode="auto">
          <a:xfrm>
            <a:off x="6143625" y="2981325"/>
            <a:ext cx="3000375" cy="3876675"/>
          </a:xfrm>
          <a:prstGeom prst="rect">
            <a:avLst/>
          </a:prstGeom>
          <a:noFill/>
          <a:ln w="9525" algn="ctr">
            <a:noFill/>
            <a:miter lim="800000"/>
            <a:headEnd/>
            <a:tailEnd/>
          </a:ln>
        </p:spPr>
      </p:pic>
      <p:grpSp>
        <p:nvGrpSpPr>
          <p:cNvPr id="2" name="Group 19"/>
          <p:cNvGrpSpPr>
            <a:grpSpLocks/>
          </p:cNvGrpSpPr>
          <p:nvPr/>
        </p:nvGrpSpPr>
        <p:grpSpPr bwMode="auto">
          <a:xfrm>
            <a:off x="3276600" y="2438400"/>
            <a:ext cx="3200400" cy="838200"/>
            <a:chOff x="2064" y="1536"/>
            <a:chExt cx="2016" cy="528"/>
          </a:xfrm>
        </p:grpSpPr>
        <p:sp>
          <p:nvSpPr>
            <p:cNvPr id="21520" name="AutoShape 6"/>
            <p:cNvSpPr>
              <a:spLocks noChangeArrowheads="1"/>
            </p:cNvSpPr>
            <p:nvPr/>
          </p:nvSpPr>
          <p:spPr bwMode="auto">
            <a:xfrm>
              <a:off x="2064" y="1536"/>
              <a:ext cx="2016" cy="528"/>
            </a:xfrm>
            <a:prstGeom prst="wedgeRoundRectCallout">
              <a:avLst>
                <a:gd name="adj1" fmla="val -51685"/>
                <a:gd name="adj2" fmla="val 97917"/>
                <a:gd name="adj3" fmla="val 16667"/>
              </a:avLst>
            </a:prstGeom>
            <a:solidFill>
              <a:schemeClr val="bg1"/>
            </a:solidFill>
            <a:ln w="9525" algn="ctr">
              <a:solidFill>
                <a:srgbClr val="000000"/>
              </a:solidFill>
              <a:miter lim="800000"/>
              <a:headEnd/>
              <a:tailEnd/>
            </a:ln>
          </p:spPr>
          <p:txBody>
            <a:bodyPr/>
            <a:lstStyle/>
            <a:p>
              <a:pPr algn="ctr"/>
              <a:endParaRPr lang="en-US"/>
            </a:p>
          </p:txBody>
        </p:sp>
        <p:sp>
          <p:nvSpPr>
            <p:cNvPr id="21521" name="Text Box 7"/>
            <p:cNvSpPr txBox="1">
              <a:spLocks noChangeArrowheads="1"/>
            </p:cNvSpPr>
            <p:nvPr/>
          </p:nvSpPr>
          <p:spPr bwMode="auto">
            <a:xfrm>
              <a:off x="2112" y="1574"/>
              <a:ext cx="1968" cy="442"/>
            </a:xfrm>
            <a:prstGeom prst="rect">
              <a:avLst/>
            </a:prstGeom>
            <a:noFill/>
            <a:ln w="9525" algn="ctr">
              <a:noFill/>
              <a:miter lim="800000"/>
              <a:headEnd/>
              <a:tailEnd/>
            </a:ln>
          </p:spPr>
          <p:txBody>
            <a:bodyPr>
              <a:spAutoFit/>
            </a:bodyPr>
            <a:lstStyle/>
            <a:p>
              <a:pPr algn="ctr"/>
              <a:r>
                <a:rPr lang="en-US">
                  <a:latin typeface="Comic Sans MS" pitchFamily="66" charset="0"/>
                </a:rPr>
                <a:t>Only things proven by science can be believed.</a:t>
              </a:r>
            </a:p>
          </p:txBody>
        </p:sp>
      </p:grpSp>
      <p:grpSp>
        <p:nvGrpSpPr>
          <p:cNvPr id="3" name="Group 25"/>
          <p:cNvGrpSpPr>
            <a:grpSpLocks/>
          </p:cNvGrpSpPr>
          <p:nvPr/>
        </p:nvGrpSpPr>
        <p:grpSpPr bwMode="auto">
          <a:xfrm>
            <a:off x="3581400" y="3657600"/>
            <a:ext cx="2667000" cy="777875"/>
            <a:chOff x="2256" y="2304"/>
            <a:chExt cx="1680" cy="490"/>
          </a:xfrm>
        </p:grpSpPr>
        <p:sp>
          <p:nvSpPr>
            <p:cNvPr id="21518" name="AutoShape 8"/>
            <p:cNvSpPr>
              <a:spLocks noChangeArrowheads="1"/>
            </p:cNvSpPr>
            <p:nvPr/>
          </p:nvSpPr>
          <p:spPr bwMode="auto">
            <a:xfrm>
              <a:off x="2352" y="2304"/>
              <a:ext cx="1488" cy="480"/>
            </a:xfrm>
            <a:prstGeom prst="wedgeRoundRectCallout">
              <a:avLst>
                <a:gd name="adj1" fmla="val 56921"/>
                <a:gd name="adj2" fmla="val 74792"/>
                <a:gd name="adj3" fmla="val 16667"/>
              </a:avLst>
            </a:prstGeom>
            <a:solidFill>
              <a:schemeClr val="bg1"/>
            </a:solidFill>
            <a:ln w="9525" algn="ctr">
              <a:solidFill>
                <a:srgbClr val="000000"/>
              </a:solidFill>
              <a:miter lim="800000"/>
              <a:headEnd/>
              <a:tailEnd/>
            </a:ln>
          </p:spPr>
          <p:txBody>
            <a:bodyPr/>
            <a:lstStyle/>
            <a:p>
              <a:pPr algn="ctr"/>
              <a:endParaRPr lang="en-US"/>
            </a:p>
          </p:txBody>
        </p:sp>
        <p:sp>
          <p:nvSpPr>
            <p:cNvPr id="21519" name="Text Box 9"/>
            <p:cNvSpPr txBox="1">
              <a:spLocks noChangeArrowheads="1"/>
            </p:cNvSpPr>
            <p:nvPr/>
          </p:nvSpPr>
          <p:spPr bwMode="auto">
            <a:xfrm>
              <a:off x="2256" y="2352"/>
              <a:ext cx="1680" cy="442"/>
            </a:xfrm>
            <a:prstGeom prst="rect">
              <a:avLst/>
            </a:prstGeom>
            <a:noFill/>
            <a:ln w="9525" algn="ctr">
              <a:noFill/>
              <a:miter lim="800000"/>
              <a:headEnd/>
              <a:tailEnd/>
            </a:ln>
          </p:spPr>
          <p:txBody>
            <a:bodyPr>
              <a:spAutoFit/>
            </a:bodyPr>
            <a:lstStyle/>
            <a:p>
              <a:pPr algn="ctr"/>
              <a:r>
                <a:rPr lang="en-US">
                  <a:solidFill>
                    <a:srgbClr val="FF3300"/>
                  </a:solidFill>
                  <a:latin typeface="Comic Sans MS" pitchFamily="66" charset="0"/>
                </a:rPr>
                <a:t>Can you prove this scientifically?</a:t>
              </a:r>
            </a:p>
          </p:txBody>
        </p:sp>
      </p:grpSp>
      <p:pic>
        <p:nvPicPr>
          <p:cNvPr id="21511" name="Picture 17"/>
          <p:cNvPicPr>
            <a:picLocks noChangeAspect="1" noChangeArrowheads="1"/>
          </p:cNvPicPr>
          <p:nvPr/>
        </p:nvPicPr>
        <p:blipFill>
          <a:blip r:embed="rId4" cstate="print"/>
          <a:srcRect/>
          <a:stretch>
            <a:fillRect/>
          </a:stretch>
        </p:blipFill>
        <p:spPr bwMode="auto">
          <a:xfrm>
            <a:off x="0" y="2914650"/>
            <a:ext cx="3048000" cy="3943350"/>
          </a:xfrm>
          <a:prstGeom prst="rect">
            <a:avLst/>
          </a:prstGeom>
          <a:noFill/>
          <a:ln w="9525" algn="ctr">
            <a:noFill/>
            <a:miter lim="800000"/>
            <a:headEnd/>
            <a:tailEnd/>
          </a:ln>
        </p:spPr>
      </p:pic>
      <p:grpSp>
        <p:nvGrpSpPr>
          <p:cNvPr id="4" name="Group 29"/>
          <p:cNvGrpSpPr>
            <a:grpSpLocks/>
          </p:cNvGrpSpPr>
          <p:nvPr/>
        </p:nvGrpSpPr>
        <p:grpSpPr bwMode="auto">
          <a:xfrm>
            <a:off x="2971800" y="5292725"/>
            <a:ext cx="3200400" cy="701675"/>
            <a:chOff x="1872" y="3408"/>
            <a:chExt cx="2016" cy="442"/>
          </a:xfrm>
        </p:grpSpPr>
        <p:sp>
          <p:nvSpPr>
            <p:cNvPr id="21516" name="AutoShape 21"/>
            <p:cNvSpPr>
              <a:spLocks noChangeArrowheads="1"/>
            </p:cNvSpPr>
            <p:nvPr/>
          </p:nvSpPr>
          <p:spPr bwMode="auto">
            <a:xfrm>
              <a:off x="1872" y="3408"/>
              <a:ext cx="2016" cy="432"/>
            </a:xfrm>
            <a:prstGeom prst="wedgeRoundRectCallout">
              <a:avLst>
                <a:gd name="adj1" fmla="val -60764"/>
                <a:gd name="adj2" fmla="val -21991"/>
                <a:gd name="adj3" fmla="val 16667"/>
              </a:avLst>
            </a:prstGeom>
            <a:solidFill>
              <a:schemeClr val="bg1"/>
            </a:solidFill>
            <a:ln w="9525" algn="ctr">
              <a:solidFill>
                <a:srgbClr val="000000"/>
              </a:solidFill>
              <a:miter lim="800000"/>
              <a:headEnd/>
              <a:tailEnd/>
            </a:ln>
          </p:spPr>
          <p:txBody>
            <a:bodyPr/>
            <a:lstStyle/>
            <a:p>
              <a:pPr algn="ctr"/>
              <a:endParaRPr lang="en-US"/>
            </a:p>
          </p:txBody>
        </p:sp>
        <p:sp>
          <p:nvSpPr>
            <p:cNvPr id="21517" name="Text Box 22"/>
            <p:cNvSpPr txBox="1">
              <a:spLocks noChangeArrowheads="1"/>
            </p:cNvSpPr>
            <p:nvPr/>
          </p:nvSpPr>
          <p:spPr bwMode="auto">
            <a:xfrm>
              <a:off x="1872" y="3408"/>
              <a:ext cx="1968" cy="442"/>
            </a:xfrm>
            <a:prstGeom prst="rect">
              <a:avLst/>
            </a:prstGeom>
            <a:noFill/>
            <a:ln w="9525" algn="ctr">
              <a:noFill/>
              <a:miter lim="800000"/>
              <a:headEnd/>
              <a:tailEnd/>
            </a:ln>
          </p:spPr>
          <p:txBody>
            <a:bodyPr>
              <a:spAutoFit/>
            </a:bodyPr>
            <a:lstStyle/>
            <a:p>
              <a:pPr algn="ctr"/>
              <a:r>
                <a:rPr lang="en-US">
                  <a:latin typeface="Comic Sans MS" pitchFamily="66" charset="0"/>
                </a:rPr>
                <a:t>I’m skeptical of all things</a:t>
              </a:r>
            </a:p>
          </p:txBody>
        </p:sp>
      </p:grpSp>
      <p:grpSp>
        <p:nvGrpSpPr>
          <p:cNvPr id="5" name="Group 30"/>
          <p:cNvGrpSpPr>
            <a:grpSpLocks/>
          </p:cNvGrpSpPr>
          <p:nvPr/>
        </p:nvGrpSpPr>
        <p:grpSpPr bwMode="auto">
          <a:xfrm>
            <a:off x="3200400" y="6080125"/>
            <a:ext cx="2667000" cy="777875"/>
            <a:chOff x="2016" y="3830"/>
            <a:chExt cx="1680" cy="490"/>
          </a:xfrm>
        </p:grpSpPr>
        <p:sp>
          <p:nvSpPr>
            <p:cNvPr id="21514" name="AutoShape 27"/>
            <p:cNvSpPr>
              <a:spLocks noChangeArrowheads="1"/>
            </p:cNvSpPr>
            <p:nvPr/>
          </p:nvSpPr>
          <p:spPr bwMode="auto">
            <a:xfrm>
              <a:off x="2112" y="3830"/>
              <a:ext cx="1488" cy="480"/>
            </a:xfrm>
            <a:prstGeom prst="wedgeRoundRectCallout">
              <a:avLst>
                <a:gd name="adj1" fmla="val 79032"/>
                <a:gd name="adj2" fmla="val -43333"/>
                <a:gd name="adj3" fmla="val 16667"/>
              </a:avLst>
            </a:prstGeom>
            <a:solidFill>
              <a:schemeClr val="bg1"/>
            </a:solidFill>
            <a:ln w="9525" algn="ctr">
              <a:solidFill>
                <a:srgbClr val="000000"/>
              </a:solidFill>
              <a:miter lim="800000"/>
              <a:headEnd/>
              <a:tailEnd/>
            </a:ln>
          </p:spPr>
          <p:txBody>
            <a:bodyPr/>
            <a:lstStyle/>
            <a:p>
              <a:pPr algn="ctr"/>
              <a:endParaRPr lang="en-US"/>
            </a:p>
          </p:txBody>
        </p:sp>
        <p:sp>
          <p:nvSpPr>
            <p:cNvPr id="21515" name="Text Box 28"/>
            <p:cNvSpPr txBox="1">
              <a:spLocks noChangeArrowheads="1"/>
            </p:cNvSpPr>
            <p:nvPr/>
          </p:nvSpPr>
          <p:spPr bwMode="auto">
            <a:xfrm>
              <a:off x="2016" y="3878"/>
              <a:ext cx="1680" cy="442"/>
            </a:xfrm>
            <a:prstGeom prst="rect">
              <a:avLst/>
            </a:prstGeom>
            <a:noFill/>
            <a:ln w="9525" algn="ctr">
              <a:noFill/>
              <a:miter lim="800000"/>
              <a:headEnd/>
              <a:tailEnd/>
            </a:ln>
          </p:spPr>
          <p:txBody>
            <a:bodyPr>
              <a:spAutoFit/>
            </a:bodyPr>
            <a:lstStyle/>
            <a:p>
              <a:pPr algn="ctr"/>
              <a:r>
                <a:rPr lang="en-US">
                  <a:solidFill>
                    <a:srgbClr val="FF3300"/>
                  </a:solidFill>
                  <a:latin typeface="Comic Sans MS" pitchFamily="66" charset="0"/>
                </a:rPr>
                <a:t>Are you skeptical of skepticism?</a:t>
              </a:r>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3120"/>
                                        </p:tgtEl>
                                        <p:attrNameLst>
                                          <p:attrName>style.visibility</p:attrName>
                                        </p:attrNameLst>
                                      </p:cBhvr>
                                      <p:to>
                                        <p:strVal val="visible"/>
                                      </p:to>
                                    </p:set>
                                    <p:anim calcmode="lin" valueType="num">
                                      <p:cBhvr additive="base">
                                        <p:cTn id="12" dur="5000" fill="hold"/>
                                        <p:tgtEl>
                                          <p:spTgt spid="303120"/>
                                        </p:tgtEl>
                                        <p:attrNameLst>
                                          <p:attrName>ppt_x</p:attrName>
                                        </p:attrNameLst>
                                      </p:cBhvr>
                                      <p:tavLst>
                                        <p:tav tm="0">
                                          <p:val>
                                            <p:strVal val="#ppt_x"/>
                                          </p:val>
                                        </p:tav>
                                        <p:tav tm="100000">
                                          <p:val>
                                            <p:strVal val="#ppt_x"/>
                                          </p:val>
                                        </p:tav>
                                      </p:tavLst>
                                    </p:anim>
                                    <p:anim calcmode="lin" valueType="num">
                                      <p:cBhvr additive="base">
                                        <p:cTn id="13" dur="5000" fill="hold"/>
                                        <p:tgtEl>
                                          <p:spTgt spid="303120"/>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5638800" y="3048000"/>
            <a:ext cx="2438400" cy="396875"/>
          </a:xfrm>
          <a:prstGeom prst="rect">
            <a:avLst/>
          </a:prstGeom>
          <a:noFill/>
          <a:ln w="9525" algn="ctr">
            <a:noFill/>
            <a:miter lim="800000"/>
            <a:headEnd/>
            <a:tailEnd/>
          </a:ln>
        </p:spPr>
        <p:txBody>
          <a:bodyPr>
            <a:spAutoFit/>
          </a:bodyPr>
          <a:lstStyle/>
          <a:p>
            <a:endParaRPr lang="en-US"/>
          </a:p>
        </p:txBody>
      </p:sp>
      <p:pic>
        <p:nvPicPr>
          <p:cNvPr id="333833" name="Picture 9"/>
          <p:cNvPicPr>
            <a:picLocks noChangeAspect="1" noChangeArrowheads="1"/>
          </p:cNvPicPr>
          <p:nvPr/>
        </p:nvPicPr>
        <p:blipFill>
          <a:blip r:embed="rId2" cstate="print"/>
          <a:srcRect/>
          <a:stretch>
            <a:fillRect/>
          </a:stretch>
        </p:blipFill>
        <p:spPr bwMode="auto">
          <a:xfrm>
            <a:off x="4945063" y="1371600"/>
            <a:ext cx="4198937" cy="5486400"/>
          </a:xfrm>
          <a:prstGeom prst="rect">
            <a:avLst/>
          </a:prstGeom>
          <a:noFill/>
          <a:ln w="9525" algn="ctr">
            <a:noFill/>
            <a:miter lim="800000"/>
            <a:headEnd/>
            <a:tailEnd/>
          </a:ln>
        </p:spPr>
      </p:pic>
      <p:grpSp>
        <p:nvGrpSpPr>
          <p:cNvPr id="2" name="Group 10"/>
          <p:cNvGrpSpPr>
            <a:grpSpLocks/>
          </p:cNvGrpSpPr>
          <p:nvPr/>
        </p:nvGrpSpPr>
        <p:grpSpPr bwMode="auto">
          <a:xfrm>
            <a:off x="914400" y="4038600"/>
            <a:ext cx="3810000" cy="2590800"/>
            <a:chOff x="576" y="2544"/>
            <a:chExt cx="2400" cy="1632"/>
          </a:xfrm>
        </p:grpSpPr>
        <p:sp>
          <p:nvSpPr>
            <p:cNvPr id="22535" name="AutoShape 5"/>
            <p:cNvSpPr>
              <a:spLocks noChangeArrowheads="1"/>
            </p:cNvSpPr>
            <p:nvPr/>
          </p:nvSpPr>
          <p:spPr bwMode="auto">
            <a:xfrm rot="10800000">
              <a:off x="576" y="2544"/>
              <a:ext cx="2400" cy="1632"/>
            </a:xfrm>
            <a:prstGeom prst="wedgeRoundRectCallout">
              <a:avLst>
                <a:gd name="adj1" fmla="val -59671"/>
                <a:gd name="adj2" fmla="val 23648"/>
                <a:gd name="adj3" fmla="val 16667"/>
              </a:avLst>
            </a:prstGeom>
            <a:noFill/>
            <a:ln w="9525" algn="ctr">
              <a:solidFill>
                <a:schemeClr val="tx1"/>
              </a:solidFill>
              <a:miter lim="800000"/>
              <a:headEnd/>
              <a:tailEnd/>
            </a:ln>
          </p:spPr>
          <p:txBody>
            <a:bodyPr rot="10800000"/>
            <a:lstStyle/>
            <a:p>
              <a:pPr algn="ctr"/>
              <a:endParaRPr lang="en-US"/>
            </a:p>
          </p:txBody>
        </p:sp>
        <p:sp>
          <p:nvSpPr>
            <p:cNvPr id="22536" name="Text Box 6"/>
            <p:cNvSpPr txBox="1">
              <a:spLocks noChangeArrowheads="1"/>
            </p:cNvSpPr>
            <p:nvPr/>
          </p:nvSpPr>
          <p:spPr bwMode="auto">
            <a:xfrm flipH="1">
              <a:off x="672" y="2640"/>
              <a:ext cx="2140" cy="1442"/>
            </a:xfrm>
            <a:prstGeom prst="rect">
              <a:avLst/>
            </a:prstGeom>
            <a:noFill/>
            <a:ln w="9525" algn="ctr">
              <a:noFill/>
              <a:miter lim="800000"/>
              <a:headEnd/>
              <a:tailEnd/>
            </a:ln>
          </p:spPr>
          <p:txBody>
            <a:bodyPr>
              <a:spAutoFit/>
            </a:bodyPr>
            <a:lstStyle/>
            <a:p>
              <a:pPr algn="ctr"/>
              <a:r>
                <a:rPr lang="en-US" sz="3600"/>
                <a:t>Is it possible to make something impossible?</a:t>
              </a:r>
            </a:p>
          </p:txBody>
        </p:sp>
      </p:grpSp>
      <p:sp>
        <p:nvSpPr>
          <p:cNvPr id="22533" name="Rectangle 8"/>
          <p:cNvSpPr>
            <a:spLocks noChangeArrowheads="1"/>
          </p:cNvSpPr>
          <p:nvPr/>
        </p:nvSpPr>
        <p:spPr bwMode="auto">
          <a:xfrm>
            <a:off x="609600" y="2362200"/>
            <a:ext cx="5867400" cy="1066800"/>
          </a:xfrm>
          <a:prstGeom prst="rect">
            <a:avLst/>
          </a:prstGeom>
          <a:noFill/>
          <a:ln w="9525" algn="ctr">
            <a:noFill/>
            <a:miter lim="800000"/>
            <a:headEnd/>
            <a:tailEnd/>
          </a:ln>
        </p:spPr>
        <p:txBody>
          <a:bodyPr>
            <a:spAutoFit/>
          </a:bodyPr>
          <a:lstStyle/>
          <a:p>
            <a:r>
              <a:rPr lang="en-US" sz="3200"/>
              <a:t>Mar 10:27b: ... with God all things are possible.</a:t>
            </a:r>
          </a:p>
        </p:txBody>
      </p:sp>
      <p:sp>
        <p:nvSpPr>
          <p:cNvPr id="22534" name="AutoShape 2"/>
          <p:cNvSpPr>
            <a:spLocks noGrp="1" noChangeArrowheads="1"/>
          </p:cNvSpPr>
          <p:nvPr>
            <p:ph type="title"/>
          </p:nvPr>
        </p:nvSpPr>
        <p:spPr>
          <a:xfrm>
            <a:off x="762000" y="762000"/>
            <a:ext cx="6400800" cy="1143000"/>
          </a:xfrm>
        </p:spPr>
        <p:txBody>
          <a:bodyPr/>
          <a:lstStyle/>
          <a:p>
            <a:pPr eaLnBrk="1" hangingPunct="1"/>
            <a:r>
              <a:rPr lang="en-US" smtClean="0"/>
              <a:t>Meta Statements Can Require Clarifying Context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3833"/>
                                        </p:tgtEl>
                                        <p:attrNameLst>
                                          <p:attrName>style.visibility</p:attrName>
                                        </p:attrNameLst>
                                      </p:cBhvr>
                                      <p:to>
                                        <p:strVal val="visible"/>
                                      </p:to>
                                    </p:set>
                                    <p:anim calcmode="lin" valueType="num">
                                      <p:cBhvr additive="base">
                                        <p:cTn id="7" dur="2000" fill="hold"/>
                                        <p:tgtEl>
                                          <p:spTgt spid="333833"/>
                                        </p:tgtEl>
                                        <p:attrNameLst>
                                          <p:attrName>ppt_x</p:attrName>
                                        </p:attrNameLst>
                                      </p:cBhvr>
                                      <p:tavLst>
                                        <p:tav tm="0">
                                          <p:val>
                                            <p:strVal val="1+#ppt_w/2"/>
                                          </p:val>
                                        </p:tav>
                                        <p:tav tm="100000">
                                          <p:val>
                                            <p:strVal val="#ppt_x"/>
                                          </p:val>
                                        </p:tav>
                                      </p:tavLst>
                                    </p:anim>
                                    <p:anim calcmode="lin" valueType="num">
                                      <p:cBhvr additive="base">
                                        <p:cTn id="8" dur="2000" fill="hold"/>
                                        <p:tgtEl>
                                          <p:spTgt spid="3338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0-#ppt_w/2"/>
                                          </p:val>
                                        </p:tav>
                                        <p:tav tm="100000">
                                          <p:val>
                                            <p:strVal val="#ppt_x"/>
                                          </p:val>
                                        </p:tav>
                                      </p:tavLst>
                                    </p:anim>
                                    <p:anim calcmode="lin" valueType="num">
                                      <p:cBhvr additive="base">
                                        <p:cTn id="12"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cstate="print"/>
          <a:srcRect/>
          <a:stretch>
            <a:fillRect/>
          </a:stretch>
        </p:blipFill>
        <p:spPr bwMode="auto">
          <a:xfrm>
            <a:off x="0" y="1905000"/>
            <a:ext cx="4400550" cy="4953000"/>
          </a:xfrm>
          <a:prstGeom prst="rect">
            <a:avLst/>
          </a:prstGeom>
          <a:noFill/>
          <a:ln w="9525" algn="ctr">
            <a:noFill/>
            <a:miter lim="800000"/>
            <a:headEnd/>
            <a:tailEnd/>
          </a:ln>
        </p:spPr>
      </p:pic>
      <p:sp>
        <p:nvSpPr>
          <p:cNvPr id="23555" name="AutoShape 2"/>
          <p:cNvSpPr>
            <a:spLocks noGrp="1" noChangeArrowheads="1"/>
          </p:cNvSpPr>
          <p:nvPr>
            <p:ph type="title"/>
          </p:nvPr>
        </p:nvSpPr>
        <p:spPr>
          <a:xfrm>
            <a:off x="838200" y="914400"/>
            <a:ext cx="7239000" cy="1143000"/>
          </a:xfrm>
        </p:spPr>
        <p:txBody>
          <a:bodyPr/>
          <a:lstStyle/>
          <a:p>
            <a:pPr eaLnBrk="1" hangingPunct="1"/>
            <a:r>
              <a:rPr lang="en-US" smtClean="0">
                <a:solidFill>
                  <a:srgbClr val="000000"/>
                </a:solidFill>
              </a:rPr>
              <a:t>THEOREM: All integers are interesting</a:t>
            </a:r>
          </a:p>
        </p:txBody>
      </p:sp>
      <p:sp>
        <p:nvSpPr>
          <p:cNvPr id="334851" name="Rectangle 3"/>
          <p:cNvSpPr>
            <a:spLocks noGrp="1" noChangeArrowheads="1"/>
          </p:cNvSpPr>
          <p:nvPr>
            <p:ph type="body" idx="1"/>
          </p:nvPr>
        </p:nvSpPr>
        <p:spPr>
          <a:xfrm>
            <a:off x="4038600" y="2590800"/>
            <a:ext cx="5105400" cy="1600200"/>
          </a:xfrm>
        </p:spPr>
        <p:txBody>
          <a:bodyPr/>
          <a:lstStyle/>
          <a:p>
            <a:pPr eaLnBrk="1" hangingPunct="1">
              <a:buFont typeface="Wingdings" pitchFamily="2" charset="2"/>
              <a:buNone/>
            </a:pPr>
            <a:r>
              <a:rPr lang="en-US" sz="3200" smtClean="0"/>
              <a:t>PROOF</a:t>
            </a:r>
          </a:p>
          <a:p>
            <a:pPr eaLnBrk="1" hangingPunct="1"/>
            <a:r>
              <a:rPr lang="en-US" sz="3200" smtClean="0"/>
              <a:t>Assume there is a smallest uninteresting integer.</a:t>
            </a:r>
          </a:p>
          <a:p>
            <a:pPr eaLnBrk="1" hangingPunct="1"/>
            <a:r>
              <a:rPr lang="en-US" sz="3200" smtClean="0"/>
              <a:t>Hmmmm.  That’s interesting!</a:t>
            </a:r>
          </a:p>
          <a:p>
            <a:pPr eaLnBrk="1" hangingPunct="1"/>
            <a:r>
              <a:rPr lang="en-US" sz="3200" smtClean="0"/>
              <a:t>Proof by contradiction.</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4851">
                                            <p:txEl>
                                              <p:pRg st="1" end="1"/>
                                            </p:txEl>
                                          </p:spTgt>
                                        </p:tgtEl>
                                        <p:attrNameLst>
                                          <p:attrName>style.visibility</p:attrName>
                                        </p:attrNameLst>
                                      </p:cBhvr>
                                      <p:to>
                                        <p:strVal val="visible"/>
                                      </p:to>
                                    </p:set>
                                    <p:animEffect transition="in" filter="fade">
                                      <p:cBhvr>
                                        <p:cTn id="7" dur="2000"/>
                                        <p:tgtEl>
                                          <p:spTgt spid="3348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4851">
                                            <p:txEl>
                                              <p:pRg st="2" end="2"/>
                                            </p:txEl>
                                          </p:spTgt>
                                        </p:tgtEl>
                                        <p:attrNameLst>
                                          <p:attrName>style.visibility</p:attrName>
                                        </p:attrNameLst>
                                      </p:cBhvr>
                                      <p:to>
                                        <p:strVal val="visible"/>
                                      </p:to>
                                    </p:set>
                                    <p:animEffect transition="in" filter="fade">
                                      <p:cBhvr>
                                        <p:cTn id="12" dur="2000"/>
                                        <p:tgtEl>
                                          <p:spTgt spid="3348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4851">
                                            <p:txEl>
                                              <p:pRg st="3" end="3"/>
                                            </p:txEl>
                                          </p:spTgt>
                                        </p:tgtEl>
                                        <p:attrNameLst>
                                          <p:attrName>style.visibility</p:attrName>
                                        </p:attrNameLst>
                                      </p:cBhvr>
                                      <p:to>
                                        <p:strVal val="visible"/>
                                      </p:to>
                                    </p:set>
                                    <p:animEffect transition="in" filter="fade">
                                      <p:cBhvr>
                                        <p:cTn id="17" dur="2000"/>
                                        <p:tgtEl>
                                          <p:spTgt spid="3348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Grp="1" noChangeArrowheads="1"/>
          </p:cNvSpPr>
          <p:nvPr>
            <p:ph type="title"/>
          </p:nvPr>
        </p:nvSpPr>
        <p:spPr>
          <a:xfrm>
            <a:off x="838200" y="1277938"/>
            <a:ext cx="6197600" cy="1143000"/>
          </a:xfrm>
        </p:spPr>
        <p:txBody>
          <a:bodyPr/>
          <a:lstStyle/>
          <a:p>
            <a:pPr eaLnBrk="1" hangingPunct="1"/>
            <a:r>
              <a:rPr lang="en-US" smtClean="0">
                <a:solidFill>
                  <a:srgbClr val="000000"/>
                </a:solidFill>
              </a:rPr>
              <a:t>Meta abilities separate Man from animals.</a:t>
            </a:r>
            <a:br>
              <a:rPr lang="en-US" smtClean="0">
                <a:solidFill>
                  <a:srgbClr val="000000"/>
                </a:solidFill>
              </a:rPr>
            </a:br>
            <a:r>
              <a:rPr lang="en-US" smtClean="0">
                <a:solidFill>
                  <a:srgbClr val="000000"/>
                </a:solidFill>
              </a:rPr>
              <a:t> </a:t>
            </a:r>
            <a:r>
              <a:rPr lang="en-US" sz="2000" smtClean="0">
                <a:solidFill>
                  <a:schemeClr val="bg1"/>
                </a:solidFill>
              </a:rPr>
              <a:t>C.S. Lewis, Mere Christianity</a:t>
            </a:r>
          </a:p>
        </p:txBody>
      </p:sp>
      <p:sp>
        <p:nvSpPr>
          <p:cNvPr id="25603" name="Rectangle 3"/>
          <p:cNvSpPr>
            <a:spLocks noGrp="1" noChangeArrowheads="1"/>
          </p:cNvSpPr>
          <p:nvPr>
            <p:ph type="body" idx="1"/>
          </p:nvPr>
        </p:nvSpPr>
        <p:spPr>
          <a:xfrm>
            <a:off x="393700" y="2349500"/>
            <a:ext cx="4137025" cy="1600200"/>
          </a:xfrm>
        </p:spPr>
        <p:txBody>
          <a:bodyPr/>
          <a:lstStyle/>
          <a:p>
            <a:pPr algn="r" eaLnBrk="1" hangingPunct="1"/>
            <a:r>
              <a:rPr lang="en-US" sz="3200" smtClean="0"/>
              <a:t>The </a:t>
            </a:r>
            <a:r>
              <a:rPr lang="en-US" sz="3200" b="1" i="1" smtClean="0"/>
              <a:t>Moral Law</a:t>
            </a:r>
            <a:r>
              <a:rPr lang="en-US" sz="3200" smtClean="0"/>
              <a:t> is evident by the meta ability of Man to externally examine instincts, feelings and inclinations and make meta moral decisions of right and wrong.</a:t>
            </a:r>
          </a:p>
        </p:txBody>
      </p:sp>
      <p:pic>
        <p:nvPicPr>
          <p:cNvPr id="25604" name="Picture 5"/>
          <p:cNvPicPr>
            <a:picLocks noChangeAspect="1" noChangeArrowheads="1"/>
          </p:cNvPicPr>
          <p:nvPr/>
        </p:nvPicPr>
        <p:blipFill>
          <a:blip r:embed="rId2" cstate="print"/>
          <a:srcRect/>
          <a:stretch>
            <a:fillRect/>
          </a:stretch>
        </p:blipFill>
        <p:spPr bwMode="auto">
          <a:xfrm>
            <a:off x="4629150" y="2833688"/>
            <a:ext cx="4295775" cy="3436937"/>
          </a:xfrm>
          <a:prstGeom prst="rect">
            <a:avLst/>
          </a:prstGeom>
          <a:noFill/>
          <a:ln w="9525" algn="ctr">
            <a:noFill/>
            <a:miter lim="800000"/>
            <a:headEnd/>
            <a:tailEnd/>
          </a:ln>
        </p:spPr>
      </p:pic>
    </p:spTree>
  </p:cSld>
  <p:clrMapOvr>
    <a:masterClrMapping/>
  </p:clrMapOvr>
  <p:transition spd="slow">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p:cNvPicPr>
            <a:picLocks noChangeAspect="1" noChangeArrowheads="1"/>
          </p:cNvPicPr>
          <p:nvPr/>
        </p:nvPicPr>
        <p:blipFill>
          <a:blip r:embed="rId2" cstate="print"/>
          <a:srcRect/>
          <a:stretch>
            <a:fillRect/>
          </a:stretch>
        </p:blipFill>
        <p:spPr bwMode="auto">
          <a:xfrm>
            <a:off x="755650" y="4229100"/>
            <a:ext cx="3519488" cy="2628900"/>
          </a:xfrm>
          <a:prstGeom prst="rect">
            <a:avLst/>
          </a:prstGeom>
          <a:noFill/>
          <a:ln w="9525" algn="ctr">
            <a:noFill/>
            <a:miter lim="800000"/>
            <a:headEnd/>
            <a:tailEnd/>
          </a:ln>
        </p:spPr>
      </p:pic>
      <p:pic>
        <p:nvPicPr>
          <p:cNvPr id="24579" name="Picture 5"/>
          <p:cNvPicPr>
            <a:picLocks noChangeAspect="1" noChangeArrowheads="1"/>
          </p:cNvPicPr>
          <p:nvPr/>
        </p:nvPicPr>
        <p:blipFill>
          <a:blip r:embed="rId3" cstate="print"/>
          <a:srcRect/>
          <a:stretch>
            <a:fillRect/>
          </a:stretch>
        </p:blipFill>
        <p:spPr bwMode="auto">
          <a:xfrm>
            <a:off x="5233988" y="0"/>
            <a:ext cx="3910012" cy="3984625"/>
          </a:xfrm>
          <a:prstGeom prst="rect">
            <a:avLst/>
          </a:prstGeom>
          <a:noFill/>
          <a:ln w="9525" algn="ctr">
            <a:noFill/>
            <a:miter lim="800000"/>
            <a:headEnd/>
            <a:tailEnd/>
          </a:ln>
        </p:spPr>
      </p:pic>
      <p:sp>
        <p:nvSpPr>
          <p:cNvPr id="24580" name="AutoShape 2"/>
          <p:cNvSpPr>
            <a:spLocks noGrp="1" noChangeArrowheads="1"/>
          </p:cNvSpPr>
          <p:nvPr>
            <p:ph type="title"/>
          </p:nvPr>
        </p:nvSpPr>
        <p:spPr>
          <a:xfrm>
            <a:off x="823913" y="595313"/>
            <a:ext cx="7924800" cy="1143000"/>
          </a:xfrm>
        </p:spPr>
        <p:txBody>
          <a:bodyPr/>
          <a:lstStyle/>
          <a:p>
            <a:pPr eaLnBrk="1" hangingPunct="1"/>
            <a:r>
              <a:rPr lang="en-US" smtClean="0">
                <a:solidFill>
                  <a:srgbClr val="000000"/>
                </a:solidFill>
              </a:rPr>
              <a:t>Berry’s Paradox</a:t>
            </a:r>
          </a:p>
        </p:txBody>
      </p:sp>
      <p:sp>
        <p:nvSpPr>
          <p:cNvPr id="24581" name="Rectangle 3"/>
          <p:cNvSpPr>
            <a:spLocks noGrp="1" noChangeArrowheads="1"/>
          </p:cNvSpPr>
          <p:nvPr>
            <p:ph type="body" idx="1"/>
          </p:nvPr>
        </p:nvSpPr>
        <p:spPr>
          <a:xfrm>
            <a:off x="677863" y="2217738"/>
            <a:ext cx="5311775" cy="1600200"/>
          </a:xfrm>
        </p:spPr>
        <p:txBody>
          <a:bodyPr/>
          <a:lstStyle/>
          <a:p>
            <a:pPr eaLnBrk="1" hangingPunct="1"/>
            <a:r>
              <a:rPr lang="en-US" sz="3200" smtClean="0"/>
              <a:t>Let X be the smallest natural number that requires more than twenty words to define.</a:t>
            </a:r>
          </a:p>
        </p:txBody>
      </p:sp>
      <p:sp>
        <p:nvSpPr>
          <p:cNvPr id="322567" name="Rectangle 7"/>
          <p:cNvSpPr>
            <a:spLocks noChangeArrowheads="1"/>
          </p:cNvSpPr>
          <p:nvPr/>
        </p:nvSpPr>
        <p:spPr bwMode="auto">
          <a:xfrm>
            <a:off x="4327525" y="4116388"/>
            <a:ext cx="5033963" cy="2528887"/>
          </a:xfrm>
          <a:prstGeom prst="rect">
            <a:avLst/>
          </a:prstGeom>
          <a:noFill/>
          <a:ln w="9525" algn="ctr">
            <a:noFill/>
            <a:miter lim="800000"/>
            <a:headEnd/>
            <a:tailEnd/>
          </a:ln>
        </p:spPr>
        <p:txBody>
          <a:bodyPr>
            <a:spAutoFit/>
          </a:bodyPr>
          <a:lstStyle/>
          <a:p>
            <a:pPr algn="l" eaLnBrk="1" hangingPunct="1">
              <a:spcBef>
                <a:spcPct val="20000"/>
              </a:spcBef>
              <a:buClr>
                <a:schemeClr val="tx1"/>
              </a:buClr>
              <a:buSzPct val="75000"/>
              <a:buFont typeface="Wingdings" pitchFamily="2" charset="2"/>
              <a:buChar char="l"/>
            </a:pPr>
            <a:r>
              <a:rPr lang="en-US" sz="3200"/>
              <a:t>Paradox: “Let X be the smallest natural number that requires more than twenty words to define” defines X using 15 words.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567">
                                            <p:txEl>
                                              <p:pRg st="0" end="0"/>
                                            </p:txEl>
                                          </p:spTgt>
                                        </p:tgtEl>
                                        <p:attrNameLst>
                                          <p:attrName>style.visibility</p:attrName>
                                        </p:attrNameLst>
                                      </p:cBhvr>
                                      <p:to>
                                        <p:strVal val="visible"/>
                                      </p:to>
                                    </p:set>
                                    <p:animEffect transition="in" filter="fade">
                                      <p:cBhvr>
                                        <p:cTn id="7" dur="2000"/>
                                        <p:tgtEl>
                                          <p:spTgt spid="3225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5892800" y="3624279"/>
            <a:ext cx="3251200" cy="3233721"/>
          </a:xfrm>
          <a:prstGeom prst="rect">
            <a:avLst/>
          </a:prstGeom>
          <a:noFill/>
          <a:ln w="9525" cap="flat" cmpd="sng" algn="ctr">
            <a:noFill/>
            <a:prstDash val="solid"/>
            <a:miter lim="800000"/>
            <a:headEnd/>
            <a:tailEnd/>
          </a:ln>
        </p:spPr>
      </p:pic>
      <p:sp>
        <p:nvSpPr>
          <p:cNvPr id="2" name="Title 1"/>
          <p:cNvSpPr>
            <a:spLocks noGrp="1"/>
          </p:cNvSpPr>
          <p:nvPr>
            <p:ph type="title"/>
          </p:nvPr>
        </p:nvSpPr>
        <p:spPr/>
        <p:txBody>
          <a:bodyPr/>
          <a:lstStyle/>
          <a:p>
            <a:r>
              <a:rPr lang="en-US" sz="2400" dirty="0" smtClean="0"/>
              <a:t>Things that </a:t>
            </a:r>
            <a:r>
              <a:rPr lang="en-US" sz="2400" i="1" dirty="0" smtClean="0"/>
              <a:t>Can’t</a:t>
            </a:r>
            <a:r>
              <a:rPr lang="en-US" sz="2400" dirty="0" smtClean="0"/>
              <a:t> Be Done include </a:t>
            </a:r>
            <a:br>
              <a:rPr lang="en-US" sz="2400" dirty="0" smtClean="0"/>
            </a:br>
            <a:r>
              <a:rPr lang="en-US" sz="3200" dirty="0" smtClean="0"/>
              <a:t>An “Elegant Program” Program </a:t>
            </a:r>
            <a:endParaRPr lang="en-US" sz="3200" dirty="0"/>
          </a:p>
        </p:txBody>
      </p:sp>
      <p:sp>
        <p:nvSpPr>
          <p:cNvPr id="3" name="Content Placeholder 2"/>
          <p:cNvSpPr>
            <a:spLocks noGrp="1"/>
          </p:cNvSpPr>
          <p:nvPr>
            <p:ph idx="1"/>
          </p:nvPr>
        </p:nvSpPr>
        <p:spPr>
          <a:xfrm>
            <a:off x="707570" y="2231572"/>
            <a:ext cx="7693025" cy="801914"/>
          </a:xfrm>
        </p:spPr>
        <p:txBody>
          <a:bodyPr/>
          <a:lstStyle/>
          <a:p>
            <a:r>
              <a:rPr lang="en-US" sz="2000" dirty="0" smtClean="0"/>
              <a:t>Write a program to evaluate all elegant programs (minimum </a:t>
            </a:r>
            <a:r>
              <a:rPr lang="en-US" sz="2000" dirty="0" err="1" smtClean="0"/>
              <a:t>Kolmogorov</a:t>
            </a:r>
            <a:r>
              <a:rPr lang="en-US" sz="2000" dirty="0" smtClean="0"/>
              <a:t> complexity) for a given computer output…  </a:t>
            </a:r>
            <a:endParaRPr lang="en-US" sz="2000" dirty="0"/>
          </a:p>
        </p:txBody>
      </p:sp>
      <p:sp>
        <p:nvSpPr>
          <p:cNvPr id="4" name="Rounded Rectangle 3"/>
          <p:cNvSpPr/>
          <p:nvPr/>
        </p:nvSpPr>
        <p:spPr bwMode="auto">
          <a:xfrm>
            <a:off x="2946400" y="3280229"/>
            <a:ext cx="2670629" cy="1857828"/>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7" name="TextBox 6"/>
          <p:cNvSpPr txBox="1"/>
          <p:nvPr/>
        </p:nvSpPr>
        <p:spPr>
          <a:xfrm>
            <a:off x="1407886" y="3222171"/>
            <a:ext cx="2119085" cy="400110"/>
          </a:xfrm>
          <a:prstGeom prst="rect">
            <a:avLst/>
          </a:prstGeom>
          <a:noFill/>
        </p:spPr>
        <p:txBody>
          <a:bodyPr wrap="square" rtlCol="0">
            <a:spAutoFit/>
          </a:bodyPr>
          <a:lstStyle/>
          <a:p>
            <a:r>
              <a:rPr lang="en-US" dirty="0" smtClean="0"/>
              <a:t>Desired Output  </a:t>
            </a:r>
            <a:endParaRPr lang="en-US" dirty="0"/>
          </a:p>
        </p:txBody>
      </p:sp>
      <p:sp>
        <p:nvSpPr>
          <p:cNvPr id="9" name="Up Arrow 8"/>
          <p:cNvSpPr/>
          <p:nvPr/>
        </p:nvSpPr>
        <p:spPr bwMode="auto">
          <a:xfrm rot="5400000">
            <a:off x="2140856" y="2256972"/>
            <a:ext cx="827316" cy="2293256"/>
          </a:xfrm>
          <a:prstGeom prst="upArrow">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0" name="Up Arrow 9"/>
          <p:cNvSpPr/>
          <p:nvPr/>
        </p:nvSpPr>
        <p:spPr bwMode="auto">
          <a:xfrm rot="5400000">
            <a:off x="6204856" y="2148113"/>
            <a:ext cx="943430" cy="2380343"/>
          </a:xfrm>
          <a:prstGeom prst="upArrow">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1" name="TextBox 10"/>
          <p:cNvSpPr txBox="1"/>
          <p:nvPr/>
        </p:nvSpPr>
        <p:spPr>
          <a:xfrm>
            <a:off x="5500914" y="3142343"/>
            <a:ext cx="2801257" cy="400110"/>
          </a:xfrm>
          <a:prstGeom prst="rect">
            <a:avLst/>
          </a:prstGeom>
          <a:noFill/>
        </p:spPr>
        <p:txBody>
          <a:bodyPr wrap="square" rtlCol="0">
            <a:spAutoFit/>
          </a:bodyPr>
          <a:lstStyle/>
          <a:p>
            <a:pPr algn="l"/>
            <a:r>
              <a:rPr lang="en-US" dirty="0"/>
              <a:t> </a:t>
            </a:r>
            <a:r>
              <a:rPr lang="en-US" dirty="0" smtClean="0"/>
              <a:t>Elegant program</a:t>
            </a:r>
            <a:endParaRPr lang="en-US" dirty="0"/>
          </a:p>
        </p:txBody>
      </p:sp>
      <p:sp>
        <p:nvSpPr>
          <p:cNvPr id="12" name="TextBox 11"/>
          <p:cNvSpPr txBox="1"/>
          <p:nvPr/>
        </p:nvSpPr>
        <p:spPr>
          <a:xfrm>
            <a:off x="1132114" y="4303455"/>
            <a:ext cx="4717143" cy="2554545"/>
          </a:xfrm>
          <a:prstGeom prst="rect">
            <a:avLst/>
          </a:prstGeom>
          <a:noFill/>
        </p:spPr>
        <p:txBody>
          <a:bodyPr wrap="square" rtlCol="0">
            <a:spAutoFit/>
          </a:bodyPr>
          <a:lstStyle/>
          <a:p>
            <a:pPr algn="ctr"/>
            <a:r>
              <a:rPr lang="en-US" dirty="0" smtClean="0">
                <a:solidFill>
                  <a:srgbClr val="003300"/>
                </a:solidFill>
              </a:rPr>
              <a:t>The </a:t>
            </a:r>
            <a:r>
              <a:rPr lang="en-US" dirty="0" err="1" smtClean="0">
                <a:solidFill>
                  <a:srgbClr val="003300"/>
                </a:solidFill>
              </a:rPr>
              <a:t>EPG</a:t>
            </a:r>
            <a:r>
              <a:rPr lang="en-US" dirty="0" smtClean="0">
                <a:solidFill>
                  <a:srgbClr val="003300"/>
                </a:solidFill>
              </a:rPr>
              <a:t> takes B bits. Assume a desired output with an elegant program more B bits. If the </a:t>
            </a:r>
            <a:r>
              <a:rPr lang="en-US" dirty="0" err="1" smtClean="0">
                <a:solidFill>
                  <a:srgbClr val="003300"/>
                </a:solidFill>
              </a:rPr>
              <a:t>EPG</a:t>
            </a:r>
            <a:r>
              <a:rPr lang="en-US" dirty="0" smtClean="0">
                <a:solidFill>
                  <a:srgbClr val="003300"/>
                </a:solidFill>
              </a:rPr>
              <a:t> can generate an elegant program requiring more that B bits, we have a contradiction. The </a:t>
            </a:r>
            <a:r>
              <a:rPr lang="en-US" dirty="0" err="1" smtClean="0">
                <a:solidFill>
                  <a:srgbClr val="003300"/>
                </a:solidFill>
              </a:rPr>
              <a:t>EPG</a:t>
            </a:r>
            <a:r>
              <a:rPr lang="en-US" dirty="0" smtClean="0">
                <a:solidFill>
                  <a:srgbClr val="003300"/>
                </a:solidFill>
              </a:rPr>
              <a:t> is shorter than the elegant program . Therefore, the result cannot be the shortest program! </a:t>
            </a:r>
            <a:endParaRPr lang="en-US" dirty="0">
              <a:solidFill>
                <a:srgbClr val="003300"/>
              </a:solidFill>
            </a:endParaRPr>
          </a:p>
        </p:txBody>
      </p:sp>
      <p:sp>
        <p:nvSpPr>
          <p:cNvPr id="5" name="TextBox 4"/>
          <p:cNvSpPr txBox="1"/>
          <p:nvPr/>
        </p:nvSpPr>
        <p:spPr>
          <a:xfrm>
            <a:off x="3715655" y="2989942"/>
            <a:ext cx="1785259" cy="1323439"/>
          </a:xfrm>
          <a:prstGeom prst="rect">
            <a:avLst/>
          </a:prstGeom>
          <a:noFill/>
          <a:ln w="31750">
            <a:solidFill>
              <a:schemeClr val="tx1"/>
            </a:solidFill>
          </a:ln>
        </p:spPr>
        <p:txBody>
          <a:bodyPr wrap="square" rtlCol="0">
            <a:spAutoFit/>
          </a:bodyPr>
          <a:lstStyle/>
          <a:p>
            <a:pPr algn="ctr"/>
            <a:r>
              <a:rPr lang="en-US" dirty="0" smtClean="0"/>
              <a:t>Elegant Program Generator (</a:t>
            </a:r>
            <a:r>
              <a:rPr lang="en-US" dirty="0" err="1" smtClean="0"/>
              <a:t>EPG</a:t>
            </a:r>
            <a:r>
              <a:rPr lang="en-US" dirty="0" smtClean="0"/>
              <a:t>)</a:t>
            </a:r>
            <a:endParaRPr lang="en-US" dirty="0"/>
          </a:p>
        </p:txBody>
      </p:sp>
    </p:spTree>
  </p:cSld>
  <p:clrMapOvr>
    <a:masterClrMapping/>
  </p:clrMapOvr>
  <p:transition spd="slow">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en-US" smtClean="0"/>
          </a:p>
        </p:txBody>
      </p:sp>
      <p:sp>
        <p:nvSpPr>
          <p:cNvPr id="9219" name="Rectangle 3"/>
          <p:cNvSpPr>
            <a:spLocks noGrp="1" noChangeArrowheads="1"/>
          </p:cNvSpPr>
          <p:nvPr>
            <p:ph type="body" idx="1"/>
          </p:nvPr>
        </p:nvSpPr>
        <p:spPr>
          <a:xfrm>
            <a:off x="0" y="0"/>
            <a:ext cx="9144000" cy="6858000"/>
          </a:xfrm>
          <a:solidFill>
            <a:schemeClr val="bg1"/>
          </a:solidFill>
        </p:spPr>
        <p:txBody>
          <a:bodyPr/>
          <a:lstStyle/>
          <a:p>
            <a:pPr eaLnBrk="1" hangingPunct="1"/>
            <a:endParaRPr lang="en-US" sz="1600" smtClean="0"/>
          </a:p>
          <a:p>
            <a:pPr eaLnBrk="1" hangingPunct="1"/>
            <a:endParaRPr lang="en-US" sz="1600" smtClean="0"/>
          </a:p>
          <a:p>
            <a:pPr eaLnBrk="1" hangingPunct="1"/>
            <a:r>
              <a:rPr lang="en-US" sz="1600" smtClean="0"/>
              <a:t>Abstract: Computing has no theory of everything (T.O.E.). We're uncertain whether physics has a T.O.E. as revealed in M-theory but, due to the genius of Kurt Gödel 75 years ago, smart people like Stephen Hawking are starting to doubt it. This is because of a new startling mathematical idea from algorithmic information theory (AIT): Building from Gödel’s work, there appear that many things exist that are true that cannot be derived from fundamental principles. Some things are true simply because they are true. Many claim God cannot be proved. (Although I'll show you Gödel’s short mathematical proof of God’s existence). There are some things we know exist that we can prove we will never know. Roger Penrose uses Gödel’s results to argue that humans are not computers (Turing machines).  Most doubt a computer program will ever write a deeply meaningful poem or a classic novel. How about something simpler? Can we look at an arbitrary computer program and decide whether or not it will ever print out the number 3? We can for some programs. But Alan Turing, the founder of computer science, proved it is impossible to write a program to analyze another arbitrary program to tell us whether or not a 3 will be printed. In fact, we can't write a computer program to determine anything another arbitrary computer program will do. (This is called Rice’s theorem.) To find out, we need to run the program. We can also prove there are numbers of finite precision numbers a computer can’t compute. One of these is Chaitin's number, an astonishing constant between zero and one we know exists. If we knew Chaitin's constant to finite precision - one single number - we could solve a many of open problems in mathematics. These include the Riemann hypothesis, Goldbach's conjecture and whether or not there is an odd perfect number. Chaitin’s constant exists, but we can prove we will never know it. These and other mind bending properties in the field of AIT seem too far fetched to be true, but with a minimum of math, I will convince you otherwise.</a:t>
            </a:r>
          </a:p>
        </p:txBody>
      </p:sp>
    </p:spTree>
  </p:cSld>
  <p:clrMapOvr>
    <a:masterClrMapping/>
  </p:clrMapOvr>
  <p:transition spd="slow">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a:xfrm>
            <a:off x="762000" y="838200"/>
            <a:ext cx="7924800" cy="1143000"/>
          </a:xfrm>
        </p:spPr>
        <p:txBody>
          <a:bodyPr/>
          <a:lstStyle/>
          <a:p>
            <a:pPr eaLnBrk="1" hangingPunct="1"/>
            <a:r>
              <a:rPr lang="en-US" smtClean="0"/>
              <a:t>Meta Analysis on Euclid's Postulates (?????)</a:t>
            </a:r>
          </a:p>
        </p:txBody>
      </p:sp>
      <p:sp>
        <p:nvSpPr>
          <p:cNvPr id="26627" name="Rectangle 3"/>
          <p:cNvSpPr>
            <a:spLocks noGrp="1" noChangeArrowheads="1"/>
          </p:cNvSpPr>
          <p:nvPr>
            <p:ph type="body" idx="1"/>
          </p:nvPr>
        </p:nvSpPr>
        <p:spPr>
          <a:xfrm>
            <a:off x="2438400" y="2362200"/>
            <a:ext cx="6705600" cy="3724275"/>
          </a:xfrm>
        </p:spPr>
        <p:txBody>
          <a:bodyPr/>
          <a:lstStyle/>
          <a:p>
            <a:pPr eaLnBrk="1" hangingPunct="1">
              <a:buFont typeface="Wingdings" pitchFamily="2" charset="2"/>
              <a:buNone/>
            </a:pPr>
            <a:r>
              <a:rPr lang="en-US" sz="2000" smtClean="0"/>
              <a:t>1. A straight line segment can be drawn joining any two points.</a:t>
            </a:r>
          </a:p>
          <a:p>
            <a:pPr eaLnBrk="1" hangingPunct="1">
              <a:buFont typeface="Wingdings" pitchFamily="2" charset="2"/>
              <a:buNone/>
            </a:pPr>
            <a:r>
              <a:rPr lang="en-US" sz="2000" smtClean="0"/>
              <a:t>2. Any straight line segment can be extended indefinitely in a straight line.</a:t>
            </a:r>
          </a:p>
          <a:p>
            <a:pPr eaLnBrk="1" hangingPunct="1">
              <a:buFont typeface="Wingdings" pitchFamily="2" charset="2"/>
              <a:buNone/>
            </a:pPr>
            <a:r>
              <a:rPr lang="en-US" sz="2000" smtClean="0"/>
              <a:t>3. Given any straight line segment, a circle can be drawn having the segment as radius and one endpoint as center.</a:t>
            </a:r>
          </a:p>
          <a:p>
            <a:pPr eaLnBrk="1" hangingPunct="1">
              <a:buFont typeface="Wingdings" pitchFamily="2" charset="2"/>
              <a:buNone/>
            </a:pPr>
            <a:r>
              <a:rPr lang="en-US" sz="2000" smtClean="0"/>
              <a:t>4. All right angles are congruent.</a:t>
            </a:r>
          </a:p>
          <a:p>
            <a:pPr eaLnBrk="1" hangingPunct="1">
              <a:buFont typeface="Wingdings" pitchFamily="2" charset="2"/>
              <a:buNone/>
            </a:pPr>
            <a:r>
              <a:rPr lang="en-US" sz="2000" smtClean="0"/>
              <a:t>5. If two lines are drawn which intersect a third in such a way that the sum of the inner angles on one side is less than two right angles, then the two lines inevitably must intersect each other on that side if extended far enough. </a:t>
            </a:r>
          </a:p>
        </p:txBody>
      </p:sp>
      <p:pic>
        <p:nvPicPr>
          <p:cNvPr id="26628" name="Picture 4"/>
          <p:cNvPicPr>
            <a:picLocks noChangeAspect="1" noChangeArrowheads="1"/>
          </p:cNvPicPr>
          <p:nvPr/>
        </p:nvPicPr>
        <p:blipFill>
          <a:blip r:embed="rId2" cstate="print"/>
          <a:srcRect/>
          <a:stretch>
            <a:fillRect/>
          </a:stretch>
        </p:blipFill>
        <p:spPr bwMode="auto">
          <a:xfrm>
            <a:off x="0" y="2667000"/>
            <a:ext cx="2409825" cy="3810000"/>
          </a:xfrm>
          <a:prstGeom prst="rect">
            <a:avLst/>
          </a:prstGeom>
          <a:noFill/>
          <a:ln w="9525" algn="ctr">
            <a:noFill/>
            <a:miter lim="800000"/>
            <a:headEnd/>
            <a:tailEnd/>
          </a:ln>
        </p:spPr>
      </p:pic>
    </p:spTree>
  </p:cSld>
  <p:clrMapOvr>
    <a:masterClrMapping/>
  </p:clrMapOvr>
  <p:transition spd="slow">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3"/>
          <p:cNvPicPr>
            <a:picLocks noChangeAspect="1" noChangeArrowheads="1"/>
          </p:cNvPicPr>
          <p:nvPr/>
        </p:nvPicPr>
        <p:blipFill>
          <a:blip r:embed="rId2" cstate="print"/>
          <a:srcRect/>
          <a:stretch>
            <a:fillRect/>
          </a:stretch>
        </p:blipFill>
        <p:spPr bwMode="auto">
          <a:xfrm>
            <a:off x="0" y="0"/>
            <a:ext cx="9296400" cy="7112000"/>
          </a:xfrm>
          <a:prstGeom prst="rect">
            <a:avLst/>
          </a:prstGeom>
          <a:noFill/>
          <a:ln w="9525" algn="ctr">
            <a:noFill/>
            <a:miter lim="800000"/>
            <a:headEnd/>
            <a:tailEnd/>
          </a:ln>
        </p:spPr>
      </p:pic>
      <p:sp>
        <p:nvSpPr>
          <p:cNvPr id="305155" name="AutoShape 3"/>
          <p:cNvSpPr>
            <a:spLocks noGrp="1" noChangeArrowheads="1"/>
          </p:cNvSpPr>
          <p:nvPr>
            <p:ph type="title"/>
          </p:nvPr>
        </p:nvSpPr>
        <p:spPr>
          <a:xfrm>
            <a:off x="0" y="1146175"/>
            <a:ext cx="8374063" cy="1143000"/>
          </a:xfrm>
        </p:spPr>
        <p:txBody>
          <a:bodyPr/>
          <a:lstStyle/>
          <a:p>
            <a:pPr algn="ctr" eaLnBrk="1" hangingPunct="1"/>
            <a:r>
              <a:rPr lang="en-US" smtClean="0">
                <a:solidFill>
                  <a:schemeClr val="bg1"/>
                </a:solidFill>
                <a:latin typeface="Lucida Handwriting" pitchFamily="66" charset="0"/>
              </a:rPr>
              <a:t>  Meta Thought Can </a:t>
            </a:r>
            <a:br>
              <a:rPr lang="en-US" smtClean="0">
                <a:solidFill>
                  <a:schemeClr val="bg1"/>
                </a:solidFill>
                <a:latin typeface="Lucida Handwriting" pitchFamily="66" charset="0"/>
              </a:rPr>
            </a:br>
            <a:r>
              <a:rPr lang="en-US" smtClean="0">
                <a:solidFill>
                  <a:schemeClr val="bg1"/>
                </a:solidFill>
                <a:latin typeface="Lucida Handwriting" pitchFamily="66" charset="0"/>
              </a:rPr>
              <a:t>Topple Mathematical Disciplines</a:t>
            </a:r>
          </a:p>
        </p:txBody>
      </p:sp>
      <p:sp>
        <p:nvSpPr>
          <p:cNvPr id="305166" name="AutoShape 14"/>
          <p:cNvSpPr>
            <a:spLocks noChangeArrowheads="1"/>
          </p:cNvSpPr>
          <p:nvPr/>
        </p:nvSpPr>
        <p:spPr bwMode="auto">
          <a:xfrm>
            <a:off x="762000" y="3722688"/>
            <a:ext cx="6781800" cy="1143000"/>
          </a:xfrm>
          <a:prstGeom prst="roundRect">
            <a:avLst>
              <a:gd name="adj" fmla="val 21667"/>
            </a:avLst>
          </a:prstGeom>
          <a:noFill/>
          <a:ln w="9525">
            <a:noFill/>
            <a:round/>
            <a:headEnd/>
            <a:tailEnd/>
          </a:ln>
        </p:spPr>
        <p:txBody>
          <a:bodyPr anchor="b"/>
          <a:lstStyle/>
          <a:p>
            <a:pPr algn="ctr" eaLnBrk="1" hangingPunct="1">
              <a:lnSpc>
                <a:spcPct val="90000"/>
              </a:lnSpc>
              <a:spcBef>
                <a:spcPct val="0"/>
              </a:spcBef>
            </a:pPr>
            <a:r>
              <a:rPr lang="en-US" sz="3200">
                <a:solidFill>
                  <a:schemeClr val="bg1"/>
                </a:solidFill>
                <a:latin typeface="Lucida Handwriting" pitchFamily="66" charset="0"/>
              </a:rPr>
              <a:t>   Gödel’s Proof (1931) showed , from any set of assumptions, there  are truths  that cannot be proven.</a:t>
            </a:r>
          </a:p>
        </p:txBody>
      </p:sp>
      <p:sp>
        <p:nvSpPr>
          <p:cNvPr id="305167" name="Rectangle 15"/>
          <p:cNvSpPr>
            <a:spLocks noChangeArrowheads="1"/>
          </p:cNvSpPr>
          <p:nvPr/>
        </p:nvSpPr>
        <p:spPr bwMode="auto">
          <a:xfrm>
            <a:off x="1524000" y="5410200"/>
            <a:ext cx="4484688" cy="457200"/>
          </a:xfrm>
          <a:prstGeom prst="rect">
            <a:avLst/>
          </a:prstGeom>
          <a:noFill/>
          <a:ln w="9525" algn="ctr">
            <a:noFill/>
            <a:miter lim="800000"/>
            <a:headEnd/>
            <a:tailEnd/>
          </a:ln>
          <a:effectLst/>
        </p:spPr>
        <p:txBody>
          <a:bodyPr wrap="none">
            <a:spAutoFit/>
          </a:bodyPr>
          <a:lstStyle/>
          <a:p>
            <a:pPr>
              <a:defRPr/>
            </a:pPr>
            <a:r>
              <a:rPr lang="en-US" sz="2400" b="1">
                <a:solidFill>
                  <a:srgbClr val="663300"/>
                </a:solidFill>
                <a:effectLst>
                  <a:outerShdw blurRad="38100" dist="38100" dir="2700000" algn="tl">
                    <a:srgbClr val="C0C0C0"/>
                  </a:outerShdw>
                </a:effectLst>
                <a:latin typeface="Lucida Handwriting" pitchFamily="66" charset="0"/>
              </a:rPr>
              <a:t>Kurt Gödel (1906 - 1978)</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5155"/>
                                        </p:tgtEl>
                                        <p:attrNameLst>
                                          <p:attrName>style.visibility</p:attrName>
                                        </p:attrNameLst>
                                      </p:cBhvr>
                                      <p:to>
                                        <p:strVal val="visible"/>
                                      </p:to>
                                    </p:set>
                                    <p:animEffect transition="in" filter="wipe(left)">
                                      <p:cBhvr>
                                        <p:cTn id="7" dur="3000"/>
                                        <p:tgtEl>
                                          <p:spTgt spid="305155"/>
                                        </p:tgtEl>
                                      </p:cBhvr>
                                    </p:animEffect>
                                  </p:childTnLst>
                                </p:cTn>
                              </p:par>
                            </p:childTnLst>
                          </p:cTn>
                        </p:par>
                        <p:par>
                          <p:cTn id="8" fill="hold">
                            <p:stCondLst>
                              <p:cond delay="3000"/>
                            </p:stCondLst>
                            <p:childTnLst>
                              <p:par>
                                <p:cTn id="9" presetID="22" presetClass="entr" presetSubtype="8" fill="hold" nodeType="afterEffect">
                                  <p:stCondLst>
                                    <p:cond delay="0"/>
                                  </p:stCondLst>
                                  <p:childTnLst>
                                    <p:set>
                                      <p:cBhvr>
                                        <p:cTn id="10" dur="1" fill="hold">
                                          <p:stCondLst>
                                            <p:cond delay="0"/>
                                          </p:stCondLst>
                                        </p:cTn>
                                        <p:tgtEl>
                                          <p:spTgt spid="305166">
                                            <p:txEl>
                                              <p:pRg st="0" end="0"/>
                                            </p:txEl>
                                          </p:spTgt>
                                        </p:tgtEl>
                                        <p:attrNameLst>
                                          <p:attrName>style.visibility</p:attrName>
                                        </p:attrNameLst>
                                      </p:cBhvr>
                                      <p:to>
                                        <p:strVal val="visible"/>
                                      </p:to>
                                    </p:set>
                                    <p:animEffect transition="in" filter="wipe(left)">
                                      <p:cBhvr>
                                        <p:cTn id="11" dur="2000"/>
                                        <p:tgtEl>
                                          <p:spTgt spid="305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6"/>
          <p:cNvPicPr>
            <a:picLocks noChangeAspect="1" noChangeArrowheads="1"/>
          </p:cNvPicPr>
          <p:nvPr/>
        </p:nvPicPr>
        <p:blipFill>
          <a:blip r:embed="rId2" cstate="print"/>
          <a:srcRect/>
          <a:stretch>
            <a:fillRect/>
          </a:stretch>
        </p:blipFill>
        <p:spPr bwMode="auto">
          <a:xfrm>
            <a:off x="0" y="0"/>
            <a:ext cx="9332913" cy="7112000"/>
          </a:xfrm>
          <a:prstGeom prst="rect">
            <a:avLst/>
          </a:prstGeom>
          <a:noFill/>
          <a:ln w="9525" algn="ctr">
            <a:noFill/>
            <a:miter lim="800000"/>
            <a:headEnd/>
            <a:tailEnd/>
          </a:ln>
        </p:spPr>
      </p:pic>
      <p:sp>
        <p:nvSpPr>
          <p:cNvPr id="28675" name="Text Box 23"/>
          <p:cNvSpPr txBox="1">
            <a:spLocks noChangeArrowheads="1"/>
          </p:cNvSpPr>
          <p:nvPr/>
        </p:nvSpPr>
        <p:spPr bwMode="auto">
          <a:xfrm>
            <a:off x="127000" y="0"/>
            <a:ext cx="8782050" cy="457200"/>
          </a:xfrm>
          <a:prstGeom prst="rect">
            <a:avLst/>
          </a:prstGeom>
          <a:noFill/>
          <a:ln w="12700">
            <a:noFill/>
            <a:miter lim="800000"/>
            <a:headEnd/>
            <a:tailEnd/>
          </a:ln>
        </p:spPr>
        <p:txBody>
          <a:bodyPr wrap="none" anchor="ctr">
            <a:spAutoFit/>
          </a:bodyPr>
          <a:lstStyle/>
          <a:p>
            <a:pPr algn="ctr"/>
            <a:r>
              <a:rPr lang="en-US" sz="2400" b="1"/>
              <a:t>Time Magazine’s Top 100 Persons of the Twentieth Century</a:t>
            </a:r>
          </a:p>
        </p:txBody>
      </p:sp>
      <p:sp>
        <p:nvSpPr>
          <p:cNvPr id="28676" name="Rectangle 37"/>
          <p:cNvSpPr>
            <a:spLocks noChangeArrowheads="1"/>
          </p:cNvSpPr>
          <p:nvPr/>
        </p:nvSpPr>
        <p:spPr bwMode="auto">
          <a:xfrm>
            <a:off x="7634288" y="6399213"/>
            <a:ext cx="1509712" cy="458787"/>
          </a:xfrm>
          <a:prstGeom prst="rect">
            <a:avLst/>
          </a:prstGeom>
          <a:noFill/>
          <a:ln w="9525" algn="ctr">
            <a:noFill/>
            <a:miter lim="800000"/>
            <a:headEnd/>
            <a:tailEnd/>
          </a:ln>
        </p:spPr>
        <p:txBody>
          <a:bodyPr>
            <a:spAutoFit/>
          </a:bodyPr>
          <a:lstStyle/>
          <a:p>
            <a:r>
              <a:rPr lang="en-US" sz="800"/>
              <a:t>http://en.wikipedia.org/wiki/Time_100:_The_Most_Important_People_of_the_Century</a:t>
            </a:r>
          </a:p>
        </p:txBody>
      </p:sp>
      <p:sp>
        <p:nvSpPr>
          <p:cNvPr id="349227" name="Text Box 43"/>
          <p:cNvSpPr txBox="1">
            <a:spLocks noChangeArrowheads="1"/>
          </p:cNvSpPr>
          <p:nvPr/>
        </p:nvSpPr>
        <p:spPr bwMode="auto">
          <a:xfrm>
            <a:off x="-550863" y="420688"/>
            <a:ext cx="9418638" cy="6938962"/>
          </a:xfrm>
          <a:prstGeom prst="rect">
            <a:avLst/>
          </a:prstGeom>
          <a:noFill/>
          <a:ln w="9525" algn="ctr">
            <a:noFill/>
            <a:miter lim="800000"/>
            <a:headEnd/>
            <a:tailEnd/>
          </a:ln>
        </p:spPr>
        <p:txBody>
          <a:bodyPr>
            <a:spAutoFit/>
          </a:bodyPr>
          <a:lstStyle/>
          <a:p>
            <a:pPr algn="l"/>
            <a:r>
              <a:rPr lang="en-US"/>
              <a:t>         Scientists &amp; Thinkers</a:t>
            </a:r>
          </a:p>
          <a:p>
            <a:pPr algn="l"/>
            <a:r>
              <a:rPr lang="en-US" sz="1000"/>
              <a:t>•</a:t>
            </a:r>
            <a:r>
              <a:rPr lang="en-US" sz="1200"/>
              <a:t>	Leo Baekeland (1863-1944), Belgian-American chemist who invented Bakelite</a:t>
            </a:r>
          </a:p>
          <a:p>
            <a:pPr algn="l"/>
            <a:r>
              <a:rPr lang="en-US" sz="1200"/>
              <a:t>•	Tim Berners-Lee (b. 1955), inventor of the World Wide Web</a:t>
            </a:r>
          </a:p>
          <a:p>
            <a:pPr algn="l"/>
            <a:r>
              <a:rPr lang="en-US" sz="1200"/>
              <a:t>•	Rachel Carson (1907-1964), American marine biologist</a:t>
            </a:r>
          </a:p>
          <a:p>
            <a:pPr algn="l"/>
            <a:r>
              <a:rPr lang="en-US" sz="1200"/>
              <a:t>•	Francis Crick (1916-2004) and James D. Watson (b. 1928), Scientists  who discovered the DNA structure</a:t>
            </a:r>
          </a:p>
          <a:p>
            <a:pPr algn="l"/>
            <a:r>
              <a:rPr lang="en-US" sz="1200"/>
              <a:t>•	</a:t>
            </a:r>
            <a:r>
              <a:rPr lang="en-US" sz="1200" b="1"/>
              <a:t>Albert Einstein</a:t>
            </a:r>
            <a:r>
              <a:rPr lang="en-US" sz="1200"/>
              <a:t> (1879-1955), German-born theoretical physicist, author of the theory of relativity</a:t>
            </a:r>
          </a:p>
          <a:p>
            <a:pPr algn="l"/>
            <a:r>
              <a:rPr lang="en-US" sz="1200"/>
              <a:t>•	Philo Farnsworth (1906-1971), American inventor who invented the electronic television</a:t>
            </a:r>
          </a:p>
          <a:p>
            <a:pPr algn="l"/>
            <a:r>
              <a:rPr lang="en-US" sz="1200"/>
              <a:t>•	</a:t>
            </a:r>
            <a:r>
              <a:rPr lang="en-US" sz="1200" b="1"/>
              <a:t>Enrico Fermi</a:t>
            </a:r>
            <a:r>
              <a:rPr lang="en-US" sz="1200"/>
              <a:t> (1901-1954), Italian physicist, most noted for his work on the development of the first nuclear reactor</a:t>
            </a:r>
          </a:p>
          <a:p>
            <a:pPr algn="l"/>
            <a:r>
              <a:rPr lang="en-US" sz="1200"/>
              <a:t>•	Alexander Fleming (1881-1955), Scottish biologist and pharmacologist, he discovered the penicillin</a:t>
            </a:r>
          </a:p>
          <a:p>
            <a:pPr algn="l"/>
            <a:r>
              <a:rPr lang="en-US" sz="1200"/>
              <a:t>•	Sigmund Freud (1856-1939), Austrian neurologist and psychiatrist, founder of psychoanalytic school of psychology</a:t>
            </a:r>
          </a:p>
          <a:p>
            <a:pPr algn="l"/>
            <a:r>
              <a:rPr lang="en-US" sz="1200"/>
              <a:t>•	</a:t>
            </a:r>
            <a:r>
              <a:rPr lang="en-US" sz="1200" b="1"/>
              <a:t>Robert Goddard</a:t>
            </a:r>
            <a:r>
              <a:rPr lang="en-US" sz="1200"/>
              <a:t> (1882-1945), American professor and scientist, pioneer of controlled, liquid-fueled rocketry</a:t>
            </a:r>
          </a:p>
          <a:p>
            <a:pPr algn="l"/>
            <a:r>
              <a:rPr lang="en-US" sz="1200"/>
              <a:t>•	</a:t>
            </a:r>
            <a:r>
              <a:rPr lang="en-US" sz="2400" b="1"/>
              <a:t>Kurt Gödel</a:t>
            </a:r>
            <a:r>
              <a:rPr lang="en-US" sz="1800" b="1"/>
              <a:t> </a:t>
            </a:r>
          </a:p>
          <a:p>
            <a:pPr algn="l"/>
            <a:r>
              <a:rPr lang="en-US" sz="1200"/>
              <a:t>•	Edwin Hubble (1889-1953), American astronomer</a:t>
            </a:r>
          </a:p>
          <a:p>
            <a:pPr algn="l"/>
            <a:r>
              <a:rPr lang="en-US" sz="1200"/>
              <a:t>•	John Maynard Keynes (1883-1946), British economist</a:t>
            </a:r>
          </a:p>
          <a:p>
            <a:pPr algn="l"/>
            <a:r>
              <a:rPr lang="en-US" sz="1200"/>
              <a:t>•	Louis (1903-1972), Mary (1913-1996) and Richard Leakey (b. 1944), British and Kenyan archaeologists</a:t>
            </a:r>
          </a:p>
          <a:p>
            <a:pPr algn="l"/>
            <a:r>
              <a:rPr lang="en-US" sz="1200"/>
              <a:t>•	Jean Piaget (1896-1980), Swiss philosopher, natural scientist and developmental psychologist</a:t>
            </a:r>
          </a:p>
          <a:p>
            <a:pPr algn="l"/>
            <a:r>
              <a:rPr lang="en-US" sz="1200"/>
              <a:t>•	</a:t>
            </a:r>
            <a:r>
              <a:rPr lang="en-US" sz="1200" b="1"/>
              <a:t>Jonas Salk</a:t>
            </a:r>
            <a:r>
              <a:rPr lang="en-US" sz="1200"/>
              <a:t> (1914-1995), American physician and researcher developed of the first successful polio vaccine</a:t>
            </a:r>
          </a:p>
          <a:p>
            <a:pPr algn="l"/>
            <a:r>
              <a:rPr lang="en-US" sz="1200"/>
              <a:t>•	</a:t>
            </a:r>
            <a:r>
              <a:rPr lang="en-US" sz="1200" b="1"/>
              <a:t>William Shockley</a:t>
            </a:r>
            <a:r>
              <a:rPr lang="en-US" sz="1200"/>
              <a:t> (1910-1989), British-born American physicist who invented the transistor</a:t>
            </a:r>
          </a:p>
          <a:p>
            <a:pPr algn="l"/>
            <a:r>
              <a:rPr lang="en-US" sz="1200"/>
              <a:t>•	</a:t>
            </a:r>
            <a:r>
              <a:rPr lang="en-US" sz="2400" b="1"/>
              <a:t>Alan Turing</a:t>
            </a:r>
          </a:p>
          <a:p>
            <a:pPr algn="l"/>
            <a:r>
              <a:rPr lang="en-US" sz="1200"/>
              <a:t>•	Ludwig Wittgenstein (1889-1951), Austrian philosopher</a:t>
            </a:r>
          </a:p>
          <a:p>
            <a:pPr algn="l"/>
            <a:r>
              <a:rPr lang="en-US" sz="1200"/>
              <a:t>•	Wilbur (1867-1912) and Orville Wright (1871-1948), builders of the world's first successful airplane</a:t>
            </a:r>
          </a:p>
          <a:p>
            <a:endParaRPr lang="en-US" sz="1200"/>
          </a:p>
          <a:p>
            <a:endParaRPr lang="en-US" sz="1000"/>
          </a:p>
        </p:txBody>
      </p:sp>
      <p:sp>
        <p:nvSpPr>
          <p:cNvPr id="28678" name="Rectangle 44"/>
          <p:cNvSpPr>
            <a:spLocks noChangeArrowheads="1"/>
          </p:cNvSpPr>
          <p:nvPr/>
        </p:nvSpPr>
        <p:spPr bwMode="auto">
          <a:xfrm>
            <a:off x="2097088" y="5915025"/>
            <a:ext cx="7700962" cy="396875"/>
          </a:xfrm>
          <a:prstGeom prst="rect">
            <a:avLst/>
          </a:prstGeom>
          <a:noFill/>
          <a:ln w="9525" algn="ctr">
            <a:noFill/>
            <a:miter lim="800000"/>
            <a:headEnd/>
            <a:tailEnd/>
          </a:ln>
        </p:spPr>
        <p:txBody>
          <a:bodyPr>
            <a:spAutoFit/>
          </a:bodyPr>
          <a:lstStyle/>
          <a:p>
            <a:pPr algn="l"/>
            <a:r>
              <a:rPr lang="en-US"/>
              <a:t>(1912-1954), English mathematician, logician &amp; cryptographer</a:t>
            </a:r>
          </a:p>
        </p:txBody>
      </p:sp>
      <p:sp>
        <p:nvSpPr>
          <p:cNvPr id="28679" name="Rectangle 45"/>
          <p:cNvSpPr>
            <a:spLocks noChangeArrowheads="1"/>
          </p:cNvSpPr>
          <p:nvPr/>
        </p:nvSpPr>
        <p:spPr bwMode="auto">
          <a:xfrm>
            <a:off x="1089025" y="3683000"/>
            <a:ext cx="8054975" cy="396875"/>
          </a:xfrm>
          <a:prstGeom prst="rect">
            <a:avLst/>
          </a:prstGeom>
          <a:noFill/>
          <a:ln w="9525" algn="ctr">
            <a:noFill/>
            <a:miter lim="800000"/>
            <a:headEnd/>
            <a:tailEnd/>
          </a:ln>
        </p:spPr>
        <p:txBody>
          <a:bodyPr wrap="none">
            <a:spAutoFit/>
          </a:bodyPr>
          <a:lstStyle/>
          <a:p>
            <a:pPr lvl="2" algn="l"/>
            <a:r>
              <a:rPr lang="en-US"/>
              <a:t>(1906-1978), Austrian-American mathematician &amp; philosopher</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iterate type="lt">
                                    <p:tmPct val="10000"/>
                                  </p:iterate>
                                  <p:childTnLst>
                                    <p:set>
                                      <p:cBhvr>
                                        <p:cTn id="6" dur="1" fill="hold">
                                          <p:stCondLst>
                                            <p:cond delay="0"/>
                                          </p:stCondLst>
                                        </p:cTn>
                                        <p:tgtEl>
                                          <p:spTgt spid="349227">
                                            <p:txEl>
                                              <p:pRg st="11" end="11"/>
                                            </p:txEl>
                                          </p:spTgt>
                                        </p:tgtEl>
                                        <p:attrNameLst>
                                          <p:attrName>style.visibility</p:attrName>
                                        </p:attrNameLst>
                                      </p:cBhvr>
                                      <p:to>
                                        <p:strVal val="visible"/>
                                      </p:to>
                                    </p:set>
                                    <p:animEffect transition="in" filter="fade">
                                      <p:cBhvr>
                                        <p:cTn id="7" dur="2000"/>
                                        <p:tgtEl>
                                          <p:spTgt spid="349227">
                                            <p:txEl>
                                              <p:pRg st="11" end="11"/>
                                            </p:txEl>
                                          </p:spTgt>
                                        </p:tgtEl>
                                      </p:cBhvr>
                                    </p:animEffect>
                                    <p:anim calcmode="lin" valueType="num">
                                      <p:cBhvr>
                                        <p:cTn id="8" dur="2000" fill="hold"/>
                                        <p:tgtEl>
                                          <p:spTgt spid="349227">
                                            <p:txEl>
                                              <p:pRg st="11" end="1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49227">
                                            <p:txEl>
                                              <p:pRg st="11" end="11"/>
                                            </p:txEl>
                                          </p:spTgt>
                                        </p:tgtEl>
                                        <p:attrNameLst>
                                          <p:attrName>ppt_h</p:attrName>
                                        </p:attrNameLst>
                                      </p:cBhvr>
                                      <p:tavLst>
                                        <p:tav tm="0">
                                          <p:val>
                                            <p:strVal val="#ppt_h"/>
                                          </p:val>
                                        </p:tav>
                                        <p:tav tm="100000">
                                          <p:val>
                                            <p:strVal val="#ppt_h"/>
                                          </p:val>
                                        </p:tav>
                                      </p:tavLst>
                                    </p:anim>
                                  </p:childTnLst>
                                </p:cTn>
                              </p:par>
                            </p:childTnLst>
                          </p:cTn>
                        </p:par>
                        <p:par>
                          <p:cTn id="10" fill="hold">
                            <p:stCondLst>
                              <p:cond delay="3800"/>
                            </p:stCondLst>
                            <p:childTnLst>
                              <p:par>
                                <p:cTn id="11" presetID="45" presetClass="entr" presetSubtype="0" fill="hold" nodeType="afterEffect">
                                  <p:stCondLst>
                                    <p:cond delay="0"/>
                                  </p:stCondLst>
                                  <p:iterate type="lt">
                                    <p:tmPct val="10000"/>
                                  </p:iterate>
                                  <p:childTnLst>
                                    <p:set>
                                      <p:cBhvr>
                                        <p:cTn id="12" dur="1" fill="hold">
                                          <p:stCondLst>
                                            <p:cond delay="0"/>
                                          </p:stCondLst>
                                        </p:cTn>
                                        <p:tgtEl>
                                          <p:spTgt spid="349227">
                                            <p:txEl>
                                              <p:pRg st="18" end="18"/>
                                            </p:txEl>
                                          </p:spTgt>
                                        </p:tgtEl>
                                        <p:attrNameLst>
                                          <p:attrName>style.visibility</p:attrName>
                                        </p:attrNameLst>
                                      </p:cBhvr>
                                      <p:to>
                                        <p:strVal val="visible"/>
                                      </p:to>
                                    </p:set>
                                    <p:animEffect transition="in" filter="fade">
                                      <p:cBhvr>
                                        <p:cTn id="13" dur="2000"/>
                                        <p:tgtEl>
                                          <p:spTgt spid="349227">
                                            <p:txEl>
                                              <p:pRg st="18" end="18"/>
                                            </p:txEl>
                                          </p:spTgt>
                                        </p:tgtEl>
                                      </p:cBhvr>
                                    </p:animEffect>
                                    <p:anim calcmode="lin" valueType="num">
                                      <p:cBhvr>
                                        <p:cTn id="14" dur="2000" fill="hold"/>
                                        <p:tgtEl>
                                          <p:spTgt spid="349227">
                                            <p:txEl>
                                              <p:pRg st="18" end="18"/>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49227">
                                            <p:txEl>
                                              <p:pRg st="18" end="1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0" y="-123825"/>
            <a:ext cx="9296400" cy="7112000"/>
          </a:xfrm>
          <a:prstGeom prst="rect">
            <a:avLst/>
          </a:prstGeom>
          <a:noFill/>
          <a:ln w="9525" algn="ctr">
            <a:noFill/>
            <a:miter lim="800000"/>
            <a:headEnd/>
            <a:tailEnd/>
          </a:ln>
        </p:spPr>
      </p:pic>
      <p:pic>
        <p:nvPicPr>
          <p:cNvPr id="29699" name="Picture 7"/>
          <p:cNvPicPr>
            <a:picLocks noChangeAspect="1" noChangeArrowheads="1"/>
          </p:cNvPicPr>
          <p:nvPr/>
        </p:nvPicPr>
        <p:blipFill>
          <a:blip r:embed="rId3" cstate="print"/>
          <a:srcRect/>
          <a:stretch>
            <a:fillRect/>
          </a:stretch>
        </p:blipFill>
        <p:spPr bwMode="auto">
          <a:xfrm>
            <a:off x="1111250" y="527050"/>
            <a:ext cx="5810250" cy="4130675"/>
          </a:xfrm>
          <a:prstGeom prst="rect">
            <a:avLst/>
          </a:prstGeom>
          <a:noFill/>
          <a:ln w="9525" algn="ctr">
            <a:noFill/>
            <a:miter lim="800000"/>
            <a:headEnd/>
            <a:tailEnd/>
          </a:ln>
        </p:spPr>
      </p:pic>
      <p:sp>
        <p:nvSpPr>
          <p:cNvPr id="29700" name="Text Box 8"/>
          <p:cNvSpPr txBox="1">
            <a:spLocks noChangeArrowheads="1"/>
          </p:cNvSpPr>
          <p:nvPr/>
        </p:nvSpPr>
        <p:spPr bwMode="auto">
          <a:xfrm>
            <a:off x="1000125" y="4238625"/>
            <a:ext cx="5762625" cy="396875"/>
          </a:xfrm>
          <a:prstGeom prst="rect">
            <a:avLst/>
          </a:prstGeom>
          <a:noFill/>
          <a:ln w="9525" algn="ctr">
            <a:noFill/>
            <a:miter lim="800000"/>
            <a:headEnd/>
            <a:tailEnd/>
          </a:ln>
        </p:spPr>
        <p:txBody>
          <a:bodyPr>
            <a:spAutoFit/>
          </a:bodyPr>
          <a:lstStyle/>
          <a:p>
            <a:r>
              <a:rPr lang="en-US">
                <a:solidFill>
                  <a:schemeClr val="bg1"/>
                </a:solidFill>
              </a:rPr>
              <a:t>Gödel With Einstein at the Princeton Institute</a:t>
            </a:r>
          </a:p>
        </p:txBody>
      </p:sp>
    </p:spTree>
  </p:cSld>
  <p:clrMapOvr>
    <a:masterClrMapping/>
  </p:clrMapOvr>
  <p:transition spd="slow">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0" y="0"/>
            <a:ext cx="9296400" cy="7112000"/>
          </a:xfrm>
          <a:prstGeom prst="rect">
            <a:avLst/>
          </a:prstGeom>
          <a:noFill/>
          <a:ln w="9525" algn="ctr">
            <a:noFill/>
            <a:miter lim="800000"/>
            <a:headEnd/>
            <a:tailEnd/>
          </a:ln>
        </p:spPr>
      </p:pic>
      <p:sp>
        <p:nvSpPr>
          <p:cNvPr id="358405" name="Text Box 5"/>
          <p:cNvSpPr txBox="1">
            <a:spLocks noChangeArrowheads="1"/>
          </p:cNvSpPr>
          <p:nvPr/>
        </p:nvSpPr>
        <p:spPr bwMode="auto">
          <a:xfrm>
            <a:off x="565150" y="652463"/>
            <a:ext cx="7473950" cy="3560762"/>
          </a:xfrm>
          <a:prstGeom prst="rect">
            <a:avLst/>
          </a:prstGeom>
          <a:noFill/>
          <a:ln w="9525" algn="ctr">
            <a:noFill/>
            <a:miter lim="800000"/>
            <a:headEnd/>
            <a:tailEnd/>
          </a:ln>
        </p:spPr>
        <p:txBody>
          <a:bodyPr>
            <a:spAutoFit/>
          </a:bodyPr>
          <a:lstStyle/>
          <a:p>
            <a:pPr algn="l"/>
            <a:r>
              <a:rPr lang="en-US" sz="2400">
                <a:solidFill>
                  <a:schemeClr val="bg1"/>
                </a:solidFill>
              </a:rPr>
              <a:t>Gödel’s</a:t>
            </a:r>
            <a:r>
              <a:rPr lang="en-US" sz="2400"/>
              <a:t> </a:t>
            </a:r>
            <a:r>
              <a:rPr lang="en-US" sz="2400">
                <a:solidFill>
                  <a:schemeClr val="bg1"/>
                </a:solidFill>
              </a:rPr>
              <a:t>View on Evolutionary Informatics </a:t>
            </a:r>
            <a:r>
              <a:rPr lang="en-US" sz="1800">
                <a:solidFill>
                  <a:schemeClr val="bg1"/>
                </a:solidFill>
              </a:rPr>
              <a:t>[</a:t>
            </a:r>
            <a:r>
              <a:rPr lang="en-US" sz="1800" b="1">
                <a:solidFill>
                  <a:srgbClr val="FFFF66"/>
                </a:solidFill>
              </a:rPr>
              <a:t>EvoInfo.org</a:t>
            </a:r>
            <a:r>
              <a:rPr lang="en-US" sz="1800">
                <a:solidFill>
                  <a:schemeClr val="bg1"/>
                </a:solidFill>
              </a:rPr>
              <a:t>]...</a:t>
            </a:r>
          </a:p>
          <a:p>
            <a:pPr algn="l"/>
            <a:r>
              <a:rPr lang="en-US" sz="2400">
                <a:solidFill>
                  <a:schemeClr val="bg1"/>
                </a:solidFill>
              </a:rPr>
              <a:t>“The formation in geological time of the human body by the laws of physics (or any other laws of similar nature), starting from a random distribution of elementary particles and the field is as unlikely as the separation of the atmosphere into its components.  The complexity of the living things has to be present within the material [from which they are derived] or in the laws [governing their formation]”</a:t>
            </a:r>
          </a:p>
        </p:txBody>
      </p:sp>
      <p:sp>
        <p:nvSpPr>
          <p:cNvPr id="358407" name="Text Box 7"/>
          <p:cNvSpPr txBox="1">
            <a:spLocks noChangeArrowheads="1"/>
          </p:cNvSpPr>
          <p:nvPr/>
        </p:nvSpPr>
        <p:spPr bwMode="auto">
          <a:xfrm>
            <a:off x="0" y="6232525"/>
            <a:ext cx="6008688" cy="625475"/>
          </a:xfrm>
          <a:prstGeom prst="rect">
            <a:avLst/>
          </a:prstGeom>
          <a:noFill/>
          <a:ln w="9525" algn="ctr">
            <a:noFill/>
            <a:miter lim="800000"/>
            <a:headEnd/>
            <a:tailEnd/>
          </a:ln>
          <a:effectLst/>
        </p:spPr>
        <p:txBody>
          <a:bodyPr>
            <a:spAutoFit/>
          </a:bodyPr>
          <a:lstStyle/>
          <a:p>
            <a:pPr algn="l">
              <a:defRPr/>
            </a:pPr>
            <a:r>
              <a:rPr lang="en-US" sz="1000">
                <a:solidFill>
                  <a:schemeClr val="bg1"/>
                </a:solidFill>
                <a:effectLst>
                  <a:outerShdw blurRad="38100" dist="38100" dir="2700000" algn="tl">
                    <a:srgbClr val="C0C0C0"/>
                  </a:outerShdw>
                </a:effectLst>
              </a:rPr>
              <a:t>H. Wang.  “On `computabilism’ and physicalism: Some Problems.”  in Nature’s Imagination, J. Cornwall, Ed, pp.161-189, Oxford University Press (1995).</a:t>
            </a:r>
          </a:p>
          <a:p>
            <a:pPr>
              <a:defRPr/>
            </a:pPr>
            <a:endParaRPr lang="en-US" sz="1000">
              <a:solidFill>
                <a:schemeClr val="bg1"/>
              </a:solidFill>
              <a:effectLst>
                <a:outerShdw blurRad="38100" dist="38100" dir="2700000" algn="tl">
                  <a:srgbClr val="C0C0C0"/>
                </a:outerShdw>
              </a:effectLst>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8405"/>
                                        </p:tgtEl>
                                        <p:attrNameLst>
                                          <p:attrName>style.visibility</p:attrName>
                                        </p:attrNameLst>
                                      </p:cBhvr>
                                      <p:to>
                                        <p:strVal val="visible"/>
                                      </p:to>
                                    </p:set>
                                    <p:animEffect transition="in" filter="fade">
                                      <p:cBhvr>
                                        <p:cTn id="7" dur="2000"/>
                                        <p:tgtEl>
                                          <p:spTgt spid="358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0" y="-254000"/>
            <a:ext cx="9296400" cy="7112000"/>
          </a:xfrm>
          <a:prstGeom prst="rect">
            <a:avLst/>
          </a:prstGeom>
          <a:noFill/>
          <a:ln w="9525" algn="ctr">
            <a:noFill/>
            <a:miter lim="800000"/>
            <a:headEnd/>
            <a:tailEnd/>
          </a:ln>
        </p:spPr>
      </p:pic>
      <p:sp>
        <p:nvSpPr>
          <p:cNvPr id="31747" name="Rectangle 7"/>
          <p:cNvSpPr>
            <a:spLocks noChangeArrowheads="1"/>
          </p:cNvSpPr>
          <p:nvPr/>
        </p:nvSpPr>
        <p:spPr bwMode="auto">
          <a:xfrm>
            <a:off x="1993900" y="6613525"/>
            <a:ext cx="3619500" cy="244475"/>
          </a:xfrm>
          <a:prstGeom prst="rect">
            <a:avLst/>
          </a:prstGeom>
          <a:noFill/>
          <a:ln w="9525" algn="ctr">
            <a:noFill/>
            <a:miter lim="800000"/>
            <a:headEnd/>
            <a:tailEnd/>
          </a:ln>
        </p:spPr>
        <p:txBody>
          <a:bodyPr wrap="none">
            <a:spAutoFit/>
          </a:bodyPr>
          <a:lstStyle/>
          <a:p>
            <a:r>
              <a:rPr lang="en-US" sz="1000">
                <a:solidFill>
                  <a:srgbClr val="000000"/>
                </a:solidFill>
              </a:rPr>
              <a:t>http://en.wikipedia.org/wiki/G%C3%B6del's_ontological_proof</a:t>
            </a:r>
          </a:p>
        </p:txBody>
      </p:sp>
      <p:sp>
        <p:nvSpPr>
          <p:cNvPr id="31748" name="Text Box 4"/>
          <p:cNvSpPr txBox="1">
            <a:spLocks noChangeArrowheads="1"/>
          </p:cNvSpPr>
          <p:nvPr/>
        </p:nvSpPr>
        <p:spPr bwMode="auto">
          <a:xfrm>
            <a:off x="568325" y="504825"/>
            <a:ext cx="3457575" cy="701675"/>
          </a:xfrm>
          <a:prstGeom prst="rect">
            <a:avLst/>
          </a:prstGeom>
          <a:noFill/>
          <a:ln w="9525" algn="ctr">
            <a:noFill/>
            <a:miter lim="800000"/>
            <a:headEnd/>
            <a:tailEnd/>
          </a:ln>
        </p:spPr>
        <p:txBody>
          <a:bodyPr>
            <a:spAutoFit/>
          </a:bodyPr>
          <a:lstStyle/>
          <a:p>
            <a:pPr algn="ctr"/>
            <a:r>
              <a:rPr lang="en-US">
                <a:solidFill>
                  <a:schemeClr val="bg1"/>
                </a:solidFill>
              </a:rPr>
              <a:t>Gödel offered an ontological proof that God exists</a:t>
            </a:r>
          </a:p>
        </p:txBody>
      </p:sp>
      <p:pic>
        <p:nvPicPr>
          <p:cNvPr id="351243" name="Picture 11"/>
          <p:cNvPicPr>
            <a:picLocks noChangeAspect="1" noChangeArrowheads="1"/>
          </p:cNvPicPr>
          <p:nvPr/>
        </p:nvPicPr>
        <p:blipFill>
          <a:blip r:embed="rId3" cstate="print"/>
          <a:srcRect/>
          <a:stretch>
            <a:fillRect/>
          </a:stretch>
        </p:blipFill>
        <p:spPr bwMode="auto">
          <a:xfrm>
            <a:off x="452438" y="1209675"/>
            <a:ext cx="5219700" cy="3400425"/>
          </a:xfrm>
          <a:prstGeom prst="rect">
            <a:avLst/>
          </a:prstGeom>
          <a:noFill/>
          <a:ln w="9525" algn="ctr">
            <a:noFill/>
            <a:miter lim="800000"/>
            <a:headEnd/>
            <a:tailEnd/>
          </a:ln>
        </p:spPr>
      </p:pic>
      <p:pic>
        <p:nvPicPr>
          <p:cNvPr id="31750" name="Picture 10"/>
          <p:cNvPicPr>
            <a:picLocks noChangeAspect="1" noChangeArrowheads="1"/>
          </p:cNvPicPr>
          <p:nvPr/>
        </p:nvPicPr>
        <p:blipFill>
          <a:blip r:embed="rId4" cstate="print"/>
          <a:srcRect/>
          <a:stretch>
            <a:fillRect/>
          </a:stretch>
        </p:blipFill>
        <p:spPr bwMode="auto">
          <a:xfrm>
            <a:off x="4333875" y="442913"/>
            <a:ext cx="3871913" cy="2573337"/>
          </a:xfrm>
          <a:prstGeom prst="rect">
            <a:avLst/>
          </a:prstGeom>
          <a:noFill/>
          <a:ln w="9525" algn="ctr">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243"/>
                                        </p:tgtEl>
                                        <p:attrNameLst>
                                          <p:attrName>style.visibility</p:attrName>
                                        </p:attrNameLst>
                                      </p:cBhvr>
                                      <p:to>
                                        <p:strVal val="visible"/>
                                      </p:to>
                                    </p:set>
                                    <p:animEffect transition="in" filter="fade">
                                      <p:cBhvr>
                                        <p:cTn id="7" dur="2000"/>
                                        <p:tgtEl>
                                          <p:spTgt spid="351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noGrp="1" noChangeArrowheads="1"/>
          </p:cNvSpPr>
          <p:nvPr>
            <p:ph type="title"/>
          </p:nvPr>
        </p:nvSpPr>
        <p:spPr/>
        <p:txBody>
          <a:bodyPr/>
          <a:lstStyle/>
          <a:p>
            <a:pPr eaLnBrk="1" hangingPunct="1"/>
            <a:r>
              <a:rPr lang="en-US" b="0" smtClean="0">
                <a:solidFill>
                  <a:srgbClr val="000000"/>
                </a:solidFill>
              </a:rPr>
              <a:t>Gödel’s Proof Oversimplified </a:t>
            </a:r>
          </a:p>
        </p:txBody>
      </p:sp>
      <p:sp>
        <p:nvSpPr>
          <p:cNvPr id="32771" name="Rectangle 3"/>
          <p:cNvSpPr>
            <a:spLocks noGrp="1" noChangeArrowheads="1"/>
          </p:cNvSpPr>
          <p:nvPr>
            <p:ph type="body" idx="1"/>
          </p:nvPr>
        </p:nvSpPr>
        <p:spPr/>
        <p:txBody>
          <a:bodyPr/>
          <a:lstStyle/>
          <a:p>
            <a:pPr eaLnBrk="1" hangingPunct="1"/>
            <a:r>
              <a:rPr lang="en-US" smtClean="0"/>
              <a:t>For any theory...</a:t>
            </a:r>
          </a:p>
        </p:txBody>
      </p:sp>
      <p:pic>
        <p:nvPicPr>
          <p:cNvPr id="32772" name="Picture 4"/>
          <p:cNvPicPr>
            <a:picLocks noChangeAspect="1" noChangeArrowheads="1"/>
          </p:cNvPicPr>
          <p:nvPr/>
        </p:nvPicPr>
        <p:blipFill>
          <a:blip r:embed="rId2" cstate="print"/>
          <a:srcRect/>
          <a:stretch>
            <a:fillRect/>
          </a:stretch>
        </p:blipFill>
        <p:spPr bwMode="auto">
          <a:xfrm>
            <a:off x="1219200" y="2971800"/>
            <a:ext cx="3124200" cy="3676650"/>
          </a:xfrm>
          <a:prstGeom prst="rect">
            <a:avLst/>
          </a:prstGeom>
          <a:noFill/>
          <a:ln w="9525" algn="ctr">
            <a:solidFill>
              <a:schemeClr val="tx1"/>
            </a:solidFill>
            <a:miter lim="800000"/>
            <a:headEnd/>
            <a:tailEnd/>
          </a:ln>
        </p:spPr>
      </p:pic>
      <p:sp>
        <p:nvSpPr>
          <p:cNvPr id="32773" name="AutoShape 5"/>
          <p:cNvSpPr>
            <a:spLocks noChangeArrowheads="1"/>
          </p:cNvSpPr>
          <p:nvPr/>
        </p:nvSpPr>
        <p:spPr bwMode="auto">
          <a:xfrm>
            <a:off x="4462463" y="1974850"/>
            <a:ext cx="4357687" cy="1066800"/>
          </a:xfrm>
          <a:prstGeom prst="wedgeRectCallout">
            <a:avLst>
              <a:gd name="adj1" fmla="val -85153"/>
              <a:gd name="adj2" fmla="val 121130"/>
            </a:avLst>
          </a:prstGeom>
          <a:solidFill>
            <a:srgbClr val="EAEAEA"/>
          </a:solidFill>
          <a:ln w="9525" algn="ctr">
            <a:solidFill>
              <a:srgbClr val="000000"/>
            </a:solidFill>
            <a:miter lim="800000"/>
            <a:headEnd/>
            <a:tailEnd/>
          </a:ln>
        </p:spPr>
        <p:txBody>
          <a:bodyPr/>
          <a:lstStyle/>
          <a:p>
            <a:pPr algn="ctr"/>
            <a:endParaRPr lang="en-US"/>
          </a:p>
        </p:txBody>
      </p:sp>
      <p:sp>
        <p:nvSpPr>
          <p:cNvPr id="32774" name="Text Box 6"/>
          <p:cNvSpPr txBox="1">
            <a:spLocks noChangeArrowheads="1"/>
          </p:cNvSpPr>
          <p:nvPr/>
        </p:nvSpPr>
        <p:spPr bwMode="auto">
          <a:xfrm>
            <a:off x="4445000" y="2065338"/>
            <a:ext cx="4419600" cy="854075"/>
          </a:xfrm>
          <a:prstGeom prst="rect">
            <a:avLst/>
          </a:prstGeom>
          <a:noFill/>
          <a:ln w="9525" algn="ctr">
            <a:noFill/>
            <a:miter lim="800000"/>
            <a:headEnd/>
            <a:tailEnd/>
          </a:ln>
        </p:spPr>
        <p:txBody>
          <a:bodyPr>
            <a:spAutoFit/>
          </a:bodyPr>
          <a:lstStyle/>
          <a:p>
            <a:pPr algn="ctr"/>
            <a:r>
              <a:rPr lang="en-US" b="1">
                <a:latin typeface="Lucida Handwriting" pitchFamily="66" charset="0"/>
              </a:rPr>
              <a:t>Theorem X: </a:t>
            </a:r>
          </a:p>
          <a:p>
            <a:pPr algn="ctr"/>
            <a:r>
              <a:rPr lang="en-US" b="1">
                <a:latin typeface="Lucida Handwriting" pitchFamily="66" charset="0"/>
              </a:rPr>
              <a:t>Theorem X cannot be proved</a:t>
            </a:r>
            <a:r>
              <a:rPr lang="en-US" b="1"/>
              <a:t>.</a:t>
            </a:r>
          </a:p>
        </p:txBody>
      </p:sp>
      <p:sp>
        <p:nvSpPr>
          <p:cNvPr id="304135" name="Text Box 7"/>
          <p:cNvSpPr txBox="1">
            <a:spLocks noChangeArrowheads="1"/>
          </p:cNvSpPr>
          <p:nvPr/>
        </p:nvSpPr>
        <p:spPr bwMode="auto">
          <a:xfrm>
            <a:off x="4586288" y="3567113"/>
            <a:ext cx="4267200" cy="2868612"/>
          </a:xfrm>
          <a:prstGeom prst="rect">
            <a:avLst/>
          </a:prstGeom>
          <a:noFill/>
          <a:ln w="9525" algn="ctr">
            <a:noFill/>
            <a:miter lim="800000"/>
            <a:headEnd/>
            <a:tailEnd/>
          </a:ln>
        </p:spPr>
        <p:txBody>
          <a:bodyPr>
            <a:spAutoFit/>
          </a:bodyPr>
          <a:lstStyle/>
          <a:p>
            <a:pPr algn="ctr"/>
            <a:r>
              <a:rPr lang="en-US" sz="2800" b="1"/>
              <a:t>If we don’t prove Theorem X, the system is INCOMPLETE. </a:t>
            </a:r>
          </a:p>
          <a:p>
            <a:pPr algn="ctr"/>
            <a:r>
              <a:rPr lang="en-US" sz="2800" b="1"/>
              <a:t>If we prove Theorem X, the system is INCONSISTENT.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135">
                                            <p:txEl>
                                              <p:pRg st="0" end="0"/>
                                            </p:txEl>
                                          </p:spTgt>
                                        </p:tgtEl>
                                        <p:attrNameLst>
                                          <p:attrName>style.visibility</p:attrName>
                                        </p:attrNameLst>
                                      </p:cBhvr>
                                      <p:to>
                                        <p:strVal val="visible"/>
                                      </p:to>
                                    </p:set>
                                    <p:animEffect transition="in" filter="fade">
                                      <p:cBhvr>
                                        <p:cTn id="7" dur="2000"/>
                                        <p:tgtEl>
                                          <p:spTgt spid="3041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4135">
                                            <p:txEl>
                                              <p:pRg st="1" end="1"/>
                                            </p:txEl>
                                          </p:spTgt>
                                        </p:tgtEl>
                                        <p:attrNameLst>
                                          <p:attrName>style.visibility</p:attrName>
                                        </p:attrNameLst>
                                      </p:cBhvr>
                                      <p:to>
                                        <p:strVal val="visible"/>
                                      </p:to>
                                    </p:set>
                                    <p:animEffect transition="in" filter="fade">
                                      <p:cBhvr>
                                        <p:cTn id="12" dur="2000"/>
                                        <p:tgtEl>
                                          <p:spTgt spid="3041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a:xfrm>
            <a:off x="804863" y="1330325"/>
            <a:ext cx="7924800" cy="1143000"/>
          </a:xfrm>
        </p:spPr>
        <p:txBody>
          <a:bodyPr/>
          <a:lstStyle/>
          <a:p>
            <a:pPr eaLnBrk="1" hangingPunct="1"/>
            <a:r>
              <a:rPr lang="en-US" smtClean="0"/>
              <a:t>Stephen Hawking</a:t>
            </a:r>
            <a:br>
              <a:rPr lang="en-US" smtClean="0"/>
            </a:br>
            <a:r>
              <a:rPr lang="en-US" smtClean="0"/>
              <a:t>"Gödel and the end of physics“</a:t>
            </a:r>
            <a:br>
              <a:rPr lang="en-US" smtClean="0"/>
            </a:br>
            <a:r>
              <a:rPr lang="en-US" sz="1200" smtClean="0"/>
              <a:t>http://www.damtp.cam.ac.uk/strings02/dirac/hawking/</a:t>
            </a:r>
            <a:br>
              <a:rPr lang="en-US" sz="1200" smtClean="0"/>
            </a:br>
            <a:endParaRPr lang="en-US" sz="1200" smtClean="0"/>
          </a:p>
        </p:txBody>
      </p:sp>
      <p:sp>
        <p:nvSpPr>
          <p:cNvPr id="33795" name="Rectangle 3"/>
          <p:cNvSpPr>
            <a:spLocks noGrp="1" noChangeArrowheads="1"/>
          </p:cNvSpPr>
          <p:nvPr>
            <p:ph type="body" idx="1"/>
          </p:nvPr>
        </p:nvSpPr>
        <p:spPr>
          <a:xfrm>
            <a:off x="706438" y="2376488"/>
            <a:ext cx="4933950" cy="3724275"/>
          </a:xfrm>
        </p:spPr>
        <p:txBody>
          <a:bodyPr/>
          <a:lstStyle/>
          <a:p>
            <a:pPr algn="ctr" eaLnBrk="1" hangingPunct="1"/>
            <a:r>
              <a:rPr lang="en-US" sz="2000" smtClean="0"/>
              <a:t>“Up to now, most people have implicitly assumed that there is an ultimate theory, that we will eventually discover. Indeed, I myself have suggested we might find it quite soon. However, M-theory has made me wonder if this is true. Maybe it is not possible to formulate the theory of the universe in a finite number of statements. This is very reminiscent of [sic] Goedel's  theorem. This says that any finite system of [sic] axyoms, is not sufficient to prove every result in mathematics.”</a:t>
            </a:r>
            <a:r>
              <a:rPr lang="en-US" smtClean="0"/>
              <a:t> </a:t>
            </a:r>
          </a:p>
        </p:txBody>
      </p:sp>
      <p:pic>
        <p:nvPicPr>
          <p:cNvPr id="33796" name="Picture 4"/>
          <p:cNvPicPr>
            <a:picLocks noChangeAspect="1" noChangeArrowheads="1"/>
          </p:cNvPicPr>
          <p:nvPr/>
        </p:nvPicPr>
        <p:blipFill>
          <a:blip r:embed="rId2" cstate="print"/>
          <a:srcRect/>
          <a:stretch>
            <a:fillRect/>
          </a:stretch>
        </p:blipFill>
        <p:spPr bwMode="auto">
          <a:xfrm>
            <a:off x="5722938" y="2551113"/>
            <a:ext cx="3200400" cy="3686175"/>
          </a:xfrm>
          <a:prstGeom prst="rect">
            <a:avLst/>
          </a:prstGeom>
          <a:noFill/>
          <a:ln w="9525" algn="ctr">
            <a:noFill/>
            <a:miter lim="800000"/>
            <a:headEnd/>
            <a:tailEnd/>
          </a:ln>
        </p:spPr>
      </p:pic>
      <p:sp>
        <p:nvSpPr>
          <p:cNvPr id="33797" name="Text Box 5"/>
          <p:cNvSpPr txBox="1">
            <a:spLocks noChangeArrowheads="1"/>
          </p:cNvSpPr>
          <p:nvPr/>
        </p:nvSpPr>
        <p:spPr bwMode="auto">
          <a:xfrm>
            <a:off x="3295650" y="217488"/>
            <a:ext cx="3425825" cy="641350"/>
          </a:xfrm>
          <a:prstGeom prst="rect">
            <a:avLst/>
          </a:prstGeom>
          <a:noFill/>
          <a:ln w="9525" algn="ctr">
            <a:noFill/>
            <a:miter lim="800000"/>
            <a:headEnd/>
            <a:tailEnd/>
          </a:ln>
        </p:spPr>
        <p:txBody>
          <a:bodyPr>
            <a:spAutoFit/>
          </a:bodyPr>
          <a:lstStyle/>
          <a:p>
            <a:r>
              <a:rPr lang="en-US" sz="3600"/>
              <a:t>Consequences</a:t>
            </a:r>
          </a:p>
        </p:txBody>
      </p:sp>
      <p:sp>
        <p:nvSpPr>
          <p:cNvPr id="33798" name="Rectangle 6"/>
          <p:cNvSpPr>
            <a:spLocks noChangeArrowheads="1"/>
          </p:cNvSpPr>
          <p:nvPr/>
        </p:nvSpPr>
        <p:spPr bwMode="auto">
          <a:xfrm>
            <a:off x="2752725" y="6461125"/>
            <a:ext cx="1749425" cy="396875"/>
          </a:xfrm>
          <a:prstGeom prst="rect">
            <a:avLst/>
          </a:prstGeom>
          <a:noFill/>
          <a:ln w="9525" algn="ctr">
            <a:noFill/>
            <a:miter lim="800000"/>
            <a:headEnd/>
            <a:tailEnd/>
          </a:ln>
        </p:spPr>
        <p:txBody>
          <a:bodyPr wrap="none" anchor="ctr">
            <a:spAutoFit/>
          </a:bodyPr>
          <a:lstStyle/>
          <a:p>
            <a:pPr algn="l" eaLnBrk="1" hangingPunct="1">
              <a:spcBef>
                <a:spcPct val="0"/>
              </a:spcBef>
            </a:pPr>
            <a:r>
              <a:rPr lang="en-US"/>
              <a:t>Feb 23, 2004 </a:t>
            </a:r>
          </a:p>
        </p:txBody>
      </p:sp>
    </p:spTree>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p:nvPr>
        </p:nvSpPr>
        <p:spPr>
          <a:xfrm>
            <a:off x="804863" y="895350"/>
            <a:ext cx="7693025" cy="1143000"/>
          </a:xfrm>
        </p:spPr>
        <p:txBody>
          <a:bodyPr/>
          <a:lstStyle/>
          <a:p>
            <a:pPr eaLnBrk="1" hangingPunct="1"/>
            <a:r>
              <a:rPr lang="en-US" smtClean="0"/>
              <a:t>Roger Penrose:</a:t>
            </a:r>
            <a:br>
              <a:rPr lang="en-US" smtClean="0"/>
            </a:br>
            <a:r>
              <a:rPr lang="en-US" sz="2000" smtClean="0"/>
              <a:t/>
            </a:r>
            <a:br>
              <a:rPr lang="en-US" sz="2000" smtClean="0"/>
            </a:br>
            <a:r>
              <a:rPr lang="en-US" sz="2000" smtClean="0"/>
              <a:t>Gödel Shows Humans are Not Computers (Turing Machines)</a:t>
            </a:r>
            <a:endParaRPr lang="en-US" sz="700" smtClean="0"/>
          </a:p>
        </p:txBody>
      </p:sp>
      <p:sp>
        <p:nvSpPr>
          <p:cNvPr id="34819" name="Rectangle 3"/>
          <p:cNvSpPr>
            <a:spLocks noGrp="1" noChangeArrowheads="1"/>
          </p:cNvSpPr>
          <p:nvPr>
            <p:ph type="body" idx="1"/>
          </p:nvPr>
        </p:nvSpPr>
        <p:spPr>
          <a:xfrm>
            <a:off x="501650" y="2376488"/>
            <a:ext cx="5094288" cy="3724275"/>
          </a:xfrm>
        </p:spPr>
        <p:txBody>
          <a:bodyPr/>
          <a:lstStyle/>
          <a:p>
            <a:pPr algn="ctr" eaLnBrk="1" hangingPunct="1"/>
            <a:r>
              <a:rPr lang="en-US" smtClean="0"/>
              <a:t>Penrose’s idea: Gödel's proof of his first incompleteness theorem shows that human mathematics cannot be captured by a formal system F: the Gödel sentence G(F) of F can be proved by a (human) mathematician but is not provable in F. </a:t>
            </a:r>
          </a:p>
        </p:txBody>
      </p:sp>
      <p:sp>
        <p:nvSpPr>
          <p:cNvPr id="34820" name="Text Box 4"/>
          <p:cNvSpPr txBox="1">
            <a:spLocks noChangeArrowheads="1"/>
          </p:cNvSpPr>
          <p:nvPr/>
        </p:nvSpPr>
        <p:spPr bwMode="auto">
          <a:xfrm>
            <a:off x="3295650" y="217488"/>
            <a:ext cx="3425825" cy="641350"/>
          </a:xfrm>
          <a:prstGeom prst="rect">
            <a:avLst/>
          </a:prstGeom>
          <a:noFill/>
          <a:ln w="9525" algn="ctr">
            <a:noFill/>
            <a:miter lim="800000"/>
            <a:headEnd/>
            <a:tailEnd/>
          </a:ln>
        </p:spPr>
        <p:txBody>
          <a:bodyPr>
            <a:spAutoFit/>
          </a:bodyPr>
          <a:lstStyle/>
          <a:p>
            <a:r>
              <a:rPr lang="en-US" sz="3600"/>
              <a:t>Consequences</a:t>
            </a:r>
          </a:p>
        </p:txBody>
      </p:sp>
      <p:pic>
        <p:nvPicPr>
          <p:cNvPr id="34821" name="Picture 5"/>
          <p:cNvPicPr>
            <a:picLocks noChangeAspect="1" noChangeArrowheads="1"/>
          </p:cNvPicPr>
          <p:nvPr/>
        </p:nvPicPr>
        <p:blipFill>
          <a:blip r:embed="rId2" cstate="print"/>
          <a:srcRect/>
          <a:stretch>
            <a:fillRect/>
          </a:stretch>
        </p:blipFill>
        <p:spPr bwMode="auto">
          <a:xfrm>
            <a:off x="5695950" y="2444750"/>
            <a:ext cx="3265488" cy="4178300"/>
          </a:xfrm>
          <a:prstGeom prst="rect">
            <a:avLst/>
          </a:prstGeom>
          <a:noFill/>
          <a:ln w="9525" algn="ctr">
            <a:noFill/>
            <a:miter lim="800000"/>
            <a:headEnd/>
            <a:tailEnd/>
          </a:ln>
        </p:spPr>
      </p:pic>
    </p:spTree>
  </p:cSld>
  <p:clrMapOvr>
    <a:masterClrMapping/>
  </p:clrMapOvr>
  <p:transition spd="slow">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p:cNvSpPr>
            <a:spLocks noGrp="1" noChangeArrowheads="1"/>
          </p:cNvSpPr>
          <p:nvPr>
            <p:ph type="title"/>
          </p:nvPr>
        </p:nvSpPr>
        <p:spPr/>
        <p:txBody>
          <a:bodyPr/>
          <a:lstStyle/>
          <a:p>
            <a:pPr eaLnBrk="1" hangingPunct="1"/>
            <a:r>
              <a:rPr lang="en-US" b="0" smtClean="0">
                <a:solidFill>
                  <a:srgbClr val="000000"/>
                </a:solidFill>
              </a:rPr>
              <a:t>What Might Be Unprovable?</a:t>
            </a:r>
          </a:p>
        </p:txBody>
      </p:sp>
      <p:sp>
        <p:nvSpPr>
          <p:cNvPr id="35843" name="Rectangle 3"/>
          <p:cNvSpPr>
            <a:spLocks noGrp="1" noChangeArrowheads="1"/>
          </p:cNvSpPr>
          <p:nvPr>
            <p:ph type="body" idx="1"/>
          </p:nvPr>
        </p:nvSpPr>
        <p:spPr>
          <a:xfrm>
            <a:off x="823913" y="2289175"/>
            <a:ext cx="4343400" cy="3724275"/>
          </a:xfrm>
        </p:spPr>
        <p:txBody>
          <a:bodyPr/>
          <a:lstStyle/>
          <a:p>
            <a:pPr marL="533400" indent="-533400" eaLnBrk="1" hangingPunct="1">
              <a:buFont typeface="Wingdings" pitchFamily="2" charset="2"/>
              <a:buAutoNum type="arabicPeriod"/>
            </a:pPr>
            <a:r>
              <a:rPr lang="en-US" smtClean="0"/>
              <a:t>The Fours is Strong!</a:t>
            </a:r>
          </a:p>
        </p:txBody>
      </p:sp>
      <p:sp>
        <p:nvSpPr>
          <p:cNvPr id="309257" name="Text Box 9"/>
          <p:cNvSpPr txBox="1">
            <a:spLocks noChangeArrowheads="1"/>
          </p:cNvSpPr>
          <p:nvPr/>
        </p:nvSpPr>
        <p:spPr bwMode="auto">
          <a:xfrm>
            <a:off x="812800" y="2965450"/>
            <a:ext cx="4151313" cy="2647950"/>
          </a:xfrm>
          <a:prstGeom prst="rect">
            <a:avLst/>
          </a:prstGeom>
          <a:noFill/>
          <a:ln w="9525" algn="ctr">
            <a:noFill/>
            <a:miter lim="800000"/>
            <a:headEnd/>
            <a:tailEnd/>
          </a:ln>
        </p:spPr>
        <p:txBody>
          <a:bodyPr>
            <a:spAutoFit/>
          </a:bodyPr>
          <a:lstStyle/>
          <a:p>
            <a:pPr lvl="1" algn="l"/>
            <a:r>
              <a:rPr lang="en-US" sz="2400"/>
              <a:t>11 &gt; ELEVEN &gt; 6</a:t>
            </a:r>
          </a:p>
          <a:p>
            <a:pPr lvl="1" algn="l"/>
            <a:r>
              <a:rPr lang="en-US" sz="2400"/>
              <a:t> 6 &gt; SIX &gt; 3</a:t>
            </a:r>
          </a:p>
          <a:p>
            <a:pPr lvl="1" algn="l"/>
            <a:r>
              <a:rPr lang="en-US" sz="2400"/>
              <a:t> 3 &gt; THREE &gt; 5</a:t>
            </a:r>
          </a:p>
          <a:p>
            <a:pPr lvl="1" algn="l"/>
            <a:r>
              <a:rPr lang="en-US" sz="2400"/>
              <a:t> 5 &gt; FIVE &gt; 4</a:t>
            </a:r>
          </a:p>
          <a:p>
            <a:pPr lvl="1" algn="l"/>
            <a:r>
              <a:rPr lang="en-US" sz="2400"/>
              <a:t> 4 &gt; FOUR &gt;4</a:t>
            </a:r>
          </a:p>
        </p:txBody>
      </p:sp>
      <p:pic>
        <p:nvPicPr>
          <p:cNvPr id="35845" name="Picture 13"/>
          <p:cNvPicPr>
            <a:picLocks noChangeAspect="1" noChangeArrowheads="1"/>
          </p:cNvPicPr>
          <p:nvPr/>
        </p:nvPicPr>
        <p:blipFill>
          <a:blip r:embed="rId2" cstate="print"/>
          <a:srcRect/>
          <a:stretch>
            <a:fillRect/>
          </a:stretch>
        </p:blipFill>
        <p:spPr bwMode="auto">
          <a:xfrm>
            <a:off x="4730750" y="2370138"/>
            <a:ext cx="4295775" cy="4295775"/>
          </a:xfrm>
          <a:prstGeom prst="rect">
            <a:avLst/>
          </a:prstGeom>
          <a:noFill/>
          <a:ln w="9525" algn="ctr">
            <a:noFill/>
            <a:miter lim="800000"/>
            <a:headEnd/>
            <a:tailEnd/>
          </a:ln>
        </p:spPr>
      </p:pic>
      <p:sp>
        <p:nvSpPr>
          <p:cNvPr id="309262" name="Freeform 14"/>
          <p:cNvSpPr>
            <a:spLocks/>
          </p:cNvSpPr>
          <p:nvPr/>
        </p:nvSpPr>
        <p:spPr bwMode="auto">
          <a:xfrm>
            <a:off x="468313" y="5246688"/>
            <a:ext cx="3832225" cy="1219200"/>
          </a:xfrm>
          <a:custGeom>
            <a:avLst/>
            <a:gdLst>
              <a:gd name="T0" fmla="*/ 2147483647 w 2607"/>
              <a:gd name="T1" fmla="*/ 2147483647 h 768"/>
              <a:gd name="T2" fmla="*/ 2147483647 w 2607"/>
              <a:gd name="T3" fmla="*/ 2147483647 h 768"/>
              <a:gd name="T4" fmla="*/ 2147483647 w 2607"/>
              <a:gd name="T5" fmla="*/ 2147483647 h 768"/>
              <a:gd name="T6" fmla="*/ 2147483647 w 2607"/>
              <a:gd name="T7" fmla="*/ 2147483647 h 768"/>
              <a:gd name="T8" fmla="*/ 2147483647 w 2607"/>
              <a:gd name="T9" fmla="*/ 2147483647 h 768"/>
              <a:gd name="T10" fmla="*/ 2147483647 w 2607"/>
              <a:gd name="T11" fmla="*/ 2147483647 h 768"/>
              <a:gd name="T12" fmla="*/ 0 60000 65536"/>
              <a:gd name="T13" fmla="*/ 0 60000 65536"/>
              <a:gd name="T14" fmla="*/ 0 60000 65536"/>
              <a:gd name="T15" fmla="*/ 0 60000 65536"/>
              <a:gd name="T16" fmla="*/ 0 60000 65536"/>
              <a:gd name="T17" fmla="*/ 0 60000 65536"/>
              <a:gd name="T18" fmla="*/ 0 w 2607"/>
              <a:gd name="T19" fmla="*/ 0 h 768"/>
              <a:gd name="T20" fmla="*/ 2607 w 2607"/>
              <a:gd name="T21" fmla="*/ 768 h 768"/>
            </a:gdLst>
            <a:ahLst/>
            <a:cxnLst>
              <a:cxn ang="T12">
                <a:pos x="T0" y="T1"/>
              </a:cxn>
              <a:cxn ang="T13">
                <a:pos x="T2" y="T3"/>
              </a:cxn>
              <a:cxn ang="T14">
                <a:pos x="T4" y="T5"/>
              </a:cxn>
              <a:cxn ang="T15">
                <a:pos x="T6" y="T7"/>
              </a:cxn>
              <a:cxn ang="T16">
                <a:pos x="T8" y="T9"/>
              </a:cxn>
              <a:cxn ang="T17">
                <a:pos x="T10" y="T11"/>
              </a:cxn>
            </a:cxnLst>
            <a:rect l="T18" t="T19" r="T20" b="T21"/>
            <a:pathLst>
              <a:path w="2607" h="768">
                <a:moveTo>
                  <a:pt x="1918" y="87"/>
                </a:moveTo>
                <a:cubicBezTo>
                  <a:pt x="2056" y="43"/>
                  <a:pt x="2194" y="0"/>
                  <a:pt x="2256" y="87"/>
                </a:cubicBezTo>
                <a:cubicBezTo>
                  <a:pt x="2318" y="174"/>
                  <a:pt x="2607" y="507"/>
                  <a:pt x="2293" y="608"/>
                </a:cubicBezTo>
                <a:cubicBezTo>
                  <a:pt x="1979" y="709"/>
                  <a:pt x="746" y="768"/>
                  <a:pt x="373" y="690"/>
                </a:cubicBezTo>
                <a:cubicBezTo>
                  <a:pt x="0" y="612"/>
                  <a:pt x="4" y="242"/>
                  <a:pt x="53" y="142"/>
                </a:cubicBezTo>
                <a:cubicBezTo>
                  <a:pt x="102" y="42"/>
                  <a:pt x="383" y="64"/>
                  <a:pt x="665" y="87"/>
                </a:cubicBezTo>
              </a:path>
            </a:pathLst>
          </a:custGeom>
          <a:noFill/>
          <a:ln w="76200" cap="flat" cmpd="sng">
            <a:solidFill>
              <a:srgbClr val="FF3300"/>
            </a:solidFill>
            <a:prstDash val="solid"/>
            <a:round/>
            <a:headEnd type="none" w="med" len="med"/>
            <a:tailEnd type="triangle" w="med" len="med"/>
          </a:ln>
        </p:spPr>
        <p:txBody>
          <a:bodyPr/>
          <a:lstStyle/>
          <a:p>
            <a:endParaRPr lang="en-US"/>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9257">
                                            <p:txEl>
                                              <p:pRg st="1" end="1"/>
                                            </p:txEl>
                                          </p:spTgt>
                                        </p:tgtEl>
                                        <p:attrNameLst>
                                          <p:attrName>style.visibility</p:attrName>
                                        </p:attrNameLst>
                                      </p:cBhvr>
                                      <p:to>
                                        <p:strVal val="visible"/>
                                      </p:to>
                                    </p:set>
                                    <p:animEffect transition="in" filter="fade">
                                      <p:cBhvr>
                                        <p:cTn id="7" dur="2000"/>
                                        <p:tgtEl>
                                          <p:spTgt spid="30925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9257">
                                            <p:txEl>
                                              <p:pRg st="2" end="2"/>
                                            </p:txEl>
                                          </p:spTgt>
                                        </p:tgtEl>
                                        <p:attrNameLst>
                                          <p:attrName>style.visibility</p:attrName>
                                        </p:attrNameLst>
                                      </p:cBhvr>
                                      <p:to>
                                        <p:strVal val="visible"/>
                                      </p:to>
                                    </p:set>
                                    <p:animEffect transition="in" filter="fade">
                                      <p:cBhvr>
                                        <p:cTn id="12" dur="2000"/>
                                        <p:tgtEl>
                                          <p:spTgt spid="30925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9257">
                                            <p:txEl>
                                              <p:pRg st="3" end="3"/>
                                            </p:txEl>
                                          </p:spTgt>
                                        </p:tgtEl>
                                        <p:attrNameLst>
                                          <p:attrName>style.visibility</p:attrName>
                                        </p:attrNameLst>
                                      </p:cBhvr>
                                      <p:to>
                                        <p:strVal val="visible"/>
                                      </p:to>
                                    </p:set>
                                    <p:animEffect transition="in" filter="fade">
                                      <p:cBhvr>
                                        <p:cTn id="17" dur="2000"/>
                                        <p:tgtEl>
                                          <p:spTgt spid="30925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9257">
                                            <p:txEl>
                                              <p:pRg st="4" end="4"/>
                                            </p:txEl>
                                          </p:spTgt>
                                        </p:tgtEl>
                                        <p:attrNameLst>
                                          <p:attrName>style.visibility</p:attrName>
                                        </p:attrNameLst>
                                      </p:cBhvr>
                                      <p:to>
                                        <p:strVal val="visible"/>
                                      </p:to>
                                    </p:set>
                                    <p:animEffect transition="in" filter="fade">
                                      <p:cBhvr>
                                        <p:cTn id="22" dur="2000"/>
                                        <p:tgtEl>
                                          <p:spTgt spid="309257">
                                            <p:txEl>
                                              <p:pRg st="4" end="4"/>
                                            </p:txEl>
                                          </p:spTgt>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309262"/>
                                        </p:tgtEl>
                                        <p:attrNameLst>
                                          <p:attrName>style.visibility</p:attrName>
                                        </p:attrNameLst>
                                      </p:cBhvr>
                                      <p:to>
                                        <p:strVal val="visible"/>
                                      </p:to>
                                    </p:set>
                                    <p:animEffect transition="in" filter="wipe(right)">
                                      <p:cBhvr>
                                        <p:cTn id="26" dur="3000"/>
                                        <p:tgtEl>
                                          <p:spTgt spid="309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p:txBody>
          <a:bodyPr/>
          <a:lstStyle/>
          <a:p>
            <a:pPr eaLnBrk="1" hangingPunct="1"/>
            <a:r>
              <a:rPr lang="en-US" smtClean="0"/>
              <a:t>Questions...</a:t>
            </a:r>
          </a:p>
        </p:txBody>
      </p:sp>
      <p:sp>
        <p:nvSpPr>
          <p:cNvPr id="10243" name="Rectangle 3"/>
          <p:cNvSpPr>
            <a:spLocks noGrp="1" noChangeArrowheads="1"/>
          </p:cNvSpPr>
          <p:nvPr>
            <p:ph type="body" idx="1"/>
          </p:nvPr>
        </p:nvSpPr>
        <p:spPr>
          <a:xfrm>
            <a:off x="838200" y="2432050"/>
            <a:ext cx="8077200" cy="3724275"/>
          </a:xfrm>
        </p:spPr>
        <p:txBody>
          <a:bodyPr/>
          <a:lstStyle/>
          <a:p>
            <a:pPr eaLnBrk="1" hangingPunct="1"/>
            <a:r>
              <a:rPr lang="en-US" sz="3200" smtClean="0"/>
              <a:t>Can anything be proved to be outside of reach of computers?</a:t>
            </a:r>
          </a:p>
          <a:p>
            <a:pPr eaLnBrk="1" hangingPunct="1"/>
            <a:r>
              <a:rPr lang="en-US" sz="3200" smtClean="0"/>
              <a:t>Can humans be shown to be computers?</a:t>
            </a:r>
          </a:p>
          <a:p>
            <a:pPr eaLnBrk="1" hangingPunct="1"/>
            <a:r>
              <a:rPr lang="en-US" sz="3200" smtClean="0"/>
              <a:t>Will we ever have a TOE in physics?</a:t>
            </a:r>
          </a:p>
          <a:p>
            <a:pPr eaLnBrk="1" hangingPunct="1"/>
            <a:r>
              <a:rPr lang="en-US" sz="3200" smtClean="0"/>
              <a:t>Are there numbers that can’t be computed?</a:t>
            </a:r>
          </a:p>
          <a:p>
            <a:pPr eaLnBrk="1" hangingPunct="1"/>
            <a:r>
              <a:rPr lang="en-US" sz="3200" smtClean="0"/>
              <a:t>Can we prove existence of the unprovable and the unknowable?</a:t>
            </a:r>
          </a:p>
        </p:txBody>
      </p:sp>
    </p:spTree>
  </p:cSld>
  <p:clrMapOvr>
    <a:masterClrMapping/>
  </p:clrMapOvr>
  <p:transition spd="slow">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4284663" y="1531938"/>
            <a:ext cx="4859337" cy="5326062"/>
          </a:xfrm>
          <a:prstGeom prst="rect">
            <a:avLst/>
          </a:prstGeom>
          <a:noFill/>
          <a:ln w="9525" algn="ctr">
            <a:noFill/>
            <a:miter lim="800000"/>
            <a:headEnd/>
            <a:tailEnd/>
          </a:ln>
        </p:spPr>
      </p:pic>
      <p:sp>
        <p:nvSpPr>
          <p:cNvPr id="36867" name="AutoShape 3"/>
          <p:cNvSpPr>
            <a:spLocks noGrp="1" noChangeArrowheads="1"/>
          </p:cNvSpPr>
          <p:nvPr>
            <p:ph type="title"/>
          </p:nvPr>
        </p:nvSpPr>
        <p:spPr/>
        <p:txBody>
          <a:bodyPr/>
          <a:lstStyle/>
          <a:p>
            <a:pPr eaLnBrk="1" hangingPunct="1"/>
            <a:r>
              <a:rPr lang="en-US" b="0" smtClean="0">
                <a:solidFill>
                  <a:srgbClr val="000000"/>
                </a:solidFill>
              </a:rPr>
              <a:t>What Might Be Unprovable?</a:t>
            </a:r>
          </a:p>
        </p:txBody>
      </p:sp>
      <p:sp>
        <p:nvSpPr>
          <p:cNvPr id="36868" name="Rectangle 4"/>
          <p:cNvSpPr>
            <a:spLocks noGrp="1" noChangeArrowheads="1"/>
          </p:cNvSpPr>
          <p:nvPr>
            <p:ph type="body" idx="1"/>
          </p:nvPr>
        </p:nvSpPr>
        <p:spPr>
          <a:xfrm>
            <a:off x="823913" y="2289175"/>
            <a:ext cx="4343400" cy="3724275"/>
          </a:xfrm>
        </p:spPr>
        <p:txBody>
          <a:bodyPr/>
          <a:lstStyle/>
          <a:p>
            <a:pPr marL="533400" indent="-533400" eaLnBrk="1" hangingPunct="1">
              <a:buFont typeface="Wingdings" pitchFamily="2" charset="2"/>
              <a:buAutoNum type="arabicPeriod"/>
            </a:pPr>
            <a:r>
              <a:rPr lang="en-US" smtClean="0"/>
              <a:t>Goldbach’s Conjecture</a:t>
            </a:r>
          </a:p>
        </p:txBody>
      </p:sp>
      <p:sp>
        <p:nvSpPr>
          <p:cNvPr id="36869" name="Text Box 5"/>
          <p:cNvSpPr txBox="1">
            <a:spLocks noChangeArrowheads="1"/>
          </p:cNvSpPr>
          <p:nvPr/>
        </p:nvSpPr>
        <p:spPr bwMode="auto">
          <a:xfrm>
            <a:off x="812800" y="2965450"/>
            <a:ext cx="4151313" cy="3292475"/>
          </a:xfrm>
          <a:prstGeom prst="rect">
            <a:avLst/>
          </a:prstGeom>
          <a:noFill/>
          <a:ln w="9525" algn="ctr">
            <a:noFill/>
            <a:miter lim="800000"/>
            <a:headEnd/>
            <a:tailEnd/>
          </a:ln>
        </p:spPr>
        <p:txBody>
          <a:bodyPr>
            <a:spAutoFit/>
          </a:bodyPr>
          <a:lstStyle/>
          <a:p>
            <a:pPr algn="l"/>
            <a:r>
              <a:rPr lang="en-US"/>
              <a:t>All even numbers greater than 4 can be expressed as the sum of two prime numbers.</a:t>
            </a:r>
          </a:p>
          <a:p>
            <a:pPr algn="l"/>
            <a:r>
              <a:rPr lang="en-US"/>
              <a:t>For example:</a:t>
            </a:r>
          </a:p>
          <a:p>
            <a:pPr lvl="1" algn="l"/>
            <a:r>
              <a:rPr lang="en-US"/>
              <a:t>32 = 29 + 3</a:t>
            </a:r>
          </a:p>
          <a:p>
            <a:pPr lvl="1" algn="l"/>
            <a:r>
              <a:rPr lang="en-US"/>
              <a:t>144 = 131 +13</a:t>
            </a:r>
          </a:p>
          <a:p>
            <a:pPr lvl="1" algn="l"/>
            <a:r>
              <a:rPr lang="en-US"/>
              <a:t>8 = 5 + 3</a:t>
            </a:r>
          </a:p>
          <a:p>
            <a:pPr lvl="1" algn="l"/>
            <a:endParaRPr lang="en-US"/>
          </a:p>
        </p:txBody>
      </p:sp>
    </p:spTree>
  </p:cSld>
  <p:clrMapOvr>
    <a:masterClrMapping/>
  </p:clrMapOvr>
  <p:transition spd="slow">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p:cNvPicPr>
            <a:picLocks noChangeAspect="1" noChangeArrowheads="1"/>
          </p:cNvPicPr>
          <p:nvPr/>
        </p:nvPicPr>
        <p:blipFill>
          <a:blip r:embed="rId2" cstate="print"/>
          <a:srcRect/>
          <a:stretch>
            <a:fillRect/>
          </a:stretch>
        </p:blipFill>
        <p:spPr bwMode="auto">
          <a:xfrm>
            <a:off x="4953000" y="1905000"/>
            <a:ext cx="4445000" cy="4953000"/>
          </a:xfrm>
          <a:prstGeom prst="rect">
            <a:avLst/>
          </a:prstGeom>
          <a:noFill/>
          <a:ln w="9525" algn="ctr">
            <a:noFill/>
            <a:miter lim="800000"/>
            <a:headEnd/>
            <a:tailEnd/>
          </a:ln>
        </p:spPr>
      </p:pic>
      <p:sp>
        <p:nvSpPr>
          <p:cNvPr id="37891" name="AutoShape 2"/>
          <p:cNvSpPr>
            <a:spLocks noGrp="1" noChangeArrowheads="1"/>
          </p:cNvSpPr>
          <p:nvPr>
            <p:ph type="title"/>
          </p:nvPr>
        </p:nvSpPr>
        <p:spPr>
          <a:xfrm>
            <a:off x="762000" y="762000"/>
            <a:ext cx="8382000" cy="1143000"/>
          </a:xfrm>
        </p:spPr>
        <p:txBody>
          <a:bodyPr/>
          <a:lstStyle/>
          <a:p>
            <a:pPr eaLnBrk="1" hangingPunct="1"/>
            <a:r>
              <a:rPr lang="en-US" b="0" smtClean="0">
                <a:solidFill>
                  <a:srgbClr val="000000"/>
                </a:solidFill>
              </a:rPr>
              <a:t>What Might Be Unprovable?</a:t>
            </a:r>
          </a:p>
        </p:txBody>
      </p:sp>
      <p:sp>
        <p:nvSpPr>
          <p:cNvPr id="37892" name="Rectangle 3"/>
          <p:cNvSpPr>
            <a:spLocks noGrp="1" noChangeArrowheads="1"/>
          </p:cNvSpPr>
          <p:nvPr>
            <p:ph type="body" idx="1"/>
          </p:nvPr>
        </p:nvSpPr>
        <p:spPr>
          <a:xfrm>
            <a:off x="838200" y="2362200"/>
            <a:ext cx="6629400" cy="3724275"/>
          </a:xfrm>
        </p:spPr>
        <p:txBody>
          <a:bodyPr/>
          <a:lstStyle/>
          <a:p>
            <a:pPr eaLnBrk="1" hangingPunct="1">
              <a:buFont typeface="Wingdings" pitchFamily="2" charset="2"/>
              <a:buNone/>
            </a:pPr>
            <a:r>
              <a:rPr lang="en-US" smtClean="0"/>
              <a:t>2. Is there an odd perfect number?</a:t>
            </a:r>
          </a:p>
        </p:txBody>
      </p:sp>
      <p:sp>
        <p:nvSpPr>
          <p:cNvPr id="37893" name="Text Box 5"/>
          <p:cNvSpPr txBox="1">
            <a:spLocks noChangeArrowheads="1"/>
          </p:cNvSpPr>
          <p:nvPr/>
        </p:nvSpPr>
        <p:spPr bwMode="auto">
          <a:xfrm>
            <a:off x="838200" y="3076575"/>
            <a:ext cx="3276600" cy="3781425"/>
          </a:xfrm>
          <a:prstGeom prst="rect">
            <a:avLst/>
          </a:prstGeom>
          <a:noFill/>
          <a:ln w="9525" algn="ctr">
            <a:noFill/>
            <a:miter lim="800000"/>
            <a:headEnd/>
            <a:tailEnd/>
          </a:ln>
        </p:spPr>
        <p:txBody>
          <a:bodyPr>
            <a:spAutoFit/>
          </a:bodyPr>
          <a:lstStyle/>
          <a:p>
            <a:pPr lvl="1" algn="l"/>
            <a:r>
              <a:rPr lang="en-US"/>
              <a:t>6 = 3 + 2 +1</a:t>
            </a:r>
          </a:p>
          <a:p>
            <a:pPr lvl="1" algn="l"/>
            <a:r>
              <a:rPr lang="en-US"/>
              <a:t>28= 14 + 7 + 4 + 2 + 1</a:t>
            </a:r>
          </a:p>
          <a:p>
            <a:pPr lvl="1" algn="l"/>
            <a:r>
              <a:rPr lang="en-US"/>
              <a:t>Euclid showed</a:t>
            </a:r>
          </a:p>
          <a:p>
            <a:pPr lvl="1" algn="l"/>
            <a:r>
              <a:rPr lang="en-US" sz="3200" i="1">
                <a:latin typeface="Times New Roman" pitchFamily="18" charset="0"/>
              </a:rPr>
              <a:t>N</a:t>
            </a:r>
            <a:r>
              <a:rPr lang="en-US" sz="3200">
                <a:latin typeface="Times New Roman" pitchFamily="18" charset="0"/>
              </a:rPr>
              <a:t> = 2</a:t>
            </a:r>
            <a:r>
              <a:rPr lang="en-US" sz="3200" i="1" baseline="30000">
                <a:latin typeface="Times New Roman" pitchFamily="18" charset="0"/>
              </a:rPr>
              <a:t>n-</a:t>
            </a:r>
            <a:r>
              <a:rPr lang="en-US" sz="3200" baseline="30000">
                <a:latin typeface="Times New Roman" pitchFamily="18" charset="0"/>
              </a:rPr>
              <a:t>1</a:t>
            </a:r>
            <a:r>
              <a:rPr lang="en-US" sz="3200">
                <a:latin typeface="Times New Roman" pitchFamily="18" charset="0"/>
              </a:rPr>
              <a:t>(2</a:t>
            </a:r>
            <a:r>
              <a:rPr lang="en-US" sz="3200" i="1" baseline="30000">
                <a:latin typeface="Times New Roman" pitchFamily="18" charset="0"/>
              </a:rPr>
              <a:t>n</a:t>
            </a:r>
            <a:r>
              <a:rPr lang="en-US" sz="3200">
                <a:latin typeface="Times New Roman" pitchFamily="18" charset="0"/>
              </a:rPr>
              <a:t>-1)</a:t>
            </a:r>
          </a:p>
          <a:p>
            <a:pPr lvl="1" algn="l"/>
            <a:r>
              <a:rPr lang="en-US"/>
              <a:t>is perfect when</a:t>
            </a:r>
          </a:p>
          <a:p>
            <a:pPr lvl="1" algn="l"/>
            <a:r>
              <a:rPr lang="en-US" sz="3600">
                <a:latin typeface="Times New Roman" pitchFamily="18" charset="0"/>
              </a:rPr>
              <a:t>2</a:t>
            </a:r>
            <a:r>
              <a:rPr lang="en-US" sz="3600" i="1" baseline="30000">
                <a:latin typeface="Times New Roman" pitchFamily="18" charset="0"/>
              </a:rPr>
              <a:t>n</a:t>
            </a:r>
            <a:r>
              <a:rPr lang="en-US" sz="3600">
                <a:latin typeface="Times New Roman" pitchFamily="18" charset="0"/>
              </a:rPr>
              <a:t>-1</a:t>
            </a:r>
          </a:p>
          <a:p>
            <a:pPr lvl="1" algn="l"/>
            <a:r>
              <a:rPr lang="en-US"/>
              <a:t>is (Mersenne) prime.</a:t>
            </a:r>
            <a:endParaRPr lang="en-US" sz="3200">
              <a:latin typeface="Times New Roman" pitchFamily="18" charset="0"/>
            </a:endParaRPr>
          </a:p>
        </p:txBody>
      </p:sp>
      <p:sp>
        <p:nvSpPr>
          <p:cNvPr id="37894" name="Rectangle 6"/>
          <p:cNvSpPr>
            <a:spLocks noChangeArrowheads="1"/>
          </p:cNvSpPr>
          <p:nvPr/>
        </p:nvSpPr>
        <p:spPr bwMode="auto">
          <a:xfrm>
            <a:off x="7696200" y="6248400"/>
            <a:ext cx="1281113" cy="406400"/>
          </a:xfrm>
          <a:prstGeom prst="rect">
            <a:avLst/>
          </a:prstGeom>
          <a:solidFill>
            <a:schemeClr val="bg1"/>
          </a:solidFill>
          <a:ln w="9525" algn="ctr">
            <a:solidFill>
              <a:srgbClr val="FF3300"/>
            </a:solidFill>
            <a:miter lim="800000"/>
            <a:headEnd/>
            <a:tailEnd/>
          </a:ln>
        </p:spPr>
        <p:txBody>
          <a:bodyPr wrap="none">
            <a:spAutoFit/>
          </a:bodyPr>
          <a:lstStyle/>
          <a:p>
            <a:r>
              <a:rPr lang="en-US"/>
              <a:t>44 known</a:t>
            </a:r>
          </a:p>
        </p:txBody>
      </p:sp>
    </p:spTree>
  </p:cSld>
  <p:clrMapOvr>
    <a:masterClrMapping/>
  </p:clrMapOvr>
  <p:transition spd="slow">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b="0" smtClean="0">
                <a:solidFill>
                  <a:srgbClr val="000000"/>
                </a:solidFill>
              </a:rPr>
              <a:t>What Might Be Unprovable?</a:t>
            </a:r>
            <a:endParaRPr lang="en-US" smtClean="0"/>
          </a:p>
        </p:txBody>
      </p:sp>
      <p:sp>
        <p:nvSpPr>
          <p:cNvPr id="38915" name="Content Placeholder 2"/>
          <p:cNvSpPr>
            <a:spLocks noGrp="1"/>
          </p:cNvSpPr>
          <p:nvPr>
            <p:ph idx="1"/>
          </p:nvPr>
        </p:nvSpPr>
        <p:spPr/>
        <p:txBody>
          <a:bodyPr/>
          <a:lstStyle/>
          <a:p>
            <a:pPr>
              <a:buFont typeface="Wingdings" pitchFamily="2" charset="2"/>
              <a:buNone/>
            </a:pPr>
            <a:r>
              <a:rPr lang="en-US" dirty="0" smtClean="0"/>
              <a:t>3. </a:t>
            </a:r>
            <a:r>
              <a:rPr lang="en-US" b="1" dirty="0" smtClean="0"/>
              <a:t>Legendre's conjecture</a:t>
            </a:r>
            <a:r>
              <a:rPr lang="en-US" dirty="0" smtClean="0"/>
              <a:t>: Does there always exist at least one prime between consecutive perfect squares? </a:t>
            </a:r>
          </a:p>
          <a:p>
            <a:pPr>
              <a:buFont typeface="Wingdings" pitchFamily="2" charset="2"/>
              <a:buNone/>
            </a:pPr>
            <a:endParaRPr lang="en-US" dirty="0" smtClean="0"/>
          </a:p>
          <a:p>
            <a:r>
              <a:rPr lang="en-US" dirty="0" smtClean="0"/>
              <a:t>(3</a:t>
            </a:r>
            <a:r>
              <a:rPr lang="en-US" baseline="30000" dirty="0" smtClean="0"/>
              <a:t>2</a:t>
            </a:r>
            <a:r>
              <a:rPr lang="en-US" dirty="0" smtClean="0"/>
              <a:t>,4</a:t>
            </a:r>
            <a:r>
              <a:rPr lang="en-US" baseline="30000" dirty="0" smtClean="0"/>
              <a:t>2</a:t>
            </a:r>
            <a:r>
              <a:rPr lang="en-US" dirty="0" smtClean="0"/>
              <a:t>) =(9,16) 		</a:t>
            </a:r>
            <a:r>
              <a:rPr lang="en-US" dirty="0" smtClean="0">
                <a:sym typeface="Symbol" pitchFamily="18" charset="2"/>
              </a:rPr>
              <a:t> 11 	is prime.</a:t>
            </a:r>
          </a:p>
          <a:p>
            <a:r>
              <a:rPr lang="en-US" dirty="0" smtClean="0"/>
              <a:t>(8</a:t>
            </a:r>
            <a:r>
              <a:rPr lang="en-US" baseline="30000" dirty="0" smtClean="0"/>
              <a:t>2</a:t>
            </a:r>
            <a:r>
              <a:rPr lang="en-US" dirty="0" smtClean="0"/>
              <a:t>,9</a:t>
            </a:r>
            <a:r>
              <a:rPr lang="en-US" baseline="30000" dirty="0" smtClean="0"/>
              <a:t>2</a:t>
            </a:r>
            <a:r>
              <a:rPr lang="en-US" dirty="0" smtClean="0"/>
              <a:t>) =(64,81) 	</a:t>
            </a:r>
            <a:r>
              <a:rPr lang="en-US" dirty="0" smtClean="0">
                <a:sym typeface="Symbol" pitchFamily="18" charset="2"/>
              </a:rPr>
              <a:t> 71 	is prime.</a:t>
            </a:r>
          </a:p>
          <a:p>
            <a:r>
              <a:rPr lang="en-US" dirty="0" smtClean="0"/>
              <a:t>(11</a:t>
            </a:r>
            <a:r>
              <a:rPr lang="en-US" baseline="30000" dirty="0" smtClean="0"/>
              <a:t>2</a:t>
            </a:r>
            <a:r>
              <a:rPr lang="en-US" dirty="0" smtClean="0"/>
              <a:t>,12</a:t>
            </a:r>
            <a:r>
              <a:rPr lang="en-US" baseline="30000" dirty="0" smtClean="0"/>
              <a:t>2</a:t>
            </a:r>
            <a:r>
              <a:rPr lang="en-US" dirty="0" smtClean="0"/>
              <a:t>) =(121,144) </a:t>
            </a:r>
            <a:r>
              <a:rPr lang="en-US" dirty="0" smtClean="0">
                <a:sym typeface="Symbol" pitchFamily="18" charset="2"/>
              </a:rPr>
              <a:t> 131 	is prime.</a:t>
            </a:r>
          </a:p>
          <a:p>
            <a:pPr>
              <a:buFont typeface="Wingdings" pitchFamily="2" charset="2"/>
              <a:buNone/>
            </a:pPr>
            <a:endParaRPr lang="en-US" dirty="0" smtClean="0"/>
          </a:p>
        </p:txBody>
      </p:sp>
    </p:spTree>
  </p:cSld>
  <p:clrMapOvr>
    <a:masterClrMapping/>
  </p:clrMapOvr>
  <p:transition spd="slow">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5980113" y="2655888"/>
            <a:ext cx="3338512" cy="3824287"/>
          </a:xfrm>
          <a:prstGeom prst="rect">
            <a:avLst/>
          </a:prstGeom>
          <a:noFill/>
          <a:ln w="9525" algn="ctr">
            <a:noFill/>
            <a:miter lim="800000"/>
            <a:headEnd/>
            <a:tailEnd/>
          </a:ln>
        </p:spPr>
      </p:pic>
      <p:sp>
        <p:nvSpPr>
          <p:cNvPr id="39939" name="Title 1"/>
          <p:cNvSpPr>
            <a:spLocks noGrp="1"/>
          </p:cNvSpPr>
          <p:nvPr>
            <p:ph type="title"/>
          </p:nvPr>
        </p:nvSpPr>
        <p:spPr/>
        <p:txBody>
          <a:bodyPr/>
          <a:lstStyle/>
          <a:p>
            <a:r>
              <a:rPr lang="en-US" b="0" smtClean="0">
                <a:solidFill>
                  <a:srgbClr val="000000"/>
                </a:solidFill>
              </a:rPr>
              <a:t>What Might Be Unprovable?</a:t>
            </a:r>
            <a:endParaRPr lang="en-US" smtClean="0"/>
          </a:p>
        </p:txBody>
      </p:sp>
      <p:sp>
        <p:nvSpPr>
          <p:cNvPr id="39940" name="Content Placeholder 2"/>
          <p:cNvSpPr>
            <a:spLocks noGrp="1"/>
          </p:cNvSpPr>
          <p:nvPr>
            <p:ph idx="1"/>
          </p:nvPr>
        </p:nvSpPr>
        <p:spPr>
          <a:xfrm>
            <a:off x="838200" y="2362200"/>
            <a:ext cx="5737225" cy="2224088"/>
          </a:xfrm>
        </p:spPr>
        <p:txBody>
          <a:bodyPr/>
          <a:lstStyle/>
          <a:p>
            <a:pPr algn="ctr">
              <a:buFont typeface="Wingdings" pitchFamily="2" charset="2"/>
              <a:buNone/>
            </a:pPr>
            <a:r>
              <a:rPr lang="en-US" smtClean="0"/>
              <a:t>4. </a:t>
            </a:r>
            <a:r>
              <a:rPr lang="en-US" b="1" smtClean="0"/>
              <a:t> Collatz Conjecture</a:t>
            </a:r>
            <a:r>
              <a:rPr lang="en-US" smtClean="0"/>
              <a:t> (1937). </a:t>
            </a:r>
          </a:p>
          <a:p>
            <a:pPr algn="ctr">
              <a:buFont typeface="Wingdings" pitchFamily="2" charset="2"/>
              <a:buNone/>
            </a:pPr>
            <a:r>
              <a:rPr lang="en-US" smtClean="0"/>
              <a:t>Does this iteration always go to 1?</a:t>
            </a:r>
          </a:p>
          <a:p>
            <a:pPr algn="ctr">
              <a:buFont typeface="Wingdings" pitchFamily="2" charset="2"/>
              <a:buNone/>
            </a:pPr>
            <a:r>
              <a:rPr lang="en-US" i="1" smtClean="0"/>
              <a:t>a</a:t>
            </a:r>
            <a:r>
              <a:rPr lang="en-US" i="1" baseline="-25000" smtClean="0"/>
              <a:t>n</a:t>
            </a:r>
            <a:r>
              <a:rPr lang="en-US" baseline="-25000" smtClean="0"/>
              <a:t>+1</a:t>
            </a:r>
            <a:r>
              <a:rPr lang="en-US" smtClean="0"/>
              <a:t> = </a:t>
            </a:r>
            <a:r>
              <a:rPr lang="en-US" i="1" smtClean="0"/>
              <a:t>a</a:t>
            </a:r>
            <a:r>
              <a:rPr lang="en-US" i="1" baseline="-25000" smtClean="0"/>
              <a:t>n</a:t>
            </a:r>
            <a:r>
              <a:rPr lang="en-US" baseline="-25000" smtClean="0"/>
              <a:t> </a:t>
            </a:r>
            <a:r>
              <a:rPr lang="en-US" smtClean="0"/>
              <a:t>/2 		if </a:t>
            </a:r>
            <a:r>
              <a:rPr lang="en-US" i="1" smtClean="0"/>
              <a:t>a</a:t>
            </a:r>
            <a:r>
              <a:rPr lang="en-US" i="1" baseline="-25000" smtClean="0"/>
              <a:t>n</a:t>
            </a:r>
            <a:r>
              <a:rPr lang="en-US" baseline="-25000" smtClean="0"/>
              <a:t> </a:t>
            </a:r>
            <a:r>
              <a:rPr lang="en-US" smtClean="0"/>
              <a:t> is even </a:t>
            </a:r>
          </a:p>
          <a:p>
            <a:pPr algn="ctr">
              <a:buFont typeface="Wingdings" pitchFamily="2" charset="2"/>
              <a:buNone/>
            </a:pPr>
            <a:r>
              <a:rPr lang="en-US" i="1" smtClean="0"/>
              <a:t>a</a:t>
            </a:r>
            <a:r>
              <a:rPr lang="en-US" i="1" baseline="-25000" smtClean="0"/>
              <a:t>n</a:t>
            </a:r>
            <a:r>
              <a:rPr lang="en-US" baseline="-25000" smtClean="0"/>
              <a:t>+1</a:t>
            </a:r>
            <a:r>
              <a:rPr lang="en-US" smtClean="0"/>
              <a:t> = 3</a:t>
            </a:r>
            <a:r>
              <a:rPr lang="en-US" i="1" smtClean="0"/>
              <a:t>a</a:t>
            </a:r>
            <a:r>
              <a:rPr lang="en-US" i="1" baseline="-25000" smtClean="0"/>
              <a:t>n</a:t>
            </a:r>
            <a:r>
              <a:rPr lang="en-US" baseline="-25000" smtClean="0"/>
              <a:t> </a:t>
            </a:r>
            <a:r>
              <a:rPr lang="en-US" smtClean="0"/>
              <a:t>+1</a:t>
            </a:r>
            <a:r>
              <a:rPr lang="en-US" baseline="-25000" smtClean="0"/>
              <a:t> </a:t>
            </a:r>
            <a:r>
              <a:rPr lang="en-US" smtClean="0"/>
              <a:t> 	if </a:t>
            </a:r>
            <a:r>
              <a:rPr lang="en-US" i="1" smtClean="0"/>
              <a:t>a</a:t>
            </a:r>
            <a:r>
              <a:rPr lang="en-US" i="1" baseline="-25000" smtClean="0"/>
              <a:t>n</a:t>
            </a:r>
            <a:r>
              <a:rPr lang="en-US" baseline="-25000" smtClean="0"/>
              <a:t> </a:t>
            </a:r>
            <a:r>
              <a:rPr lang="en-US" smtClean="0"/>
              <a:t> is odd</a:t>
            </a:r>
          </a:p>
          <a:p>
            <a:pPr algn="ctr">
              <a:buFont typeface="Wingdings" pitchFamily="2" charset="2"/>
              <a:buNone/>
            </a:pPr>
            <a:endParaRPr lang="en-US" smtClean="0"/>
          </a:p>
        </p:txBody>
      </p:sp>
      <p:graphicFrame>
        <p:nvGraphicFramePr>
          <p:cNvPr id="6" name="Chart 5"/>
          <p:cNvGraphicFramePr/>
          <p:nvPr/>
        </p:nvGraphicFramePr>
        <p:xfrm>
          <a:off x="1444170" y="4601029"/>
          <a:ext cx="4463144" cy="201748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ChangeArrowheads="1"/>
          </p:cNvSpPr>
          <p:nvPr/>
        </p:nvSpPr>
        <p:spPr bwMode="auto">
          <a:xfrm>
            <a:off x="0" y="0"/>
            <a:ext cx="9144000" cy="5740400"/>
          </a:xfrm>
          <a:prstGeom prst="rect">
            <a:avLst/>
          </a:prstGeom>
          <a:solidFill>
            <a:schemeClr val="bg1"/>
          </a:solidFill>
          <a:ln w="9525" algn="ctr">
            <a:noFill/>
            <a:round/>
            <a:headEnd/>
            <a:tailEnd/>
          </a:ln>
        </p:spPr>
        <p:txBody>
          <a:bodyPr/>
          <a:lstStyle/>
          <a:p>
            <a:pPr algn="l"/>
            <a:r>
              <a:rPr lang="en-US" b="1"/>
              <a:t> </a:t>
            </a:r>
            <a:endParaRPr lang="en-US"/>
          </a:p>
        </p:txBody>
      </p:sp>
      <p:sp>
        <p:nvSpPr>
          <p:cNvPr id="40963" name="Rectangle 4"/>
          <p:cNvSpPr>
            <a:spLocks noChangeArrowheads="1"/>
          </p:cNvSpPr>
          <p:nvPr/>
        </p:nvSpPr>
        <p:spPr bwMode="auto">
          <a:xfrm>
            <a:off x="0" y="1117600"/>
            <a:ext cx="9144000" cy="5740400"/>
          </a:xfrm>
          <a:prstGeom prst="rect">
            <a:avLst/>
          </a:prstGeom>
          <a:solidFill>
            <a:schemeClr val="bg1"/>
          </a:solidFill>
          <a:ln w="9525" algn="ctr">
            <a:noFill/>
            <a:round/>
            <a:headEnd/>
            <a:tailEnd/>
          </a:ln>
        </p:spPr>
        <p:txBody>
          <a:bodyPr/>
          <a:lstStyle/>
          <a:p>
            <a:pPr algn="l"/>
            <a:r>
              <a:rPr lang="en-US" b="1"/>
              <a:t>          Collatz Conjecture for 1 to 20</a:t>
            </a:r>
            <a:endParaRPr lang="en-US"/>
          </a:p>
        </p:txBody>
      </p:sp>
      <p:sp>
        <p:nvSpPr>
          <p:cNvPr id="40964" name="Content Placeholder 2"/>
          <p:cNvSpPr>
            <a:spLocks noGrp="1"/>
          </p:cNvSpPr>
          <p:nvPr>
            <p:ph idx="1"/>
          </p:nvPr>
        </p:nvSpPr>
        <p:spPr/>
        <p:txBody>
          <a:bodyPr/>
          <a:lstStyle/>
          <a:p>
            <a:endParaRPr lang="en-US" smtClean="0"/>
          </a:p>
        </p:txBody>
      </p:sp>
      <p:graphicFrame>
        <p:nvGraphicFramePr>
          <p:cNvPr id="4" name="Chart 3"/>
          <p:cNvGraphicFramePr/>
          <p:nvPr/>
        </p:nvGraphicFramePr>
        <p:xfrm>
          <a:off x="-28576" y="1638298"/>
          <a:ext cx="9172576" cy="521970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slow">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ChangeArrowheads="1"/>
          </p:cNvSpPr>
          <p:nvPr/>
        </p:nvSpPr>
        <p:spPr bwMode="auto">
          <a:xfrm>
            <a:off x="0" y="0"/>
            <a:ext cx="9144000" cy="5740400"/>
          </a:xfrm>
          <a:prstGeom prst="rect">
            <a:avLst/>
          </a:prstGeom>
          <a:solidFill>
            <a:schemeClr val="bg1"/>
          </a:solidFill>
          <a:ln w="9525" algn="ctr">
            <a:noFill/>
            <a:round/>
            <a:headEnd/>
            <a:tailEnd/>
          </a:ln>
        </p:spPr>
        <p:txBody>
          <a:bodyPr/>
          <a:lstStyle/>
          <a:p>
            <a:pPr algn="l"/>
            <a:r>
              <a:rPr lang="en-US" b="1"/>
              <a:t> </a:t>
            </a:r>
            <a:endParaRPr lang="en-US"/>
          </a:p>
        </p:txBody>
      </p:sp>
      <p:sp>
        <p:nvSpPr>
          <p:cNvPr id="41987" name="Rectangle 4"/>
          <p:cNvSpPr>
            <a:spLocks noChangeArrowheads="1"/>
          </p:cNvSpPr>
          <p:nvPr/>
        </p:nvSpPr>
        <p:spPr bwMode="auto">
          <a:xfrm>
            <a:off x="0" y="1117600"/>
            <a:ext cx="9144000" cy="5740400"/>
          </a:xfrm>
          <a:prstGeom prst="rect">
            <a:avLst/>
          </a:prstGeom>
          <a:solidFill>
            <a:schemeClr val="bg1"/>
          </a:solidFill>
          <a:ln w="9525" algn="ctr">
            <a:noFill/>
            <a:round/>
            <a:headEnd/>
            <a:tailEnd/>
          </a:ln>
        </p:spPr>
        <p:txBody>
          <a:bodyPr/>
          <a:lstStyle/>
          <a:p>
            <a:pPr algn="l"/>
            <a:r>
              <a:rPr lang="en-US" b="1"/>
              <a:t>          Collatz Conjecture for 27</a:t>
            </a:r>
            <a:endParaRPr lang="en-US"/>
          </a:p>
        </p:txBody>
      </p:sp>
      <p:graphicFrame>
        <p:nvGraphicFramePr>
          <p:cNvPr id="7" name="Chart 6"/>
          <p:cNvGraphicFramePr/>
          <p:nvPr/>
        </p:nvGraphicFramePr>
        <p:xfrm>
          <a:off x="402771" y="1878239"/>
          <a:ext cx="8077200" cy="464003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slow">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1"/>
          <p:cNvSpPr>
            <a:spLocks noGrp="1"/>
          </p:cNvSpPr>
          <p:nvPr>
            <p:ph type="title"/>
          </p:nvPr>
        </p:nvSpPr>
        <p:spPr/>
        <p:txBody>
          <a:bodyPr/>
          <a:lstStyle/>
          <a:p>
            <a:r>
              <a:rPr lang="en-US" b="0" smtClean="0">
                <a:solidFill>
                  <a:srgbClr val="000000"/>
                </a:solidFill>
              </a:rPr>
              <a:t>What Might Be Unprovable?</a:t>
            </a:r>
            <a:endParaRPr lang="en-US" smtClean="0"/>
          </a:p>
        </p:txBody>
      </p:sp>
      <p:sp>
        <p:nvSpPr>
          <p:cNvPr id="39940" name="Content Placeholder 2"/>
          <p:cNvSpPr>
            <a:spLocks noGrp="1"/>
          </p:cNvSpPr>
          <p:nvPr>
            <p:ph idx="1"/>
          </p:nvPr>
        </p:nvSpPr>
        <p:spPr>
          <a:xfrm>
            <a:off x="838200" y="1897742"/>
            <a:ext cx="7841343" cy="2224088"/>
          </a:xfrm>
        </p:spPr>
        <p:txBody>
          <a:bodyPr/>
          <a:lstStyle/>
          <a:p>
            <a:pPr>
              <a:buNone/>
            </a:pPr>
            <a:r>
              <a:rPr lang="en-US" sz="2400" dirty="0" smtClean="0">
                <a:solidFill>
                  <a:schemeClr val="bg1"/>
                </a:solidFill>
              </a:rPr>
              <a:t>5. </a:t>
            </a:r>
            <a:r>
              <a:rPr lang="en-US" sz="2400" b="1" dirty="0" err="1" smtClean="0">
                <a:solidFill>
                  <a:schemeClr val="bg1"/>
                </a:solidFill>
              </a:rPr>
              <a:t>Gilbreath</a:t>
            </a:r>
            <a:r>
              <a:rPr lang="en-US" sz="2400" b="1" dirty="0" smtClean="0">
                <a:solidFill>
                  <a:schemeClr val="bg1"/>
                </a:solidFill>
              </a:rPr>
              <a:t> Conjecture</a:t>
            </a:r>
            <a:r>
              <a:rPr lang="en-US" sz="2400" dirty="0" smtClean="0">
                <a:solidFill>
                  <a:schemeClr val="bg1"/>
                </a:solidFill>
              </a:rPr>
              <a:t> (1958). </a:t>
            </a:r>
          </a:p>
          <a:p>
            <a:pPr>
              <a:buFont typeface="Wingdings" pitchFamily="2" charset="2"/>
              <a:buNone/>
            </a:pPr>
            <a:r>
              <a:rPr lang="en-US" dirty="0" smtClean="0"/>
              <a:t>Repeated difference of primes…</a:t>
            </a:r>
          </a:p>
          <a:p>
            <a:pPr>
              <a:buNone/>
            </a:pPr>
            <a:r>
              <a:rPr lang="en-US" dirty="0" smtClean="0"/>
              <a:t> 2, 3, 5, 7, 11, 13, 17, 19, 23, 29, 31, ...</a:t>
            </a:r>
          </a:p>
          <a:p>
            <a:pPr>
              <a:buNone/>
            </a:pPr>
            <a:r>
              <a:rPr lang="en-US" i="1" dirty="0" smtClean="0"/>
              <a:t> First Differences….</a:t>
            </a:r>
          </a:p>
          <a:p>
            <a:pPr>
              <a:buNone/>
            </a:pPr>
            <a:r>
              <a:rPr lang="en-US" sz="2400" dirty="0" smtClean="0"/>
              <a:t>1, 2, 2, 4, 2, 4, 2, 4, 6, 2, ...</a:t>
            </a:r>
          </a:p>
          <a:p>
            <a:pPr>
              <a:buNone/>
            </a:pPr>
            <a:r>
              <a:rPr lang="en-US" sz="2400" dirty="0" smtClean="0"/>
              <a:t>1, 0, 2, 2, 2, 2, 2, 2, 4, ...</a:t>
            </a:r>
          </a:p>
          <a:p>
            <a:pPr>
              <a:buNone/>
            </a:pPr>
            <a:r>
              <a:rPr lang="en-US" sz="2400" dirty="0" smtClean="0"/>
              <a:t>1, 2, 0, 0, 0, 0, 0, 2, ...</a:t>
            </a:r>
          </a:p>
          <a:p>
            <a:pPr>
              <a:buNone/>
            </a:pPr>
            <a:r>
              <a:rPr lang="en-US" sz="2400" dirty="0" smtClean="0"/>
              <a:t>1, 2, 0, 0, 0, 0, 2, ...</a:t>
            </a:r>
          </a:p>
          <a:p>
            <a:pPr>
              <a:buNone/>
            </a:pPr>
            <a:r>
              <a:rPr lang="en-US" sz="2400" dirty="0" smtClean="0"/>
              <a:t>1, 2, 0, 0, 0, 2, ...</a:t>
            </a:r>
          </a:p>
          <a:p>
            <a:pPr>
              <a:buNone/>
            </a:pPr>
            <a:r>
              <a:rPr lang="en-US" sz="2400" dirty="0" smtClean="0"/>
              <a:t>1, 2, 0, 0, 2, ...</a:t>
            </a:r>
          </a:p>
          <a:p>
            <a:pPr>
              <a:buFont typeface="Wingdings" pitchFamily="2" charset="2"/>
              <a:buNone/>
            </a:pPr>
            <a:endParaRPr lang="en-US" dirty="0" smtClean="0"/>
          </a:p>
        </p:txBody>
      </p:sp>
      <p:pic>
        <p:nvPicPr>
          <p:cNvPr id="77826" name="Picture 2"/>
          <p:cNvPicPr>
            <a:picLocks noChangeAspect="1" noChangeArrowheads="1"/>
          </p:cNvPicPr>
          <p:nvPr/>
        </p:nvPicPr>
        <p:blipFill>
          <a:blip r:embed="rId2" cstate="print"/>
          <a:srcRect/>
          <a:stretch>
            <a:fillRect/>
          </a:stretch>
        </p:blipFill>
        <p:spPr bwMode="auto">
          <a:xfrm>
            <a:off x="5816600" y="3561697"/>
            <a:ext cx="3327400" cy="3296303"/>
          </a:xfrm>
          <a:prstGeom prst="rect">
            <a:avLst/>
          </a:prstGeom>
          <a:noFill/>
          <a:ln w="9525" cap="flat" cmpd="sng" algn="ctr">
            <a:noFill/>
            <a:prstDash val="solid"/>
            <a:miter lim="800000"/>
            <a:headEnd/>
            <a:tailEnd/>
          </a:ln>
        </p:spPr>
      </p:pic>
      <p:sp>
        <p:nvSpPr>
          <p:cNvPr id="7" name="Rectangle 6"/>
          <p:cNvSpPr/>
          <p:nvPr/>
        </p:nvSpPr>
        <p:spPr bwMode="auto">
          <a:xfrm>
            <a:off x="841828" y="3889830"/>
            <a:ext cx="391885" cy="2641600"/>
          </a:xfrm>
          <a:prstGeom prst="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8" name="TextBox 7"/>
          <p:cNvSpPr txBox="1"/>
          <p:nvPr/>
        </p:nvSpPr>
        <p:spPr>
          <a:xfrm>
            <a:off x="9855200" y="4412343"/>
            <a:ext cx="58057" cy="400110"/>
          </a:xfrm>
          <a:prstGeom prst="rect">
            <a:avLst/>
          </a:prstGeom>
          <a:noFill/>
        </p:spPr>
        <p:txBody>
          <a:bodyPr wrap="square" rtlCol="0">
            <a:spAutoFit/>
          </a:bodyPr>
          <a:lstStyle/>
          <a:p>
            <a:endParaRPr lang="en-US" dirty="0"/>
          </a:p>
        </p:txBody>
      </p:sp>
      <p:sp>
        <p:nvSpPr>
          <p:cNvPr id="9" name="TextBox 8"/>
          <p:cNvSpPr txBox="1"/>
          <p:nvPr/>
        </p:nvSpPr>
        <p:spPr>
          <a:xfrm>
            <a:off x="4078514" y="4992914"/>
            <a:ext cx="1814286" cy="1015663"/>
          </a:xfrm>
          <a:prstGeom prst="rect">
            <a:avLst/>
          </a:prstGeom>
          <a:noFill/>
          <a:ln w="25400">
            <a:solidFill>
              <a:schemeClr val="tx1"/>
            </a:solidFill>
          </a:ln>
        </p:spPr>
        <p:txBody>
          <a:bodyPr wrap="square" rtlCol="0">
            <a:spAutoFit/>
          </a:bodyPr>
          <a:lstStyle/>
          <a:p>
            <a:pPr algn="ctr"/>
            <a:r>
              <a:rPr lang="en-US" dirty="0" smtClean="0"/>
              <a:t>Is the first number always one?</a:t>
            </a:r>
            <a:endParaRPr lang="en-US" dirty="0"/>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1298575" y="3600450"/>
            <a:ext cx="3895725" cy="1133475"/>
          </a:xfrm>
          <a:prstGeom prst="rect">
            <a:avLst/>
          </a:prstGeom>
          <a:noFill/>
          <a:ln w="9525" algn="ctr">
            <a:noFill/>
            <a:miter lim="800000"/>
            <a:headEnd/>
            <a:tailEnd/>
          </a:ln>
        </p:spPr>
      </p:pic>
      <p:sp>
        <p:nvSpPr>
          <p:cNvPr id="43011" name="AutoShape 3"/>
          <p:cNvSpPr>
            <a:spLocks noGrp="1" noChangeArrowheads="1"/>
          </p:cNvSpPr>
          <p:nvPr>
            <p:ph type="title"/>
          </p:nvPr>
        </p:nvSpPr>
        <p:spPr>
          <a:xfrm>
            <a:off x="993775" y="835025"/>
            <a:ext cx="4800600" cy="1143000"/>
          </a:xfrm>
        </p:spPr>
        <p:txBody>
          <a:bodyPr/>
          <a:lstStyle/>
          <a:p>
            <a:pPr eaLnBrk="1" hangingPunct="1"/>
            <a:r>
              <a:rPr lang="en-US" b="0" dirty="0" smtClean="0">
                <a:solidFill>
                  <a:srgbClr val="000000"/>
                </a:solidFill>
              </a:rPr>
              <a:t>What Might Be </a:t>
            </a:r>
            <a:r>
              <a:rPr lang="en-US" b="0" dirty="0" err="1" smtClean="0">
                <a:solidFill>
                  <a:srgbClr val="000000"/>
                </a:solidFill>
              </a:rPr>
              <a:t>Unprovable</a:t>
            </a:r>
            <a:r>
              <a:rPr lang="en-US" b="0" dirty="0" smtClean="0">
                <a:solidFill>
                  <a:srgbClr val="000000"/>
                </a:solidFill>
              </a:rPr>
              <a:t>?</a:t>
            </a:r>
          </a:p>
        </p:txBody>
      </p:sp>
      <p:sp>
        <p:nvSpPr>
          <p:cNvPr id="43012" name="Rectangle 4"/>
          <p:cNvSpPr>
            <a:spLocks noGrp="1" noChangeArrowheads="1"/>
          </p:cNvSpPr>
          <p:nvPr>
            <p:ph type="body" idx="1"/>
          </p:nvPr>
        </p:nvSpPr>
        <p:spPr>
          <a:xfrm>
            <a:off x="242888" y="1876425"/>
            <a:ext cx="5334000" cy="2667000"/>
          </a:xfrm>
        </p:spPr>
        <p:txBody>
          <a:bodyPr/>
          <a:lstStyle/>
          <a:p>
            <a:pPr marL="533400" indent="-533400" eaLnBrk="1" hangingPunct="1">
              <a:buFont typeface="Wingdings" pitchFamily="2" charset="2"/>
              <a:buNone/>
            </a:pPr>
            <a:r>
              <a:rPr lang="en-US" dirty="0" smtClean="0"/>
              <a:t>     </a:t>
            </a:r>
            <a:r>
              <a:rPr lang="en-US" dirty="0" smtClean="0">
                <a:solidFill>
                  <a:schemeClr val="bg1"/>
                </a:solidFill>
              </a:rPr>
              <a:t>6.</a:t>
            </a:r>
            <a:r>
              <a:rPr lang="en-US" dirty="0" smtClean="0"/>
              <a:t> </a:t>
            </a:r>
            <a:r>
              <a:rPr lang="en-US" sz="2600" b="1" dirty="0" smtClean="0">
                <a:solidFill>
                  <a:schemeClr val="bg1"/>
                </a:solidFill>
              </a:rPr>
              <a:t>Riemann Hypothesis </a:t>
            </a:r>
            <a:r>
              <a:rPr lang="en-US" sz="2600" dirty="0" smtClean="0"/>
              <a:t>(1859). The real part of any non-trivial zero of the Riemann zeta function is ½. </a:t>
            </a:r>
          </a:p>
        </p:txBody>
      </p:sp>
      <p:sp>
        <p:nvSpPr>
          <p:cNvPr id="348165" name="Rectangle 5"/>
          <p:cNvSpPr>
            <a:spLocks noChangeArrowheads="1"/>
          </p:cNvSpPr>
          <p:nvPr/>
        </p:nvSpPr>
        <p:spPr bwMode="auto">
          <a:xfrm>
            <a:off x="860425" y="5741988"/>
            <a:ext cx="8283575" cy="701675"/>
          </a:xfrm>
          <a:prstGeom prst="rect">
            <a:avLst/>
          </a:prstGeom>
          <a:noFill/>
          <a:ln w="9525" algn="ctr">
            <a:noFill/>
            <a:miter lim="800000"/>
            <a:headEnd/>
            <a:tailEnd/>
          </a:ln>
        </p:spPr>
        <p:txBody>
          <a:bodyPr>
            <a:spAutoFit/>
          </a:bodyPr>
          <a:lstStyle/>
          <a:p>
            <a:pPr algn="l"/>
            <a:r>
              <a:rPr lang="en-US">
                <a:solidFill>
                  <a:srgbClr val="008000"/>
                </a:solidFill>
              </a:rPr>
              <a:t>A $1,000,000 prize has been offered by the Clay Mathematics Institute for the first correct proof of the Riemann hypothesis.</a:t>
            </a:r>
          </a:p>
        </p:txBody>
      </p:sp>
      <p:pic>
        <p:nvPicPr>
          <p:cNvPr id="348166" name="Picture 6"/>
          <p:cNvPicPr>
            <a:picLocks noChangeAspect="1" noChangeArrowheads="1"/>
          </p:cNvPicPr>
          <p:nvPr/>
        </p:nvPicPr>
        <p:blipFill>
          <a:blip r:embed="rId3" cstate="print"/>
          <a:srcRect/>
          <a:stretch>
            <a:fillRect/>
          </a:stretch>
        </p:blipFill>
        <p:spPr bwMode="auto">
          <a:xfrm>
            <a:off x="5418138" y="0"/>
            <a:ext cx="3725862" cy="4616450"/>
          </a:xfrm>
          <a:prstGeom prst="rect">
            <a:avLst/>
          </a:prstGeom>
          <a:noFill/>
          <a:ln w="9525" algn="ctr">
            <a:noFill/>
            <a:miter lim="800000"/>
            <a:headEnd/>
            <a:tailEnd/>
          </a:ln>
        </p:spPr>
      </p:pic>
      <p:sp>
        <p:nvSpPr>
          <p:cNvPr id="348167" name="Rectangle 7"/>
          <p:cNvSpPr>
            <a:spLocks noChangeArrowheads="1"/>
          </p:cNvSpPr>
          <p:nvPr/>
        </p:nvSpPr>
        <p:spPr bwMode="auto">
          <a:xfrm>
            <a:off x="5334000" y="3124200"/>
            <a:ext cx="3810000" cy="1311275"/>
          </a:xfrm>
          <a:prstGeom prst="rect">
            <a:avLst/>
          </a:prstGeom>
          <a:noFill/>
          <a:ln w="9525" algn="ctr">
            <a:noFill/>
            <a:miter lim="800000"/>
            <a:headEnd/>
            <a:tailEnd/>
          </a:ln>
          <a:effectLst/>
        </p:spPr>
        <p:txBody>
          <a:bodyPr>
            <a:spAutoFit/>
          </a:bodyPr>
          <a:lstStyle/>
          <a:p>
            <a:pPr algn="ctr">
              <a:defRPr/>
            </a:pPr>
            <a:r>
              <a:rPr lang="en-US">
                <a:solidFill>
                  <a:schemeClr val="bg1"/>
                </a:solidFill>
                <a:effectLst>
                  <a:outerShdw blurRad="38100" dist="38100" dir="2700000" algn="tl">
                    <a:srgbClr val="C0C0C0"/>
                  </a:outerShdw>
                </a:effectLst>
              </a:rPr>
              <a:t>Russell Crowe, as John Nash, discussed the Riemann Hypothesis in the motion picture “A Beautiful Mind.”</a:t>
            </a:r>
          </a:p>
        </p:txBody>
      </p:sp>
      <p:sp>
        <p:nvSpPr>
          <p:cNvPr id="348168" name="Rectangle 8"/>
          <p:cNvSpPr>
            <a:spLocks noChangeArrowheads="1"/>
          </p:cNvSpPr>
          <p:nvPr/>
        </p:nvSpPr>
        <p:spPr bwMode="auto">
          <a:xfrm>
            <a:off x="830263" y="4908550"/>
            <a:ext cx="8313737" cy="701675"/>
          </a:xfrm>
          <a:prstGeom prst="rect">
            <a:avLst/>
          </a:prstGeom>
          <a:noFill/>
          <a:ln w="9525" algn="ctr">
            <a:noFill/>
            <a:miter lim="800000"/>
            <a:headEnd/>
            <a:tailEnd/>
          </a:ln>
        </p:spPr>
        <p:txBody>
          <a:bodyPr>
            <a:spAutoFit/>
          </a:bodyPr>
          <a:lstStyle/>
          <a:p>
            <a:pPr algn="l"/>
            <a:r>
              <a:rPr lang="en-US">
                <a:solidFill>
                  <a:srgbClr val="008000"/>
                </a:solidFill>
              </a:rPr>
              <a:t>In 2004, Xavier Gourdon and Patrick Demichel verified the Riemann hypothesis through the first ten trillion non-trivial zeros .</a:t>
            </a:r>
          </a:p>
        </p:txBody>
      </p:sp>
      <p:sp>
        <p:nvSpPr>
          <p:cNvPr id="43017" name="Rectangle 9"/>
          <p:cNvSpPr>
            <a:spLocks noChangeArrowheads="1"/>
          </p:cNvSpPr>
          <p:nvPr/>
        </p:nvSpPr>
        <p:spPr bwMode="auto">
          <a:xfrm>
            <a:off x="762000" y="6643688"/>
            <a:ext cx="2359025" cy="214312"/>
          </a:xfrm>
          <a:prstGeom prst="rect">
            <a:avLst/>
          </a:prstGeom>
          <a:noFill/>
          <a:ln w="9525" algn="ctr">
            <a:noFill/>
            <a:miter lim="800000"/>
            <a:headEnd/>
            <a:tailEnd/>
          </a:ln>
        </p:spPr>
        <p:txBody>
          <a:bodyPr wrap="none">
            <a:spAutoFit/>
          </a:bodyPr>
          <a:lstStyle/>
          <a:p>
            <a:r>
              <a:rPr lang="en-US" sz="800"/>
              <a:t>http://en.wikipedia.org/wiki/Riemann_hypothesis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166"/>
                                        </p:tgtEl>
                                        <p:attrNameLst>
                                          <p:attrName>style.visibility</p:attrName>
                                        </p:attrNameLst>
                                      </p:cBhvr>
                                      <p:to>
                                        <p:strVal val="visible"/>
                                      </p:to>
                                    </p:set>
                                    <p:animEffect transition="in" filter="fade">
                                      <p:cBhvr>
                                        <p:cTn id="7" dur="2000"/>
                                        <p:tgtEl>
                                          <p:spTgt spid="3481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8167"/>
                                        </p:tgtEl>
                                        <p:attrNameLst>
                                          <p:attrName>style.visibility</p:attrName>
                                        </p:attrNameLst>
                                      </p:cBhvr>
                                      <p:to>
                                        <p:strVal val="visible"/>
                                      </p:to>
                                    </p:set>
                                    <p:animEffect transition="in" filter="fade">
                                      <p:cBhvr>
                                        <p:cTn id="10" dur="2000"/>
                                        <p:tgtEl>
                                          <p:spTgt spid="34816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48168"/>
                                        </p:tgtEl>
                                        <p:attrNameLst>
                                          <p:attrName>style.visibility</p:attrName>
                                        </p:attrNameLst>
                                      </p:cBhvr>
                                      <p:to>
                                        <p:strVal val="visible"/>
                                      </p:to>
                                    </p:set>
                                    <p:anim calcmode="lin" valueType="num">
                                      <p:cBhvr additive="base">
                                        <p:cTn id="15" dur="2000" fill="hold"/>
                                        <p:tgtEl>
                                          <p:spTgt spid="348168"/>
                                        </p:tgtEl>
                                        <p:attrNameLst>
                                          <p:attrName>ppt_x</p:attrName>
                                        </p:attrNameLst>
                                      </p:cBhvr>
                                      <p:tavLst>
                                        <p:tav tm="0">
                                          <p:val>
                                            <p:strVal val="#ppt_x"/>
                                          </p:val>
                                        </p:tav>
                                        <p:tav tm="100000">
                                          <p:val>
                                            <p:strVal val="#ppt_x"/>
                                          </p:val>
                                        </p:tav>
                                      </p:tavLst>
                                    </p:anim>
                                    <p:anim calcmode="lin" valueType="num">
                                      <p:cBhvr additive="base">
                                        <p:cTn id="16" dur="2000" fill="hold"/>
                                        <p:tgtEl>
                                          <p:spTgt spid="348168"/>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 presetClass="entr" presetSubtype="4" fill="hold" grpId="0" nodeType="afterEffect">
                                  <p:stCondLst>
                                    <p:cond delay="0"/>
                                  </p:stCondLst>
                                  <p:childTnLst>
                                    <p:set>
                                      <p:cBhvr>
                                        <p:cTn id="19" dur="1" fill="hold">
                                          <p:stCondLst>
                                            <p:cond delay="0"/>
                                          </p:stCondLst>
                                        </p:cTn>
                                        <p:tgtEl>
                                          <p:spTgt spid="348165"/>
                                        </p:tgtEl>
                                        <p:attrNameLst>
                                          <p:attrName>style.visibility</p:attrName>
                                        </p:attrNameLst>
                                      </p:cBhvr>
                                      <p:to>
                                        <p:strVal val="visible"/>
                                      </p:to>
                                    </p:set>
                                    <p:anim calcmode="lin" valueType="num">
                                      <p:cBhvr additive="base">
                                        <p:cTn id="20" dur="2000" fill="hold"/>
                                        <p:tgtEl>
                                          <p:spTgt spid="348165"/>
                                        </p:tgtEl>
                                        <p:attrNameLst>
                                          <p:attrName>ppt_x</p:attrName>
                                        </p:attrNameLst>
                                      </p:cBhvr>
                                      <p:tavLst>
                                        <p:tav tm="0">
                                          <p:val>
                                            <p:strVal val="#ppt_x"/>
                                          </p:val>
                                        </p:tav>
                                        <p:tav tm="100000">
                                          <p:val>
                                            <p:strVal val="#ppt_x"/>
                                          </p:val>
                                        </p:tav>
                                      </p:tavLst>
                                    </p:anim>
                                    <p:anim calcmode="lin" valueType="num">
                                      <p:cBhvr additive="base">
                                        <p:cTn id="21" dur="2000" fill="hold"/>
                                        <p:tgtEl>
                                          <p:spTgt spid="3481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5" grpId="0"/>
      <p:bldP spid="348167" grpId="0"/>
      <p:bldP spid="34816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0" y="1936750"/>
            <a:ext cx="3816350" cy="4921250"/>
          </a:xfrm>
          <a:prstGeom prst="rect">
            <a:avLst/>
          </a:prstGeom>
          <a:noFill/>
          <a:ln w="9525" algn="ctr">
            <a:noFill/>
            <a:miter lim="800000"/>
            <a:headEnd/>
            <a:tailEnd/>
          </a:ln>
        </p:spPr>
      </p:pic>
      <p:sp>
        <p:nvSpPr>
          <p:cNvPr id="44035" name="AutoShape 4"/>
          <p:cNvSpPr>
            <a:spLocks noGrp="1" noChangeArrowheads="1"/>
          </p:cNvSpPr>
          <p:nvPr>
            <p:ph type="title"/>
          </p:nvPr>
        </p:nvSpPr>
        <p:spPr>
          <a:xfrm>
            <a:off x="762000" y="762000"/>
            <a:ext cx="6342063" cy="1143000"/>
          </a:xfrm>
        </p:spPr>
        <p:txBody>
          <a:bodyPr/>
          <a:lstStyle/>
          <a:p>
            <a:pPr eaLnBrk="1" hangingPunct="1"/>
            <a:r>
              <a:rPr lang="en-US" b="0" smtClean="0">
                <a:solidFill>
                  <a:srgbClr val="000000"/>
                </a:solidFill>
              </a:rPr>
              <a:t>Alan Turing: Father of Modern Computer Science</a:t>
            </a:r>
          </a:p>
        </p:txBody>
      </p:sp>
      <p:sp>
        <p:nvSpPr>
          <p:cNvPr id="353286" name="Text Box 6"/>
          <p:cNvSpPr txBox="1">
            <a:spLocks noChangeArrowheads="1"/>
          </p:cNvSpPr>
          <p:nvPr/>
        </p:nvSpPr>
        <p:spPr bwMode="auto">
          <a:xfrm>
            <a:off x="0" y="5759450"/>
            <a:ext cx="3697288" cy="1098550"/>
          </a:xfrm>
          <a:prstGeom prst="rect">
            <a:avLst/>
          </a:prstGeom>
          <a:noFill/>
          <a:ln w="9525" algn="ctr">
            <a:noFill/>
            <a:miter lim="800000"/>
            <a:headEnd/>
            <a:tailEnd/>
          </a:ln>
          <a:effectLst/>
        </p:spPr>
        <p:txBody>
          <a:bodyPr>
            <a:spAutoFit/>
          </a:bodyPr>
          <a:lstStyle/>
          <a:p>
            <a:pPr algn="ctr">
              <a:defRPr/>
            </a:pPr>
            <a:r>
              <a:rPr lang="en-US" sz="36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Alan Turing</a:t>
            </a:r>
          </a:p>
          <a:p>
            <a:pPr algn="ctr">
              <a:defRPr/>
            </a:pPr>
            <a:r>
              <a:rPr lang="en-US">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t>
            </a:r>
            <a:r>
              <a:rPr lang="en-US">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hlinkClick r:id="rId3" tooltip="June 23"/>
              </a:rPr>
              <a:t>23 June</a:t>
            </a:r>
            <a:r>
              <a:rPr lang="en-US">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a:t>
            </a:r>
            <a:r>
              <a:rPr lang="en-US">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hlinkClick r:id="rId4" tooltip="1912"/>
              </a:rPr>
              <a:t>1912</a:t>
            </a:r>
            <a:r>
              <a:rPr lang="en-US">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 </a:t>
            </a:r>
            <a:r>
              <a:rPr lang="en-US">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hlinkClick r:id="rId5" tooltip="June 7"/>
              </a:rPr>
              <a:t>7 June</a:t>
            </a:r>
            <a:r>
              <a:rPr lang="en-US">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a:t>
            </a:r>
            <a:r>
              <a:rPr lang="en-US">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hlinkClick r:id="rId6" tooltip="1954"/>
              </a:rPr>
              <a:t>1954</a:t>
            </a:r>
            <a:r>
              <a:rPr lang="en-US">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t>
            </a:r>
            <a:r>
              <a:rPr lang="en-US"/>
              <a:t> </a:t>
            </a:r>
          </a:p>
        </p:txBody>
      </p:sp>
      <p:pic>
        <p:nvPicPr>
          <p:cNvPr id="44037" name="Picture 7"/>
          <p:cNvPicPr>
            <a:picLocks noChangeAspect="1" noChangeArrowheads="1"/>
          </p:cNvPicPr>
          <p:nvPr/>
        </p:nvPicPr>
        <p:blipFill>
          <a:blip r:embed="rId7" cstate="print"/>
          <a:srcRect/>
          <a:stretch>
            <a:fillRect/>
          </a:stretch>
        </p:blipFill>
        <p:spPr bwMode="auto">
          <a:xfrm>
            <a:off x="5397500" y="3413125"/>
            <a:ext cx="3019425" cy="1781175"/>
          </a:xfrm>
          <a:prstGeom prst="rect">
            <a:avLst/>
          </a:prstGeom>
          <a:noFill/>
          <a:ln w="9525" algn="ctr">
            <a:noFill/>
            <a:miter lim="800000"/>
            <a:headEnd/>
            <a:tailEnd/>
          </a:ln>
        </p:spPr>
      </p:pic>
      <p:sp>
        <p:nvSpPr>
          <p:cNvPr id="353285" name="Rectangle 5"/>
          <p:cNvSpPr>
            <a:spLocks noGrp="1" noChangeArrowheads="1"/>
          </p:cNvSpPr>
          <p:nvPr>
            <p:ph type="body" idx="1"/>
          </p:nvPr>
        </p:nvSpPr>
        <p:spPr>
          <a:xfrm>
            <a:off x="3810000" y="2317750"/>
            <a:ext cx="4876800" cy="1600200"/>
          </a:xfrm>
        </p:spPr>
        <p:txBody>
          <a:bodyPr/>
          <a:lstStyle/>
          <a:p>
            <a:pPr eaLnBrk="1" hangingPunct="1"/>
            <a:r>
              <a:rPr lang="en-US" smtClean="0"/>
              <a:t>The Turing Test</a:t>
            </a:r>
          </a:p>
          <a:p>
            <a:pPr eaLnBrk="1" hangingPunct="1"/>
            <a:r>
              <a:rPr lang="en-US" smtClean="0"/>
              <a:t>The Universal Turing Machine</a:t>
            </a:r>
          </a:p>
          <a:p>
            <a:pPr eaLnBrk="1" hangingPunct="1"/>
            <a:endParaRPr lang="en-US" smtClean="0"/>
          </a:p>
          <a:p>
            <a:pPr eaLnBrk="1" hangingPunct="1"/>
            <a:endParaRPr lang="en-US" smtClean="0"/>
          </a:p>
          <a:p>
            <a:pPr eaLnBrk="1" hangingPunct="1"/>
            <a:endParaRPr lang="en-US" smtClean="0"/>
          </a:p>
          <a:p>
            <a:pPr eaLnBrk="1" hangingPunct="1"/>
            <a:r>
              <a:rPr lang="en-US" smtClean="0"/>
              <a:t>Decrypted </a:t>
            </a:r>
            <a:r>
              <a:rPr lang="en-US" i="1" smtClean="0"/>
              <a:t>Enigma</a:t>
            </a:r>
          </a:p>
          <a:p>
            <a:pPr eaLnBrk="1" hangingPunct="1"/>
            <a:r>
              <a:rPr lang="en-US" smtClean="0"/>
              <a:t>The Turing Halting Problem</a:t>
            </a:r>
          </a:p>
          <a:p>
            <a:pPr eaLnBrk="1" hangingPunct="1">
              <a:buFont typeface="Wingdings" pitchFamily="2" charset="2"/>
              <a:buNone/>
            </a:pPr>
            <a:endParaRPr lang="en-US" smtClean="0"/>
          </a:p>
          <a:p>
            <a:pPr eaLnBrk="1" hangingPunct="1"/>
            <a:endParaRPr lang="en-US" sz="3200" smtClean="0"/>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3285">
                                            <p:txEl>
                                              <p:pRg st="0" end="0"/>
                                            </p:txEl>
                                          </p:spTgt>
                                        </p:tgtEl>
                                        <p:attrNameLst>
                                          <p:attrName>style.visibility</p:attrName>
                                        </p:attrNameLst>
                                      </p:cBhvr>
                                      <p:to>
                                        <p:strVal val="visible"/>
                                      </p:to>
                                    </p:set>
                                    <p:animEffect transition="in" filter="fade">
                                      <p:cBhvr>
                                        <p:cTn id="7" dur="2000"/>
                                        <p:tgtEl>
                                          <p:spTgt spid="3532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3285">
                                            <p:txEl>
                                              <p:pRg st="1" end="1"/>
                                            </p:txEl>
                                          </p:spTgt>
                                        </p:tgtEl>
                                        <p:attrNameLst>
                                          <p:attrName>style.visibility</p:attrName>
                                        </p:attrNameLst>
                                      </p:cBhvr>
                                      <p:to>
                                        <p:strVal val="visible"/>
                                      </p:to>
                                    </p:set>
                                    <p:animEffect transition="in" filter="fade">
                                      <p:cBhvr>
                                        <p:cTn id="12" dur="2000"/>
                                        <p:tgtEl>
                                          <p:spTgt spid="3532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3285">
                                            <p:txEl>
                                              <p:pRg st="5" end="5"/>
                                            </p:txEl>
                                          </p:spTgt>
                                        </p:tgtEl>
                                        <p:attrNameLst>
                                          <p:attrName>style.visibility</p:attrName>
                                        </p:attrNameLst>
                                      </p:cBhvr>
                                      <p:to>
                                        <p:strVal val="visible"/>
                                      </p:to>
                                    </p:set>
                                    <p:animEffect transition="in" filter="fade">
                                      <p:cBhvr>
                                        <p:cTn id="17" dur="2000"/>
                                        <p:tgtEl>
                                          <p:spTgt spid="35328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3285">
                                            <p:txEl>
                                              <p:pRg st="6" end="6"/>
                                            </p:txEl>
                                          </p:spTgt>
                                        </p:tgtEl>
                                        <p:attrNameLst>
                                          <p:attrName>style.visibility</p:attrName>
                                        </p:attrNameLst>
                                      </p:cBhvr>
                                      <p:to>
                                        <p:strVal val="visible"/>
                                      </p:to>
                                    </p:set>
                                    <p:animEffect transition="in" filter="fade">
                                      <p:cBhvr>
                                        <p:cTn id="22" dur="2000"/>
                                        <p:tgtEl>
                                          <p:spTgt spid="35328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5892800" y="3624279"/>
            <a:ext cx="3251200" cy="3233721"/>
          </a:xfrm>
          <a:prstGeom prst="rect">
            <a:avLst/>
          </a:prstGeom>
          <a:noFill/>
          <a:ln w="9525" cap="flat" cmpd="sng" algn="ctr">
            <a:noFill/>
            <a:prstDash val="solid"/>
            <a:miter lim="800000"/>
            <a:headEnd/>
            <a:tailEnd/>
          </a:ln>
        </p:spPr>
      </p:pic>
      <p:sp>
        <p:nvSpPr>
          <p:cNvPr id="2" name="Title 1"/>
          <p:cNvSpPr>
            <a:spLocks noGrp="1"/>
          </p:cNvSpPr>
          <p:nvPr>
            <p:ph type="title"/>
          </p:nvPr>
        </p:nvSpPr>
        <p:spPr/>
        <p:txBody>
          <a:bodyPr/>
          <a:lstStyle/>
          <a:p>
            <a:r>
              <a:rPr lang="en-US" sz="2400" dirty="0" smtClean="0"/>
              <a:t>Things that </a:t>
            </a:r>
            <a:r>
              <a:rPr lang="en-US" sz="2400" i="1" dirty="0" smtClean="0"/>
              <a:t>Can’t</a:t>
            </a:r>
            <a:r>
              <a:rPr lang="en-US" sz="2400" dirty="0" smtClean="0"/>
              <a:t> Be Done include </a:t>
            </a:r>
            <a:br>
              <a:rPr lang="en-US" sz="2400" dirty="0" smtClean="0"/>
            </a:br>
            <a:r>
              <a:rPr lang="en-US" sz="3200" dirty="0" smtClean="0"/>
              <a:t>An “Elegant Program” Program </a:t>
            </a:r>
            <a:endParaRPr lang="en-US" sz="3200" dirty="0"/>
          </a:p>
        </p:txBody>
      </p:sp>
      <p:sp>
        <p:nvSpPr>
          <p:cNvPr id="3" name="Content Placeholder 2"/>
          <p:cNvSpPr>
            <a:spLocks noGrp="1"/>
          </p:cNvSpPr>
          <p:nvPr>
            <p:ph idx="1"/>
          </p:nvPr>
        </p:nvSpPr>
        <p:spPr>
          <a:xfrm>
            <a:off x="707570" y="2231572"/>
            <a:ext cx="7693025" cy="801914"/>
          </a:xfrm>
        </p:spPr>
        <p:txBody>
          <a:bodyPr/>
          <a:lstStyle/>
          <a:p>
            <a:r>
              <a:rPr lang="en-US" sz="2000" dirty="0" smtClean="0"/>
              <a:t>Write a program to evaluate all elegant programs (minimum </a:t>
            </a:r>
            <a:r>
              <a:rPr lang="en-US" sz="2000" dirty="0" err="1" smtClean="0"/>
              <a:t>Kolmogorov</a:t>
            </a:r>
            <a:r>
              <a:rPr lang="en-US" sz="2000" dirty="0" smtClean="0"/>
              <a:t> complexity) for a given computer output…  </a:t>
            </a:r>
            <a:endParaRPr lang="en-US" sz="2000" dirty="0"/>
          </a:p>
        </p:txBody>
      </p:sp>
      <p:sp>
        <p:nvSpPr>
          <p:cNvPr id="4" name="Rounded Rectangle 3"/>
          <p:cNvSpPr/>
          <p:nvPr/>
        </p:nvSpPr>
        <p:spPr bwMode="auto">
          <a:xfrm>
            <a:off x="2946400" y="3280229"/>
            <a:ext cx="2670629" cy="1857828"/>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7" name="TextBox 6"/>
          <p:cNvSpPr txBox="1"/>
          <p:nvPr/>
        </p:nvSpPr>
        <p:spPr>
          <a:xfrm>
            <a:off x="1407886" y="3222171"/>
            <a:ext cx="2119085" cy="400110"/>
          </a:xfrm>
          <a:prstGeom prst="rect">
            <a:avLst/>
          </a:prstGeom>
          <a:noFill/>
        </p:spPr>
        <p:txBody>
          <a:bodyPr wrap="square" rtlCol="0">
            <a:spAutoFit/>
          </a:bodyPr>
          <a:lstStyle/>
          <a:p>
            <a:r>
              <a:rPr lang="en-US" dirty="0" smtClean="0"/>
              <a:t>Desired Output  </a:t>
            </a:r>
            <a:endParaRPr lang="en-US" dirty="0"/>
          </a:p>
        </p:txBody>
      </p:sp>
      <p:sp>
        <p:nvSpPr>
          <p:cNvPr id="9" name="Up Arrow 8"/>
          <p:cNvSpPr/>
          <p:nvPr/>
        </p:nvSpPr>
        <p:spPr bwMode="auto">
          <a:xfrm rot="5400000">
            <a:off x="2140856" y="2256972"/>
            <a:ext cx="827316" cy="2293256"/>
          </a:xfrm>
          <a:prstGeom prst="upArrow">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0" name="Up Arrow 9"/>
          <p:cNvSpPr/>
          <p:nvPr/>
        </p:nvSpPr>
        <p:spPr bwMode="auto">
          <a:xfrm rot="5400000">
            <a:off x="6204856" y="2148113"/>
            <a:ext cx="943430" cy="2380343"/>
          </a:xfrm>
          <a:prstGeom prst="upArrow">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1" name="TextBox 10"/>
          <p:cNvSpPr txBox="1"/>
          <p:nvPr/>
        </p:nvSpPr>
        <p:spPr>
          <a:xfrm>
            <a:off x="5500914" y="3142343"/>
            <a:ext cx="2801257" cy="400110"/>
          </a:xfrm>
          <a:prstGeom prst="rect">
            <a:avLst/>
          </a:prstGeom>
          <a:noFill/>
        </p:spPr>
        <p:txBody>
          <a:bodyPr wrap="square" rtlCol="0">
            <a:spAutoFit/>
          </a:bodyPr>
          <a:lstStyle/>
          <a:p>
            <a:pPr algn="l"/>
            <a:r>
              <a:rPr lang="en-US" dirty="0"/>
              <a:t> </a:t>
            </a:r>
            <a:r>
              <a:rPr lang="en-US" dirty="0" smtClean="0"/>
              <a:t>Elegant program</a:t>
            </a:r>
            <a:endParaRPr lang="en-US" dirty="0"/>
          </a:p>
        </p:txBody>
      </p:sp>
      <p:sp>
        <p:nvSpPr>
          <p:cNvPr id="12" name="TextBox 11"/>
          <p:cNvSpPr txBox="1"/>
          <p:nvPr/>
        </p:nvSpPr>
        <p:spPr>
          <a:xfrm>
            <a:off x="1132114" y="4303455"/>
            <a:ext cx="4717143" cy="2554545"/>
          </a:xfrm>
          <a:prstGeom prst="rect">
            <a:avLst/>
          </a:prstGeom>
          <a:noFill/>
        </p:spPr>
        <p:txBody>
          <a:bodyPr wrap="square" rtlCol="0">
            <a:spAutoFit/>
          </a:bodyPr>
          <a:lstStyle/>
          <a:p>
            <a:pPr algn="ctr"/>
            <a:r>
              <a:rPr lang="en-US" dirty="0" smtClean="0">
                <a:solidFill>
                  <a:srgbClr val="003300"/>
                </a:solidFill>
              </a:rPr>
              <a:t>The </a:t>
            </a:r>
            <a:r>
              <a:rPr lang="en-US" dirty="0" err="1" smtClean="0">
                <a:solidFill>
                  <a:srgbClr val="003300"/>
                </a:solidFill>
              </a:rPr>
              <a:t>EPG</a:t>
            </a:r>
            <a:r>
              <a:rPr lang="en-US" dirty="0" smtClean="0">
                <a:solidFill>
                  <a:srgbClr val="003300"/>
                </a:solidFill>
              </a:rPr>
              <a:t> takes B bits. Assume a desired output with an elegant program more B bits. If the </a:t>
            </a:r>
            <a:r>
              <a:rPr lang="en-US" dirty="0" err="1" smtClean="0">
                <a:solidFill>
                  <a:srgbClr val="003300"/>
                </a:solidFill>
              </a:rPr>
              <a:t>EPG</a:t>
            </a:r>
            <a:r>
              <a:rPr lang="en-US" dirty="0" smtClean="0">
                <a:solidFill>
                  <a:srgbClr val="003300"/>
                </a:solidFill>
              </a:rPr>
              <a:t> can generate an elegant program requiring more that B bits, we have a contradiction. The </a:t>
            </a:r>
            <a:r>
              <a:rPr lang="en-US" dirty="0" err="1" smtClean="0">
                <a:solidFill>
                  <a:srgbClr val="003300"/>
                </a:solidFill>
              </a:rPr>
              <a:t>EPG</a:t>
            </a:r>
            <a:r>
              <a:rPr lang="en-US" dirty="0" smtClean="0">
                <a:solidFill>
                  <a:srgbClr val="003300"/>
                </a:solidFill>
              </a:rPr>
              <a:t> is shorter than the elegant program . Therefore, the result cannot be the shortest program! </a:t>
            </a:r>
            <a:endParaRPr lang="en-US" dirty="0">
              <a:solidFill>
                <a:srgbClr val="003300"/>
              </a:solidFill>
            </a:endParaRPr>
          </a:p>
        </p:txBody>
      </p:sp>
      <p:sp>
        <p:nvSpPr>
          <p:cNvPr id="5" name="TextBox 4"/>
          <p:cNvSpPr txBox="1"/>
          <p:nvPr/>
        </p:nvSpPr>
        <p:spPr>
          <a:xfrm>
            <a:off x="3715655" y="2989942"/>
            <a:ext cx="1785259" cy="1323439"/>
          </a:xfrm>
          <a:prstGeom prst="rect">
            <a:avLst/>
          </a:prstGeom>
          <a:noFill/>
          <a:ln w="31750">
            <a:solidFill>
              <a:schemeClr val="tx1"/>
            </a:solidFill>
          </a:ln>
        </p:spPr>
        <p:txBody>
          <a:bodyPr wrap="square" rtlCol="0">
            <a:spAutoFit/>
          </a:bodyPr>
          <a:lstStyle/>
          <a:p>
            <a:pPr algn="ctr"/>
            <a:r>
              <a:rPr lang="en-US" dirty="0" smtClean="0"/>
              <a:t>Elegant Program Generator (</a:t>
            </a:r>
            <a:r>
              <a:rPr lang="en-US" dirty="0" err="1" smtClean="0"/>
              <a:t>EPG</a:t>
            </a:r>
            <a:r>
              <a:rPr lang="en-US" dirty="0" smtClean="0"/>
              <a:t>)</a:t>
            </a:r>
            <a:endParaRPr lang="en-US" dirty="0"/>
          </a:p>
        </p:txBody>
      </p:sp>
    </p:spTree>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p:txBody>
          <a:bodyPr/>
          <a:lstStyle/>
          <a:p>
            <a:pPr eaLnBrk="1" hangingPunct="1"/>
            <a:r>
              <a:rPr lang="en-US" b="0" smtClean="0">
                <a:solidFill>
                  <a:srgbClr val="000000"/>
                </a:solidFill>
              </a:rPr>
              <a:t>What Might Be Unprovable?</a:t>
            </a:r>
          </a:p>
        </p:txBody>
      </p:sp>
      <p:sp>
        <p:nvSpPr>
          <p:cNvPr id="11267" name="Rectangle 3"/>
          <p:cNvSpPr>
            <a:spLocks noGrp="1" noChangeArrowheads="1"/>
          </p:cNvSpPr>
          <p:nvPr>
            <p:ph type="body" idx="1"/>
          </p:nvPr>
        </p:nvSpPr>
        <p:spPr>
          <a:xfrm>
            <a:off x="838200" y="2362200"/>
            <a:ext cx="4343400" cy="3724275"/>
          </a:xfrm>
        </p:spPr>
        <p:txBody>
          <a:bodyPr/>
          <a:lstStyle/>
          <a:p>
            <a:pPr marL="533400" indent="-533400" eaLnBrk="1" hangingPunct="1">
              <a:buFont typeface="Wingdings" pitchFamily="2" charset="2"/>
              <a:buAutoNum type="arabicPeriod"/>
            </a:pPr>
            <a:r>
              <a:rPr lang="en-US" smtClean="0"/>
              <a:t>Goldbach’s Conjecture</a:t>
            </a:r>
          </a:p>
        </p:txBody>
      </p:sp>
      <p:pic>
        <p:nvPicPr>
          <p:cNvPr id="11268" name="Picture 4"/>
          <p:cNvPicPr>
            <a:picLocks noChangeAspect="1" noChangeArrowheads="1"/>
          </p:cNvPicPr>
          <p:nvPr/>
        </p:nvPicPr>
        <p:blipFill>
          <a:blip r:embed="rId2" cstate="print"/>
          <a:srcRect/>
          <a:stretch>
            <a:fillRect/>
          </a:stretch>
        </p:blipFill>
        <p:spPr bwMode="auto">
          <a:xfrm>
            <a:off x="3810000" y="2811463"/>
            <a:ext cx="5334000" cy="4046537"/>
          </a:xfrm>
          <a:prstGeom prst="rect">
            <a:avLst/>
          </a:prstGeom>
          <a:noFill/>
          <a:ln w="9525" algn="ctr">
            <a:noFill/>
            <a:miter lim="800000"/>
            <a:headEnd/>
            <a:tailEnd/>
          </a:ln>
        </p:spPr>
      </p:pic>
      <p:sp>
        <p:nvSpPr>
          <p:cNvPr id="11269" name="Text Box 5"/>
          <p:cNvSpPr txBox="1">
            <a:spLocks noChangeArrowheads="1"/>
          </p:cNvSpPr>
          <p:nvPr/>
        </p:nvSpPr>
        <p:spPr bwMode="auto">
          <a:xfrm>
            <a:off x="914400" y="3124200"/>
            <a:ext cx="2971800" cy="3597275"/>
          </a:xfrm>
          <a:prstGeom prst="rect">
            <a:avLst/>
          </a:prstGeom>
          <a:noFill/>
          <a:ln w="9525" algn="ctr">
            <a:noFill/>
            <a:miter lim="800000"/>
            <a:headEnd/>
            <a:tailEnd/>
          </a:ln>
        </p:spPr>
        <p:txBody>
          <a:bodyPr>
            <a:spAutoFit/>
          </a:bodyPr>
          <a:lstStyle/>
          <a:p>
            <a:pPr algn="l"/>
            <a:r>
              <a:rPr lang="en-US"/>
              <a:t>All even numbers greater than 4 can be expressed as the sum of two prime numbers.</a:t>
            </a:r>
          </a:p>
          <a:p>
            <a:pPr algn="l"/>
            <a:r>
              <a:rPr lang="en-US"/>
              <a:t>For example:</a:t>
            </a:r>
          </a:p>
          <a:p>
            <a:pPr lvl="1" algn="l"/>
            <a:r>
              <a:rPr lang="en-US"/>
              <a:t>24 = 17 + 7</a:t>
            </a:r>
          </a:p>
          <a:p>
            <a:pPr lvl="1" algn="l"/>
            <a:r>
              <a:rPr lang="en-US"/>
              <a:t>100 = 97 + 3</a:t>
            </a:r>
          </a:p>
          <a:p>
            <a:pPr lvl="1" algn="l"/>
            <a:r>
              <a:rPr lang="en-US"/>
              <a:t>150 = 139 + 11</a:t>
            </a:r>
          </a:p>
          <a:p>
            <a:pPr lvl="1" algn="l"/>
            <a:endParaRPr lang="en-US"/>
          </a:p>
        </p:txBody>
      </p:sp>
    </p:spTree>
  </p:cSld>
  <p:clrMapOvr>
    <a:masterClrMapping/>
  </p:clrMapOvr>
  <p:transition spd="slow">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1"/>
          <p:cNvPicPr>
            <a:picLocks noChangeAspect="1" noChangeArrowheads="1"/>
          </p:cNvPicPr>
          <p:nvPr/>
        </p:nvPicPr>
        <p:blipFill>
          <a:blip r:embed="rId2" cstate="print"/>
          <a:srcRect/>
          <a:stretch>
            <a:fillRect/>
          </a:stretch>
        </p:blipFill>
        <p:spPr bwMode="auto">
          <a:xfrm>
            <a:off x="5854700" y="0"/>
            <a:ext cx="3289300" cy="3922713"/>
          </a:xfrm>
          <a:prstGeom prst="rect">
            <a:avLst/>
          </a:prstGeom>
          <a:noFill/>
          <a:ln w="9525" algn="ctr">
            <a:noFill/>
            <a:miter lim="800000"/>
            <a:headEnd/>
            <a:tailEnd/>
          </a:ln>
        </p:spPr>
      </p:pic>
      <p:sp>
        <p:nvSpPr>
          <p:cNvPr id="45059" name="AutoShape 3"/>
          <p:cNvSpPr>
            <a:spLocks noGrp="1" noChangeArrowheads="1"/>
          </p:cNvSpPr>
          <p:nvPr>
            <p:ph type="title"/>
          </p:nvPr>
        </p:nvSpPr>
        <p:spPr>
          <a:xfrm>
            <a:off x="762000" y="762000"/>
            <a:ext cx="5151438" cy="1143000"/>
          </a:xfrm>
        </p:spPr>
        <p:txBody>
          <a:bodyPr/>
          <a:lstStyle/>
          <a:p>
            <a:pPr eaLnBrk="1" hangingPunct="1"/>
            <a:r>
              <a:rPr lang="en-US" b="0" smtClean="0">
                <a:solidFill>
                  <a:srgbClr val="000000"/>
                </a:solidFill>
              </a:rPr>
              <a:t>Alan Turing’s Private Life</a:t>
            </a:r>
          </a:p>
        </p:txBody>
      </p:sp>
      <p:sp>
        <p:nvSpPr>
          <p:cNvPr id="354310" name="Rectangle 6"/>
          <p:cNvSpPr>
            <a:spLocks noGrp="1" noChangeArrowheads="1"/>
          </p:cNvSpPr>
          <p:nvPr>
            <p:ph type="body" idx="1"/>
          </p:nvPr>
        </p:nvSpPr>
        <p:spPr>
          <a:xfrm>
            <a:off x="414338" y="2217738"/>
            <a:ext cx="5602287" cy="1643062"/>
          </a:xfrm>
        </p:spPr>
        <p:txBody>
          <a:bodyPr/>
          <a:lstStyle/>
          <a:p>
            <a:pPr eaLnBrk="1" hangingPunct="1">
              <a:buFont typeface="Wingdings" pitchFamily="2" charset="2"/>
              <a:buNone/>
            </a:pPr>
            <a:r>
              <a:rPr lang="en-US" sz="2400" smtClean="0"/>
              <a:t>    </a:t>
            </a:r>
            <a:r>
              <a:rPr lang="en-US" sz="2400" smtClean="0">
                <a:solidFill>
                  <a:srgbClr val="000000"/>
                </a:solidFill>
              </a:rPr>
              <a:t>Turing recognized his homosexuality as a teenager.</a:t>
            </a:r>
          </a:p>
          <a:p>
            <a:pPr eaLnBrk="1" hangingPunct="1">
              <a:buFont typeface="Wingdings" pitchFamily="2" charset="2"/>
              <a:buNone/>
            </a:pPr>
            <a:r>
              <a:rPr lang="en-US" sz="2400" smtClean="0"/>
              <a:t>    </a:t>
            </a:r>
            <a:r>
              <a:rPr lang="en-US" sz="2400" smtClean="0">
                <a:solidFill>
                  <a:srgbClr val="008000"/>
                </a:solidFill>
              </a:rPr>
              <a:t>A boy at school to whom Turing was attracted suddenly died of bovine tuberculosis. </a:t>
            </a:r>
          </a:p>
        </p:txBody>
      </p:sp>
      <p:sp>
        <p:nvSpPr>
          <p:cNvPr id="354313" name="Rectangle 9"/>
          <p:cNvSpPr>
            <a:spLocks noChangeArrowheads="1"/>
          </p:cNvSpPr>
          <p:nvPr/>
        </p:nvSpPr>
        <p:spPr bwMode="auto">
          <a:xfrm>
            <a:off x="749300" y="4137025"/>
            <a:ext cx="8394700" cy="2720975"/>
          </a:xfrm>
          <a:prstGeom prst="rect">
            <a:avLst/>
          </a:prstGeom>
          <a:noFill/>
          <a:ln w="9525" algn="ctr">
            <a:noFill/>
            <a:miter lim="800000"/>
            <a:headEnd/>
            <a:tailEnd/>
          </a:ln>
        </p:spPr>
        <p:txBody>
          <a:bodyPr>
            <a:spAutoFit/>
          </a:bodyPr>
          <a:lstStyle/>
          <a:p>
            <a:pPr algn="l" eaLnBrk="1" hangingPunct="1">
              <a:spcBef>
                <a:spcPct val="20000"/>
              </a:spcBef>
              <a:buClr>
                <a:schemeClr val="tx1"/>
              </a:buClr>
              <a:buSzPct val="75000"/>
              <a:buFont typeface="Wingdings" pitchFamily="2" charset="2"/>
              <a:buNone/>
            </a:pPr>
            <a:r>
              <a:rPr lang="en-US" sz="2400">
                <a:solidFill>
                  <a:srgbClr val="003399"/>
                </a:solidFill>
              </a:rPr>
              <a:t>This loss shattered Turing's religious faith and led him into atheism and the conviction that all phenomena must have materialistic explanations. There was no soul in the machine nor any mind behind a brain. But how, then, did thought and consciousness arise?</a:t>
            </a:r>
            <a:r>
              <a:rPr lang="en-US" sz="2400"/>
              <a:t> </a:t>
            </a:r>
          </a:p>
          <a:p>
            <a:pPr algn="l" eaLnBrk="1" hangingPunct="1">
              <a:spcBef>
                <a:spcPct val="20000"/>
              </a:spcBef>
              <a:buClr>
                <a:schemeClr val="tx1"/>
              </a:buClr>
              <a:buSzPct val="75000"/>
              <a:buFont typeface="Wingdings" pitchFamily="2" charset="2"/>
              <a:buNone/>
            </a:pPr>
            <a:r>
              <a:rPr lang="en-US" sz="2400"/>
              <a:t>After being arrested for homosexual acts, Turing committed suicide in 1954.</a:t>
            </a:r>
          </a:p>
        </p:txBody>
      </p:sp>
      <p:sp>
        <p:nvSpPr>
          <p:cNvPr id="45062" name="Rectangle 10"/>
          <p:cNvSpPr>
            <a:spLocks noChangeArrowheads="1"/>
          </p:cNvSpPr>
          <p:nvPr/>
        </p:nvSpPr>
        <p:spPr bwMode="auto">
          <a:xfrm>
            <a:off x="5765800" y="6629400"/>
            <a:ext cx="3378200" cy="228600"/>
          </a:xfrm>
          <a:prstGeom prst="rect">
            <a:avLst/>
          </a:prstGeom>
          <a:noFill/>
          <a:ln w="9525" algn="ctr">
            <a:noFill/>
            <a:miter lim="800000"/>
            <a:headEnd/>
            <a:tailEnd/>
          </a:ln>
        </p:spPr>
        <p:txBody>
          <a:bodyPr wrap="none">
            <a:spAutoFit/>
          </a:bodyPr>
          <a:lstStyle/>
          <a:p>
            <a:r>
              <a:rPr lang="en-US" sz="900"/>
              <a:t>http://www.time.com/time/time100/scientist/profile/turing02.html</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310">
                                            <p:txEl>
                                              <p:pRg st="0" end="0"/>
                                            </p:txEl>
                                          </p:spTgt>
                                        </p:tgtEl>
                                        <p:attrNameLst>
                                          <p:attrName>style.visibility</p:attrName>
                                        </p:attrNameLst>
                                      </p:cBhvr>
                                      <p:to>
                                        <p:strVal val="visible"/>
                                      </p:to>
                                    </p:set>
                                    <p:animEffect transition="in" filter="fade">
                                      <p:cBhvr>
                                        <p:cTn id="7" dur="2000"/>
                                        <p:tgtEl>
                                          <p:spTgt spid="3543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4310">
                                            <p:txEl>
                                              <p:pRg st="1" end="1"/>
                                            </p:txEl>
                                          </p:spTgt>
                                        </p:tgtEl>
                                        <p:attrNameLst>
                                          <p:attrName>style.visibility</p:attrName>
                                        </p:attrNameLst>
                                      </p:cBhvr>
                                      <p:to>
                                        <p:strVal val="visible"/>
                                      </p:to>
                                    </p:set>
                                    <p:animEffect transition="in" filter="fade">
                                      <p:cBhvr>
                                        <p:cTn id="12" dur="2000"/>
                                        <p:tgtEl>
                                          <p:spTgt spid="3543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4313">
                                            <p:txEl>
                                              <p:pRg st="0" end="0"/>
                                            </p:txEl>
                                          </p:spTgt>
                                        </p:tgtEl>
                                        <p:attrNameLst>
                                          <p:attrName>style.visibility</p:attrName>
                                        </p:attrNameLst>
                                      </p:cBhvr>
                                      <p:to>
                                        <p:strVal val="visible"/>
                                      </p:to>
                                    </p:set>
                                    <p:animEffect transition="in" filter="fade">
                                      <p:cBhvr>
                                        <p:cTn id="17" dur="2000"/>
                                        <p:tgtEl>
                                          <p:spTgt spid="3543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4313">
                                            <p:txEl>
                                              <p:pRg st="1" end="1"/>
                                            </p:txEl>
                                          </p:spTgt>
                                        </p:tgtEl>
                                        <p:attrNameLst>
                                          <p:attrName>style.visibility</p:attrName>
                                        </p:attrNameLst>
                                      </p:cBhvr>
                                      <p:to>
                                        <p:strVal val="visible"/>
                                      </p:to>
                                    </p:set>
                                    <p:animEffect transition="in" filter="fade">
                                      <p:cBhvr>
                                        <p:cTn id="22" dur="2000"/>
                                        <p:tgtEl>
                                          <p:spTgt spid="3543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AutoShape 2"/>
          <p:cNvSpPr>
            <a:spLocks noGrp="1" noChangeArrowheads="1"/>
          </p:cNvSpPr>
          <p:nvPr>
            <p:ph type="title"/>
          </p:nvPr>
        </p:nvSpPr>
        <p:spPr/>
        <p:txBody>
          <a:bodyPr/>
          <a:lstStyle/>
          <a:p>
            <a:pPr eaLnBrk="1" hangingPunct="1"/>
            <a:r>
              <a:rPr lang="en-US" b="0" smtClean="0">
                <a:solidFill>
                  <a:srgbClr val="000000"/>
                </a:solidFill>
              </a:rPr>
              <a:t>Gödel’s Proof Application &amp; </a:t>
            </a:r>
            <a:br>
              <a:rPr lang="en-US" b="0" smtClean="0">
                <a:solidFill>
                  <a:srgbClr val="000000"/>
                </a:solidFill>
              </a:rPr>
            </a:br>
            <a:r>
              <a:rPr lang="en-US" b="0" smtClean="0">
                <a:solidFill>
                  <a:srgbClr val="000000"/>
                </a:solidFill>
              </a:rPr>
              <a:t>The Turing Halting Problem </a:t>
            </a:r>
          </a:p>
        </p:txBody>
      </p:sp>
      <p:sp>
        <p:nvSpPr>
          <p:cNvPr id="352259" name="Rectangle 3"/>
          <p:cNvSpPr>
            <a:spLocks noGrp="1" noChangeArrowheads="1"/>
          </p:cNvSpPr>
          <p:nvPr>
            <p:ph type="body" idx="1"/>
          </p:nvPr>
        </p:nvSpPr>
        <p:spPr>
          <a:xfrm>
            <a:off x="4038600" y="2362200"/>
            <a:ext cx="4876800" cy="1600200"/>
          </a:xfrm>
        </p:spPr>
        <p:txBody>
          <a:bodyPr/>
          <a:lstStyle/>
          <a:p>
            <a:pPr eaLnBrk="1" hangingPunct="1"/>
            <a:r>
              <a:rPr lang="en-US" sz="3200" smtClean="0"/>
              <a:t>Can we write a computer program to determine if another arbitrary computer program will ever stop?</a:t>
            </a:r>
          </a:p>
          <a:p>
            <a:pPr eaLnBrk="1" hangingPunct="1"/>
            <a:r>
              <a:rPr lang="en-US" sz="3200" smtClean="0"/>
              <a:t>Using Gödel’s proof, Turing showed this was not possible.</a:t>
            </a:r>
          </a:p>
        </p:txBody>
      </p:sp>
      <p:pic>
        <p:nvPicPr>
          <p:cNvPr id="46084" name="Picture 4"/>
          <p:cNvPicPr>
            <a:picLocks noChangeAspect="1" noChangeArrowheads="1"/>
          </p:cNvPicPr>
          <p:nvPr/>
        </p:nvPicPr>
        <p:blipFill>
          <a:blip r:embed="rId2" cstate="print"/>
          <a:srcRect/>
          <a:stretch>
            <a:fillRect/>
          </a:stretch>
        </p:blipFill>
        <p:spPr bwMode="auto">
          <a:xfrm>
            <a:off x="0" y="1914525"/>
            <a:ext cx="3810000" cy="4943475"/>
          </a:xfrm>
          <a:prstGeom prst="rect">
            <a:avLst/>
          </a:prstGeom>
          <a:noFill/>
          <a:ln w="9525" algn="ctr">
            <a:noFill/>
            <a:miter lim="800000"/>
            <a:headEnd/>
            <a:tailEnd/>
          </a:ln>
        </p:spPr>
      </p:pic>
      <p:sp>
        <p:nvSpPr>
          <p:cNvPr id="352261" name="Text Box 5"/>
          <p:cNvSpPr txBox="1">
            <a:spLocks noChangeArrowheads="1"/>
          </p:cNvSpPr>
          <p:nvPr/>
        </p:nvSpPr>
        <p:spPr bwMode="auto">
          <a:xfrm>
            <a:off x="228600" y="6216650"/>
            <a:ext cx="2971800" cy="641350"/>
          </a:xfrm>
          <a:prstGeom prst="rect">
            <a:avLst/>
          </a:prstGeom>
          <a:noFill/>
          <a:ln w="9525" algn="ctr">
            <a:noFill/>
            <a:miter lim="800000"/>
            <a:headEnd/>
            <a:tailEnd/>
          </a:ln>
          <a:effectLst/>
        </p:spPr>
        <p:txBody>
          <a:bodyPr>
            <a:spAutoFit/>
          </a:bodyPr>
          <a:lstStyle/>
          <a:p>
            <a:pPr algn="ctr">
              <a:defRPr/>
            </a:pPr>
            <a:r>
              <a:rPr lang="en-US" sz="36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Turing</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2258"/>
                                        </p:tgtEl>
                                        <p:attrNameLst>
                                          <p:attrName>style.visibility</p:attrName>
                                        </p:attrNameLst>
                                      </p:cBhvr>
                                      <p:to>
                                        <p:strVal val="visible"/>
                                      </p:to>
                                    </p:set>
                                    <p:animEffect transition="in" filter="fade">
                                      <p:cBhvr>
                                        <p:cTn id="7" dur="2000"/>
                                        <p:tgtEl>
                                          <p:spTgt spid="35225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52259">
                                            <p:txEl>
                                              <p:pRg st="0" end="0"/>
                                            </p:txEl>
                                          </p:spTgt>
                                        </p:tgtEl>
                                        <p:attrNameLst>
                                          <p:attrName>style.visibility</p:attrName>
                                        </p:attrNameLst>
                                      </p:cBhvr>
                                      <p:to>
                                        <p:strVal val="visible"/>
                                      </p:to>
                                    </p:set>
                                    <p:animEffect transition="in" filter="fade">
                                      <p:cBhvr>
                                        <p:cTn id="11" dur="2000"/>
                                        <p:tgtEl>
                                          <p:spTgt spid="35225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52259">
                                            <p:txEl>
                                              <p:pRg st="1" end="1"/>
                                            </p:txEl>
                                          </p:spTgt>
                                        </p:tgtEl>
                                        <p:attrNameLst>
                                          <p:attrName>style.visibility</p:attrName>
                                        </p:attrNameLst>
                                      </p:cBhvr>
                                      <p:to>
                                        <p:strVal val="visible"/>
                                      </p:to>
                                    </p:set>
                                    <p:animEffect transition="in" filter="fade">
                                      <p:cBhvr>
                                        <p:cTn id="16" dur="2000"/>
                                        <p:tgtEl>
                                          <p:spTgt spid="3522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5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8"/>
          <p:cNvPicPr>
            <a:picLocks noChangeAspect="1" noChangeArrowheads="1"/>
          </p:cNvPicPr>
          <p:nvPr/>
        </p:nvPicPr>
        <p:blipFill>
          <a:blip r:embed="rId2" cstate="print"/>
          <a:srcRect/>
          <a:stretch>
            <a:fillRect/>
          </a:stretch>
        </p:blipFill>
        <p:spPr bwMode="auto">
          <a:xfrm>
            <a:off x="4572000" y="2684463"/>
            <a:ext cx="4572000" cy="4173537"/>
          </a:xfrm>
          <a:prstGeom prst="rect">
            <a:avLst/>
          </a:prstGeom>
          <a:noFill/>
          <a:ln w="9525" algn="ctr">
            <a:noFill/>
            <a:miter lim="800000"/>
            <a:headEnd/>
            <a:tailEnd/>
          </a:ln>
        </p:spPr>
      </p:pic>
      <p:sp>
        <p:nvSpPr>
          <p:cNvPr id="47107" name="AutoShape 2"/>
          <p:cNvSpPr>
            <a:spLocks noGrp="1" noChangeArrowheads="1"/>
          </p:cNvSpPr>
          <p:nvPr>
            <p:ph type="title"/>
          </p:nvPr>
        </p:nvSpPr>
        <p:spPr>
          <a:xfrm>
            <a:off x="762000" y="762000"/>
            <a:ext cx="6172200" cy="1143000"/>
          </a:xfrm>
        </p:spPr>
        <p:txBody>
          <a:bodyPr/>
          <a:lstStyle/>
          <a:p>
            <a:pPr eaLnBrk="1" hangingPunct="1"/>
            <a:r>
              <a:rPr lang="en-US" smtClean="0"/>
              <a:t>If we could solve the halting problem ...</a:t>
            </a:r>
          </a:p>
        </p:txBody>
      </p:sp>
      <p:sp>
        <p:nvSpPr>
          <p:cNvPr id="47108" name="Rectangle 3"/>
          <p:cNvSpPr>
            <a:spLocks noGrp="1" noChangeArrowheads="1"/>
          </p:cNvSpPr>
          <p:nvPr>
            <p:ph type="body" idx="1"/>
          </p:nvPr>
        </p:nvSpPr>
        <p:spPr>
          <a:xfrm>
            <a:off x="762000" y="2286000"/>
            <a:ext cx="8686800" cy="3724275"/>
          </a:xfrm>
        </p:spPr>
        <p:txBody>
          <a:bodyPr/>
          <a:lstStyle/>
          <a:p>
            <a:pPr eaLnBrk="1" hangingPunct="1"/>
            <a:r>
              <a:rPr lang="en-US" smtClean="0"/>
              <a:t>We could find the answers to all open math theory.</a:t>
            </a:r>
          </a:p>
          <a:p>
            <a:pPr eaLnBrk="1" hangingPunct="1"/>
            <a:r>
              <a:rPr lang="en-US" smtClean="0"/>
              <a:t>For example, Goldbach’s Conjecture</a:t>
            </a:r>
          </a:p>
        </p:txBody>
      </p:sp>
      <p:sp>
        <p:nvSpPr>
          <p:cNvPr id="317447" name="Rectangle 7"/>
          <p:cNvSpPr>
            <a:spLocks noChangeArrowheads="1"/>
          </p:cNvSpPr>
          <p:nvPr/>
        </p:nvSpPr>
        <p:spPr bwMode="auto">
          <a:xfrm>
            <a:off x="762000" y="3254375"/>
            <a:ext cx="3886200" cy="1905000"/>
          </a:xfrm>
          <a:prstGeom prst="rect">
            <a:avLst/>
          </a:prstGeom>
          <a:noFill/>
          <a:ln w="9525">
            <a:noFill/>
            <a:miter lim="800000"/>
            <a:headEnd/>
            <a:tailEnd/>
          </a:ln>
        </p:spPr>
        <p:txBody>
          <a:bodyPr/>
          <a:lstStyle/>
          <a:p>
            <a:pPr marL="342900" indent="-342900" algn="l" eaLnBrk="1" hangingPunct="1">
              <a:spcBef>
                <a:spcPct val="20000"/>
              </a:spcBef>
              <a:buClr>
                <a:schemeClr val="tx1"/>
              </a:buClr>
              <a:buSzPct val="75000"/>
              <a:buFont typeface="Wingdings" pitchFamily="2" charset="2"/>
              <a:buChar char="l"/>
            </a:pPr>
            <a:r>
              <a:rPr lang="en-US" sz="2800"/>
              <a:t>How? Write a program to perform a sequential search, submit it to the “halting program”.  If it halted, the conjecture is true.  If not, it isn’t.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47">
                                            <p:txEl>
                                              <p:pRg st="0" end="0"/>
                                            </p:txEl>
                                          </p:spTgt>
                                        </p:tgtEl>
                                        <p:attrNameLst>
                                          <p:attrName>style.visibility</p:attrName>
                                        </p:attrNameLst>
                                      </p:cBhvr>
                                      <p:to>
                                        <p:strVal val="visible"/>
                                      </p:to>
                                    </p:set>
                                    <p:animEffect transition="in" filter="fade">
                                      <p:cBhvr>
                                        <p:cTn id="7" dur="2000"/>
                                        <p:tgtEl>
                                          <p:spTgt spid="3174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Grp="1" noChangeArrowheads="1"/>
          </p:cNvSpPr>
          <p:nvPr>
            <p:ph type="title"/>
          </p:nvPr>
        </p:nvSpPr>
        <p:spPr/>
        <p:txBody>
          <a:bodyPr/>
          <a:lstStyle/>
          <a:p>
            <a:pPr eaLnBrk="1" hangingPunct="1"/>
            <a:r>
              <a:rPr lang="en-US" smtClean="0"/>
              <a:t>Proof of the Halting Theorem</a:t>
            </a:r>
          </a:p>
        </p:txBody>
      </p:sp>
      <p:sp>
        <p:nvSpPr>
          <p:cNvPr id="48131" name="Rectangle 3"/>
          <p:cNvSpPr>
            <a:spLocks noGrp="1" noChangeArrowheads="1"/>
          </p:cNvSpPr>
          <p:nvPr>
            <p:ph type="body" idx="1"/>
          </p:nvPr>
        </p:nvSpPr>
        <p:spPr>
          <a:xfrm>
            <a:off x="838200" y="2209800"/>
            <a:ext cx="8305800" cy="1447800"/>
          </a:xfrm>
        </p:spPr>
        <p:txBody>
          <a:bodyPr/>
          <a:lstStyle/>
          <a:p>
            <a:pPr eaLnBrk="1" hangingPunct="1"/>
            <a:r>
              <a:rPr lang="en-US" sz="2400" smtClean="0"/>
              <a:t>Let </a:t>
            </a:r>
            <a:r>
              <a:rPr lang="en-US" i="1" smtClean="0">
                <a:latin typeface="Times New Roman" pitchFamily="18" charset="0"/>
              </a:rPr>
              <a:t>p</a:t>
            </a:r>
            <a:r>
              <a:rPr lang="en-US" sz="2400" smtClean="0"/>
              <a:t> be a program with input </a:t>
            </a:r>
            <a:r>
              <a:rPr lang="en-US" i="1" smtClean="0">
                <a:latin typeface="Times New Roman" pitchFamily="18" charset="0"/>
              </a:rPr>
              <a:t>i</a:t>
            </a:r>
            <a:r>
              <a:rPr lang="en-US" sz="2400" smtClean="0"/>
              <a:t> .</a:t>
            </a:r>
          </a:p>
          <a:p>
            <a:pPr eaLnBrk="1" hangingPunct="1"/>
            <a:r>
              <a:rPr lang="en-US" sz="2400" smtClean="0"/>
              <a:t>Both </a:t>
            </a:r>
            <a:r>
              <a:rPr lang="en-US" i="1" smtClean="0">
                <a:latin typeface="Times New Roman" pitchFamily="18" charset="0"/>
              </a:rPr>
              <a:t>p</a:t>
            </a:r>
            <a:r>
              <a:rPr lang="en-US" sz="2400" smtClean="0"/>
              <a:t> and </a:t>
            </a:r>
            <a:r>
              <a:rPr lang="en-US" i="1" smtClean="0">
                <a:latin typeface="Times New Roman" pitchFamily="18" charset="0"/>
              </a:rPr>
              <a:t>i</a:t>
            </a:r>
            <a:r>
              <a:rPr lang="en-US" sz="2400" smtClean="0"/>
              <a:t> can be expressed as a finite string of bits.</a:t>
            </a:r>
          </a:p>
          <a:p>
            <a:pPr eaLnBrk="1" hangingPunct="1"/>
            <a:r>
              <a:rPr lang="en-US" sz="2400" smtClean="0"/>
              <a:t>Assume there is a halting program, </a:t>
            </a:r>
            <a:r>
              <a:rPr lang="en-US" i="1" smtClean="0">
                <a:latin typeface="Times New Roman" pitchFamily="18" charset="0"/>
              </a:rPr>
              <a:t>h</a:t>
            </a:r>
            <a:r>
              <a:rPr lang="en-US" i="1" smtClean="0"/>
              <a:t>.</a:t>
            </a:r>
          </a:p>
        </p:txBody>
      </p:sp>
      <p:grpSp>
        <p:nvGrpSpPr>
          <p:cNvPr id="48132" name="Group 16"/>
          <p:cNvGrpSpPr>
            <a:grpSpLocks/>
          </p:cNvGrpSpPr>
          <p:nvPr/>
        </p:nvGrpSpPr>
        <p:grpSpPr bwMode="auto">
          <a:xfrm>
            <a:off x="762000" y="3698875"/>
            <a:ext cx="8077200" cy="2971800"/>
            <a:chOff x="816" y="2448"/>
            <a:chExt cx="5088" cy="1872"/>
          </a:xfrm>
        </p:grpSpPr>
        <p:sp>
          <p:nvSpPr>
            <p:cNvPr id="48133" name="AutoShape 4"/>
            <p:cNvSpPr>
              <a:spLocks noChangeArrowheads="1"/>
            </p:cNvSpPr>
            <p:nvPr/>
          </p:nvSpPr>
          <p:spPr bwMode="auto">
            <a:xfrm>
              <a:off x="2256" y="2928"/>
              <a:ext cx="1248" cy="1104"/>
            </a:xfrm>
            <a:prstGeom prst="flowChartDecision">
              <a:avLst/>
            </a:prstGeom>
            <a:noFill/>
            <a:ln w="9525" algn="ctr">
              <a:solidFill>
                <a:srgbClr val="000000"/>
              </a:solidFill>
              <a:miter lim="800000"/>
              <a:headEnd/>
              <a:tailEnd/>
            </a:ln>
          </p:spPr>
          <p:txBody>
            <a:bodyPr wrap="none" anchor="ctr"/>
            <a:lstStyle/>
            <a:p>
              <a:endParaRPr lang="en-US"/>
            </a:p>
          </p:txBody>
        </p:sp>
        <p:sp>
          <p:nvSpPr>
            <p:cNvPr id="48134" name="Text Box 5"/>
            <p:cNvSpPr txBox="1">
              <a:spLocks noChangeArrowheads="1"/>
            </p:cNvSpPr>
            <p:nvPr/>
          </p:nvSpPr>
          <p:spPr bwMode="auto">
            <a:xfrm>
              <a:off x="2208" y="3264"/>
              <a:ext cx="1008" cy="365"/>
            </a:xfrm>
            <a:prstGeom prst="rect">
              <a:avLst/>
            </a:prstGeom>
            <a:noFill/>
            <a:ln w="9525" algn="ctr">
              <a:noFill/>
              <a:miter lim="800000"/>
              <a:headEnd/>
              <a:tailEnd/>
            </a:ln>
          </p:spPr>
          <p:txBody>
            <a:bodyPr>
              <a:spAutoFit/>
            </a:bodyPr>
            <a:lstStyle/>
            <a:p>
              <a:r>
                <a:rPr lang="en-US" sz="3200" i="1">
                  <a:latin typeface="Times New Roman" pitchFamily="18" charset="0"/>
                </a:rPr>
                <a:t>h</a:t>
              </a:r>
              <a:r>
                <a:rPr lang="en-US" sz="3200">
                  <a:latin typeface="Times New Roman" pitchFamily="18" charset="0"/>
                </a:rPr>
                <a:t>(</a:t>
              </a:r>
              <a:r>
                <a:rPr lang="en-US" sz="3200" i="1">
                  <a:latin typeface="Times New Roman" pitchFamily="18" charset="0"/>
                </a:rPr>
                <a:t>p,i</a:t>
              </a:r>
              <a:r>
                <a:rPr lang="en-US" sz="3200">
                  <a:latin typeface="Times New Roman" pitchFamily="18" charset="0"/>
                </a:rPr>
                <a:t>)</a:t>
              </a:r>
            </a:p>
          </p:txBody>
        </p:sp>
        <p:sp>
          <p:nvSpPr>
            <p:cNvPr id="48135" name="Line 6"/>
            <p:cNvSpPr>
              <a:spLocks noChangeShapeType="1"/>
            </p:cNvSpPr>
            <p:nvPr/>
          </p:nvSpPr>
          <p:spPr bwMode="auto">
            <a:xfrm>
              <a:off x="960" y="3504"/>
              <a:ext cx="1296" cy="0"/>
            </a:xfrm>
            <a:prstGeom prst="line">
              <a:avLst/>
            </a:prstGeom>
            <a:noFill/>
            <a:ln w="9525">
              <a:solidFill>
                <a:srgbClr val="000000"/>
              </a:solidFill>
              <a:round/>
              <a:headEnd/>
              <a:tailEnd type="triangle" w="med" len="med"/>
            </a:ln>
          </p:spPr>
          <p:txBody>
            <a:bodyPr/>
            <a:lstStyle/>
            <a:p>
              <a:endParaRPr lang="en-US"/>
            </a:p>
          </p:txBody>
        </p:sp>
        <p:sp>
          <p:nvSpPr>
            <p:cNvPr id="48136" name="Text Box 7"/>
            <p:cNvSpPr txBox="1">
              <a:spLocks noChangeArrowheads="1"/>
            </p:cNvSpPr>
            <p:nvPr/>
          </p:nvSpPr>
          <p:spPr bwMode="auto">
            <a:xfrm>
              <a:off x="816" y="3168"/>
              <a:ext cx="1008" cy="365"/>
            </a:xfrm>
            <a:prstGeom prst="rect">
              <a:avLst/>
            </a:prstGeom>
            <a:noFill/>
            <a:ln w="9525" algn="ctr">
              <a:noFill/>
              <a:miter lim="800000"/>
              <a:headEnd/>
              <a:tailEnd/>
            </a:ln>
          </p:spPr>
          <p:txBody>
            <a:bodyPr>
              <a:spAutoFit/>
            </a:bodyPr>
            <a:lstStyle/>
            <a:p>
              <a:r>
                <a:rPr lang="en-US" sz="3200" i="1">
                  <a:latin typeface="Times New Roman" pitchFamily="18" charset="0"/>
                </a:rPr>
                <a:t>p,i</a:t>
              </a:r>
              <a:endParaRPr lang="en-US" sz="3200">
                <a:latin typeface="Times New Roman" pitchFamily="18" charset="0"/>
              </a:endParaRPr>
            </a:p>
          </p:txBody>
        </p:sp>
        <p:sp>
          <p:nvSpPr>
            <p:cNvPr id="48137" name="Line 8"/>
            <p:cNvSpPr>
              <a:spLocks noChangeShapeType="1"/>
            </p:cNvSpPr>
            <p:nvPr/>
          </p:nvSpPr>
          <p:spPr bwMode="auto">
            <a:xfrm flipV="1">
              <a:off x="2880" y="2784"/>
              <a:ext cx="0" cy="144"/>
            </a:xfrm>
            <a:prstGeom prst="line">
              <a:avLst/>
            </a:prstGeom>
            <a:noFill/>
            <a:ln w="9525">
              <a:solidFill>
                <a:srgbClr val="000000"/>
              </a:solidFill>
              <a:round/>
              <a:headEnd/>
              <a:tailEnd/>
            </a:ln>
          </p:spPr>
          <p:txBody>
            <a:bodyPr/>
            <a:lstStyle/>
            <a:p>
              <a:endParaRPr lang="en-US"/>
            </a:p>
          </p:txBody>
        </p:sp>
        <p:sp>
          <p:nvSpPr>
            <p:cNvPr id="48138" name="Line 9"/>
            <p:cNvSpPr>
              <a:spLocks noChangeShapeType="1"/>
            </p:cNvSpPr>
            <p:nvPr/>
          </p:nvSpPr>
          <p:spPr bwMode="auto">
            <a:xfrm flipV="1">
              <a:off x="2880" y="4032"/>
              <a:ext cx="0" cy="144"/>
            </a:xfrm>
            <a:prstGeom prst="line">
              <a:avLst/>
            </a:prstGeom>
            <a:noFill/>
            <a:ln w="9525">
              <a:solidFill>
                <a:srgbClr val="000000"/>
              </a:solidFill>
              <a:round/>
              <a:headEnd/>
              <a:tailEnd/>
            </a:ln>
          </p:spPr>
          <p:txBody>
            <a:bodyPr/>
            <a:lstStyle/>
            <a:p>
              <a:endParaRPr lang="en-US"/>
            </a:p>
          </p:txBody>
        </p:sp>
        <p:sp>
          <p:nvSpPr>
            <p:cNvPr id="48139" name="Line 10"/>
            <p:cNvSpPr>
              <a:spLocks noChangeShapeType="1"/>
            </p:cNvSpPr>
            <p:nvPr/>
          </p:nvSpPr>
          <p:spPr bwMode="auto">
            <a:xfrm>
              <a:off x="2880" y="2784"/>
              <a:ext cx="1968" cy="0"/>
            </a:xfrm>
            <a:prstGeom prst="line">
              <a:avLst/>
            </a:prstGeom>
            <a:noFill/>
            <a:ln w="9525">
              <a:solidFill>
                <a:srgbClr val="000000"/>
              </a:solidFill>
              <a:round/>
              <a:headEnd/>
              <a:tailEnd type="triangle" w="med" len="med"/>
            </a:ln>
          </p:spPr>
          <p:txBody>
            <a:bodyPr/>
            <a:lstStyle/>
            <a:p>
              <a:endParaRPr lang="en-US"/>
            </a:p>
          </p:txBody>
        </p:sp>
        <p:sp>
          <p:nvSpPr>
            <p:cNvPr id="48140" name="Line 11"/>
            <p:cNvSpPr>
              <a:spLocks noChangeShapeType="1"/>
            </p:cNvSpPr>
            <p:nvPr/>
          </p:nvSpPr>
          <p:spPr bwMode="auto">
            <a:xfrm>
              <a:off x="2880" y="4176"/>
              <a:ext cx="1968" cy="0"/>
            </a:xfrm>
            <a:prstGeom prst="line">
              <a:avLst/>
            </a:prstGeom>
            <a:noFill/>
            <a:ln w="9525">
              <a:solidFill>
                <a:srgbClr val="000000"/>
              </a:solidFill>
              <a:round/>
              <a:headEnd/>
              <a:tailEnd type="triangle" w="med" len="med"/>
            </a:ln>
          </p:spPr>
          <p:txBody>
            <a:bodyPr/>
            <a:lstStyle/>
            <a:p>
              <a:endParaRPr lang="en-US"/>
            </a:p>
          </p:txBody>
        </p:sp>
        <p:sp>
          <p:nvSpPr>
            <p:cNvPr id="48141" name="Text Box 12"/>
            <p:cNvSpPr txBox="1">
              <a:spLocks noChangeArrowheads="1"/>
            </p:cNvSpPr>
            <p:nvPr/>
          </p:nvSpPr>
          <p:spPr bwMode="auto">
            <a:xfrm>
              <a:off x="3264" y="2736"/>
              <a:ext cx="1008" cy="365"/>
            </a:xfrm>
            <a:prstGeom prst="rect">
              <a:avLst/>
            </a:prstGeom>
            <a:noFill/>
            <a:ln w="9525" algn="ctr">
              <a:noFill/>
              <a:miter lim="800000"/>
              <a:headEnd/>
              <a:tailEnd/>
            </a:ln>
          </p:spPr>
          <p:txBody>
            <a:bodyPr>
              <a:spAutoFit/>
            </a:bodyPr>
            <a:lstStyle/>
            <a:p>
              <a:r>
                <a:rPr lang="en-US" sz="3200"/>
                <a:t>true</a:t>
              </a:r>
            </a:p>
          </p:txBody>
        </p:sp>
        <p:sp>
          <p:nvSpPr>
            <p:cNvPr id="48142" name="Text Box 13"/>
            <p:cNvSpPr txBox="1">
              <a:spLocks noChangeArrowheads="1"/>
            </p:cNvSpPr>
            <p:nvPr/>
          </p:nvSpPr>
          <p:spPr bwMode="auto">
            <a:xfrm>
              <a:off x="3312" y="3792"/>
              <a:ext cx="1008" cy="365"/>
            </a:xfrm>
            <a:prstGeom prst="rect">
              <a:avLst/>
            </a:prstGeom>
            <a:noFill/>
            <a:ln w="9525" algn="ctr">
              <a:noFill/>
              <a:miter lim="800000"/>
              <a:headEnd/>
              <a:tailEnd/>
            </a:ln>
          </p:spPr>
          <p:txBody>
            <a:bodyPr>
              <a:spAutoFit/>
            </a:bodyPr>
            <a:lstStyle/>
            <a:p>
              <a:r>
                <a:rPr lang="en-US" sz="3200"/>
                <a:t>false</a:t>
              </a:r>
            </a:p>
          </p:txBody>
        </p:sp>
        <p:sp>
          <p:nvSpPr>
            <p:cNvPr id="48143" name="Text Box 14"/>
            <p:cNvSpPr txBox="1">
              <a:spLocks noChangeArrowheads="1"/>
            </p:cNvSpPr>
            <p:nvPr/>
          </p:nvSpPr>
          <p:spPr bwMode="auto">
            <a:xfrm>
              <a:off x="4896" y="2448"/>
              <a:ext cx="1008" cy="748"/>
            </a:xfrm>
            <a:prstGeom prst="rect">
              <a:avLst/>
            </a:prstGeom>
            <a:noFill/>
            <a:ln w="9525" algn="ctr">
              <a:noFill/>
              <a:miter lim="800000"/>
              <a:headEnd/>
              <a:tailEnd/>
            </a:ln>
          </p:spPr>
          <p:txBody>
            <a:bodyPr>
              <a:spAutoFit/>
            </a:bodyPr>
            <a:lstStyle/>
            <a:p>
              <a:pPr algn="l"/>
              <a:r>
                <a:rPr lang="en-US" sz="2400" b="1" i="1">
                  <a:solidFill>
                    <a:srgbClr val="339966"/>
                  </a:solidFill>
                </a:rPr>
                <a:t>the program halts</a:t>
              </a:r>
            </a:p>
          </p:txBody>
        </p:sp>
        <p:sp>
          <p:nvSpPr>
            <p:cNvPr id="48144" name="Text Box 15"/>
            <p:cNvSpPr txBox="1">
              <a:spLocks noChangeArrowheads="1"/>
            </p:cNvSpPr>
            <p:nvPr/>
          </p:nvSpPr>
          <p:spPr bwMode="auto">
            <a:xfrm>
              <a:off x="4848" y="3342"/>
              <a:ext cx="1008" cy="978"/>
            </a:xfrm>
            <a:prstGeom prst="rect">
              <a:avLst/>
            </a:prstGeom>
            <a:noFill/>
            <a:ln w="9525" algn="ctr">
              <a:noFill/>
              <a:miter lim="800000"/>
              <a:headEnd/>
              <a:tailEnd/>
            </a:ln>
          </p:spPr>
          <p:txBody>
            <a:bodyPr>
              <a:spAutoFit/>
            </a:bodyPr>
            <a:lstStyle/>
            <a:p>
              <a:pPr algn="l"/>
              <a:r>
                <a:rPr lang="en-US" sz="2400" b="1" i="1">
                  <a:solidFill>
                    <a:srgbClr val="339966"/>
                  </a:solidFill>
                </a:rPr>
                <a:t>the programdoesn’t halt</a:t>
              </a:r>
            </a:p>
          </p:txBody>
        </p:sp>
      </p:grpSp>
    </p:spTree>
  </p:cSld>
  <p:clrMapOvr>
    <a:masterClrMapping/>
  </p:clrMapOvr>
  <p:transition spd="slow">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p:cNvSpPr>
            <a:spLocks noGrp="1" noChangeArrowheads="1"/>
          </p:cNvSpPr>
          <p:nvPr>
            <p:ph type="title"/>
          </p:nvPr>
        </p:nvSpPr>
        <p:spPr>
          <a:xfrm>
            <a:off x="646113" y="849313"/>
            <a:ext cx="7924800" cy="1143000"/>
          </a:xfrm>
        </p:spPr>
        <p:txBody>
          <a:bodyPr/>
          <a:lstStyle/>
          <a:p>
            <a:pPr eaLnBrk="1" hangingPunct="1"/>
            <a:r>
              <a:rPr lang="en-US" smtClean="0"/>
              <a:t>The Program </a:t>
            </a:r>
            <a:r>
              <a:rPr lang="en-US" sz="4800" i="1" smtClean="0">
                <a:latin typeface="Times New Roman" pitchFamily="18" charset="0"/>
              </a:rPr>
              <a:t>t</a:t>
            </a:r>
            <a:r>
              <a:rPr lang="en-US" smtClean="0"/>
              <a:t> (for trouble) uses </a:t>
            </a:r>
            <a:r>
              <a:rPr lang="en-US" sz="4400" i="1" smtClean="0">
                <a:latin typeface="Times New Roman" pitchFamily="18" charset="0"/>
              </a:rPr>
              <a:t>h</a:t>
            </a:r>
          </a:p>
        </p:txBody>
      </p:sp>
      <p:sp>
        <p:nvSpPr>
          <p:cNvPr id="49155" name="Rectangle 3"/>
          <p:cNvSpPr>
            <a:spLocks noGrp="1" noChangeArrowheads="1"/>
          </p:cNvSpPr>
          <p:nvPr>
            <p:ph type="body" idx="1"/>
          </p:nvPr>
        </p:nvSpPr>
        <p:spPr>
          <a:xfrm>
            <a:off x="808038" y="2195513"/>
            <a:ext cx="5329237" cy="533400"/>
          </a:xfrm>
        </p:spPr>
        <p:txBody>
          <a:bodyPr/>
          <a:lstStyle/>
          <a:p>
            <a:pPr eaLnBrk="1" hangingPunct="1"/>
            <a:r>
              <a:rPr lang="en-US" sz="2400" smtClean="0"/>
              <a:t>The program </a:t>
            </a:r>
            <a:r>
              <a:rPr lang="en-US" i="1" smtClean="0">
                <a:latin typeface="Times New Roman" pitchFamily="18" charset="0"/>
              </a:rPr>
              <a:t>t</a:t>
            </a:r>
            <a:r>
              <a:rPr lang="en-US" sz="2400" smtClean="0"/>
              <a:t> , below, can be represented by a string of bits.</a:t>
            </a:r>
          </a:p>
        </p:txBody>
      </p:sp>
      <p:sp>
        <p:nvSpPr>
          <p:cNvPr id="49156" name="Text Box 8"/>
          <p:cNvSpPr txBox="1">
            <a:spLocks noChangeArrowheads="1"/>
          </p:cNvSpPr>
          <p:nvPr/>
        </p:nvSpPr>
        <p:spPr bwMode="auto">
          <a:xfrm>
            <a:off x="0" y="4068763"/>
            <a:ext cx="1600200" cy="579437"/>
          </a:xfrm>
          <a:prstGeom prst="rect">
            <a:avLst/>
          </a:prstGeom>
          <a:noFill/>
          <a:ln w="9525" algn="ctr">
            <a:noFill/>
            <a:miter lim="800000"/>
            <a:headEnd/>
            <a:tailEnd/>
          </a:ln>
        </p:spPr>
        <p:txBody>
          <a:bodyPr>
            <a:spAutoFit/>
          </a:bodyPr>
          <a:lstStyle/>
          <a:p>
            <a:r>
              <a:rPr lang="en-US" sz="3200" i="1">
                <a:latin typeface="Times New Roman" pitchFamily="18" charset="0"/>
              </a:rPr>
              <a:t>i</a:t>
            </a:r>
            <a:endParaRPr lang="en-US" sz="3200">
              <a:latin typeface="Times New Roman" pitchFamily="18" charset="0"/>
            </a:endParaRPr>
          </a:p>
        </p:txBody>
      </p:sp>
      <p:grpSp>
        <p:nvGrpSpPr>
          <p:cNvPr id="49157" name="Group 18"/>
          <p:cNvGrpSpPr>
            <a:grpSpLocks/>
          </p:cNvGrpSpPr>
          <p:nvPr/>
        </p:nvGrpSpPr>
        <p:grpSpPr bwMode="auto">
          <a:xfrm>
            <a:off x="1204913" y="3251200"/>
            <a:ext cx="6324600" cy="2828925"/>
            <a:chOff x="960" y="1728"/>
            <a:chExt cx="3984" cy="1782"/>
          </a:xfrm>
        </p:grpSpPr>
        <p:sp>
          <p:nvSpPr>
            <p:cNvPr id="49163" name="AutoShape 5"/>
            <p:cNvSpPr>
              <a:spLocks noChangeArrowheads="1"/>
            </p:cNvSpPr>
            <p:nvPr/>
          </p:nvSpPr>
          <p:spPr bwMode="auto">
            <a:xfrm>
              <a:off x="1536" y="2112"/>
              <a:ext cx="1248" cy="1104"/>
            </a:xfrm>
            <a:prstGeom prst="flowChartDecision">
              <a:avLst/>
            </a:prstGeom>
            <a:noFill/>
            <a:ln w="9525" algn="ctr">
              <a:solidFill>
                <a:srgbClr val="000000"/>
              </a:solidFill>
              <a:miter lim="800000"/>
              <a:headEnd/>
              <a:tailEnd/>
            </a:ln>
          </p:spPr>
          <p:txBody>
            <a:bodyPr wrap="none" anchor="ctr"/>
            <a:lstStyle/>
            <a:p>
              <a:endParaRPr lang="en-US"/>
            </a:p>
          </p:txBody>
        </p:sp>
        <p:sp>
          <p:nvSpPr>
            <p:cNvPr id="49164" name="Text Box 6"/>
            <p:cNvSpPr txBox="1">
              <a:spLocks noChangeArrowheads="1"/>
            </p:cNvSpPr>
            <p:nvPr/>
          </p:nvSpPr>
          <p:spPr bwMode="auto">
            <a:xfrm>
              <a:off x="1488" y="2448"/>
              <a:ext cx="1008" cy="365"/>
            </a:xfrm>
            <a:prstGeom prst="rect">
              <a:avLst/>
            </a:prstGeom>
            <a:noFill/>
            <a:ln w="9525" algn="ctr">
              <a:noFill/>
              <a:miter lim="800000"/>
              <a:headEnd/>
              <a:tailEnd/>
            </a:ln>
          </p:spPr>
          <p:txBody>
            <a:bodyPr>
              <a:spAutoFit/>
            </a:bodyPr>
            <a:lstStyle/>
            <a:p>
              <a:r>
                <a:rPr lang="en-US" sz="3200" i="1">
                  <a:latin typeface="Times New Roman" pitchFamily="18" charset="0"/>
                </a:rPr>
                <a:t>h</a:t>
              </a:r>
              <a:r>
                <a:rPr lang="en-US" sz="3200">
                  <a:latin typeface="Times New Roman" pitchFamily="18" charset="0"/>
                </a:rPr>
                <a:t>(</a:t>
              </a:r>
              <a:r>
                <a:rPr lang="en-US" sz="3200" i="1">
                  <a:latin typeface="Times New Roman" pitchFamily="18" charset="0"/>
                </a:rPr>
                <a:t>i,i</a:t>
              </a:r>
              <a:r>
                <a:rPr lang="en-US" sz="3200">
                  <a:latin typeface="Times New Roman" pitchFamily="18" charset="0"/>
                </a:rPr>
                <a:t>)</a:t>
              </a:r>
            </a:p>
          </p:txBody>
        </p:sp>
        <p:sp>
          <p:nvSpPr>
            <p:cNvPr id="49165" name="Line 7"/>
            <p:cNvSpPr>
              <a:spLocks noChangeShapeType="1"/>
            </p:cNvSpPr>
            <p:nvPr/>
          </p:nvSpPr>
          <p:spPr bwMode="auto">
            <a:xfrm>
              <a:off x="960" y="2659"/>
              <a:ext cx="576" cy="0"/>
            </a:xfrm>
            <a:prstGeom prst="line">
              <a:avLst/>
            </a:prstGeom>
            <a:noFill/>
            <a:ln w="9525">
              <a:solidFill>
                <a:srgbClr val="000000"/>
              </a:solidFill>
              <a:round/>
              <a:headEnd/>
              <a:tailEnd type="triangle" w="med" len="med"/>
            </a:ln>
          </p:spPr>
          <p:txBody>
            <a:bodyPr/>
            <a:lstStyle/>
            <a:p>
              <a:endParaRPr lang="en-US"/>
            </a:p>
          </p:txBody>
        </p:sp>
        <p:sp>
          <p:nvSpPr>
            <p:cNvPr id="49166" name="Line 9"/>
            <p:cNvSpPr>
              <a:spLocks noChangeShapeType="1"/>
            </p:cNvSpPr>
            <p:nvPr/>
          </p:nvSpPr>
          <p:spPr bwMode="auto">
            <a:xfrm flipV="1">
              <a:off x="2160" y="1968"/>
              <a:ext cx="0" cy="144"/>
            </a:xfrm>
            <a:prstGeom prst="line">
              <a:avLst/>
            </a:prstGeom>
            <a:noFill/>
            <a:ln w="9525">
              <a:solidFill>
                <a:srgbClr val="000000"/>
              </a:solidFill>
              <a:round/>
              <a:headEnd/>
              <a:tailEnd/>
            </a:ln>
          </p:spPr>
          <p:txBody>
            <a:bodyPr/>
            <a:lstStyle/>
            <a:p>
              <a:endParaRPr lang="en-US"/>
            </a:p>
          </p:txBody>
        </p:sp>
        <p:sp>
          <p:nvSpPr>
            <p:cNvPr id="49167" name="Line 10"/>
            <p:cNvSpPr>
              <a:spLocks noChangeShapeType="1"/>
            </p:cNvSpPr>
            <p:nvPr/>
          </p:nvSpPr>
          <p:spPr bwMode="auto">
            <a:xfrm flipV="1">
              <a:off x="2160" y="3216"/>
              <a:ext cx="0" cy="144"/>
            </a:xfrm>
            <a:prstGeom prst="line">
              <a:avLst/>
            </a:prstGeom>
            <a:noFill/>
            <a:ln w="9525">
              <a:solidFill>
                <a:srgbClr val="000000"/>
              </a:solidFill>
              <a:round/>
              <a:headEnd/>
              <a:tailEnd/>
            </a:ln>
          </p:spPr>
          <p:txBody>
            <a:bodyPr/>
            <a:lstStyle/>
            <a:p>
              <a:endParaRPr lang="en-US"/>
            </a:p>
          </p:txBody>
        </p:sp>
        <p:sp>
          <p:nvSpPr>
            <p:cNvPr id="49168" name="Line 11"/>
            <p:cNvSpPr>
              <a:spLocks noChangeShapeType="1"/>
            </p:cNvSpPr>
            <p:nvPr/>
          </p:nvSpPr>
          <p:spPr bwMode="auto">
            <a:xfrm>
              <a:off x="2160" y="1968"/>
              <a:ext cx="1968" cy="0"/>
            </a:xfrm>
            <a:prstGeom prst="line">
              <a:avLst/>
            </a:prstGeom>
            <a:noFill/>
            <a:ln w="9525">
              <a:solidFill>
                <a:srgbClr val="000000"/>
              </a:solidFill>
              <a:round/>
              <a:headEnd/>
              <a:tailEnd type="triangle" w="med" len="med"/>
            </a:ln>
          </p:spPr>
          <p:txBody>
            <a:bodyPr/>
            <a:lstStyle/>
            <a:p>
              <a:endParaRPr lang="en-US"/>
            </a:p>
          </p:txBody>
        </p:sp>
        <p:sp>
          <p:nvSpPr>
            <p:cNvPr id="49169" name="Line 12"/>
            <p:cNvSpPr>
              <a:spLocks noChangeShapeType="1"/>
            </p:cNvSpPr>
            <p:nvPr/>
          </p:nvSpPr>
          <p:spPr bwMode="auto">
            <a:xfrm>
              <a:off x="2160" y="3360"/>
              <a:ext cx="1968" cy="0"/>
            </a:xfrm>
            <a:prstGeom prst="line">
              <a:avLst/>
            </a:prstGeom>
            <a:noFill/>
            <a:ln w="9525">
              <a:solidFill>
                <a:srgbClr val="000000"/>
              </a:solidFill>
              <a:round/>
              <a:headEnd/>
              <a:tailEnd type="triangle" w="med" len="med"/>
            </a:ln>
          </p:spPr>
          <p:txBody>
            <a:bodyPr/>
            <a:lstStyle/>
            <a:p>
              <a:endParaRPr lang="en-US"/>
            </a:p>
          </p:txBody>
        </p:sp>
        <p:sp>
          <p:nvSpPr>
            <p:cNvPr id="49170" name="Text Box 13"/>
            <p:cNvSpPr txBox="1">
              <a:spLocks noChangeArrowheads="1"/>
            </p:cNvSpPr>
            <p:nvPr/>
          </p:nvSpPr>
          <p:spPr bwMode="auto">
            <a:xfrm>
              <a:off x="2544" y="1920"/>
              <a:ext cx="1008" cy="365"/>
            </a:xfrm>
            <a:prstGeom prst="rect">
              <a:avLst/>
            </a:prstGeom>
            <a:noFill/>
            <a:ln w="9525" algn="ctr">
              <a:noFill/>
              <a:miter lim="800000"/>
              <a:headEnd/>
              <a:tailEnd/>
            </a:ln>
          </p:spPr>
          <p:txBody>
            <a:bodyPr>
              <a:spAutoFit/>
            </a:bodyPr>
            <a:lstStyle/>
            <a:p>
              <a:r>
                <a:rPr lang="en-US" sz="3200"/>
                <a:t>true</a:t>
              </a:r>
            </a:p>
          </p:txBody>
        </p:sp>
        <p:sp>
          <p:nvSpPr>
            <p:cNvPr id="49171" name="Text Box 14"/>
            <p:cNvSpPr txBox="1">
              <a:spLocks noChangeArrowheads="1"/>
            </p:cNvSpPr>
            <p:nvPr/>
          </p:nvSpPr>
          <p:spPr bwMode="auto">
            <a:xfrm>
              <a:off x="2592" y="2976"/>
              <a:ext cx="1008" cy="365"/>
            </a:xfrm>
            <a:prstGeom prst="rect">
              <a:avLst/>
            </a:prstGeom>
            <a:noFill/>
            <a:ln w="9525" algn="ctr">
              <a:noFill/>
              <a:miter lim="800000"/>
              <a:headEnd/>
              <a:tailEnd/>
            </a:ln>
          </p:spPr>
          <p:txBody>
            <a:bodyPr>
              <a:spAutoFit/>
            </a:bodyPr>
            <a:lstStyle/>
            <a:p>
              <a:r>
                <a:rPr lang="en-US" sz="3200"/>
                <a:t>false</a:t>
              </a:r>
            </a:p>
          </p:txBody>
        </p:sp>
        <p:sp>
          <p:nvSpPr>
            <p:cNvPr id="49172" name="Text Box 15"/>
            <p:cNvSpPr txBox="1">
              <a:spLocks noChangeArrowheads="1"/>
            </p:cNvSpPr>
            <p:nvPr/>
          </p:nvSpPr>
          <p:spPr bwMode="auto">
            <a:xfrm>
              <a:off x="4128" y="1728"/>
              <a:ext cx="816" cy="524"/>
            </a:xfrm>
            <a:prstGeom prst="rect">
              <a:avLst/>
            </a:prstGeom>
            <a:noFill/>
            <a:ln w="9525" algn="ctr">
              <a:solidFill>
                <a:srgbClr val="000000"/>
              </a:solidFill>
              <a:miter lim="800000"/>
              <a:headEnd/>
              <a:tailEnd/>
            </a:ln>
          </p:spPr>
          <p:txBody>
            <a:bodyPr>
              <a:spAutoFit/>
            </a:bodyPr>
            <a:lstStyle/>
            <a:p>
              <a:pPr algn="l"/>
              <a:r>
                <a:rPr lang="en-US" sz="2400" b="1" i="1">
                  <a:solidFill>
                    <a:srgbClr val="339966"/>
                  </a:solidFill>
                </a:rPr>
                <a:t>loop forever</a:t>
              </a:r>
            </a:p>
          </p:txBody>
        </p:sp>
        <p:sp>
          <p:nvSpPr>
            <p:cNvPr id="49173" name="Text Box 16"/>
            <p:cNvSpPr txBox="1">
              <a:spLocks noChangeArrowheads="1"/>
            </p:cNvSpPr>
            <p:nvPr/>
          </p:nvSpPr>
          <p:spPr bwMode="auto">
            <a:xfrm>
              <a:off x="4128" y="3216"/>
              <a:ext cx="672" cy="294"/>
            </a:xfrm>
            <a:prstGeom prst="rect">
              <a:avLst/>
            </a:prstGeom>
            <a:noFill/>
            <a:ln w="9525" algn="ctr">
              <a:solidFill>
                <a:srgbClr val="000000"/>
              </a:solidFill>
              <a:miter lim="800000"/>
              <a:headEnd/>
              <a:tailEnd/>
            </a:ln>
          </p:spPr>
          <p:txBody>
            <a:bodyPr>
              <a:spAutoFit/>
            </a:bodyPr>
            <a:lstStyle/>
            <a:p>
              <a:pPr algn="l"/>
              <a:r>
                <a:rPr lang="en-US" sz="2400" b="1" i="1">
                  <a:solidFill>
                    <a:srgbClr val="339966"/>
                  </a:solidFill>
                </a:rPr>
                <a:t>stop</a:t>
              </a:r>
            </a:p>
          </p:txBody>
        </p:sp>
      </p:grpSp>
      <p:sp>
        <p:nvSpPr>
          <p:cNvPr id="325651" name="Rectangle 19"/>
          <p:cNvSpPr>
            <a:spLocks noChangeArrowheads="1"/>
          </p:cNvSpPr>
          <p:nvPr/>
        </p:nvSpPr>
        <p:spPr bwMode="auto">
          <a:xfrm>
            <a:off x="858838" y="6324600"/>
            <a:ext cx="8285162" cy="533400"/>
          </a:xfrm>
          <a:prstGeom prst="rect">
            <a:avLst/>
          </a:prstGeom>
          <a:noFill/>
          <a:ln w="9525">
            <a:noFill/>
            <a:miter lim="800000"/>
            <a:headEnd/>
            <a:tailEnd/>
          </a:ln>
        </p:spPr>
        <p:txBody>
          <a:bodyPr/>
          <a:lstStyle/>
          <a:p>
            <a:pPr marL="342900" indent="-342900" algn="l" eaLnBrk="1" hangingPunct="1">
              <a:spcBef>
                <a:spcPct val="20000"/>
              </a:spcBef>
              <a:buClr>
                <a:schemeClr val="tx1"/>
              </a:buClr>
              <a:buSzPct val="75000"/>
              <a:buFont typeface="Wingdings" pitchFamily="2" charset="2"/>
              <a:buChar char="l"/>
            </a:pPr>
            <a:r>
              <a:rPr lang="en-US" sz="2400"/>
              <a:t>What happens when we input </a:t>
            </a:r>
            <a:r>
              <a:rPr lang="en-US" sz="2400" i="1">
                <a:latin typeface="Times New Roman" pitchFamily="18" charset="0"/>
              </a:rPr>
              <a:t>i</a:t>
            </a:r>
            <a:r>
              <a:rPr lang="en-US" sz="2400"/>
              <a:t> = </a:t>
            </a:r>
            <a:r>
              <a:rPr lang="en-US" sz="2800" i="1">
                <a:latin typeface="Times New Roman" pitchFamily="18" charset="0"/>
              </a:rPr>
              <a:t>t</a:t>
            </a:r>
            <a:r>
              <a:rPr lang="en-US" sz="2400"/>
              <a:t> ? </a:t>
            </a:r>
            <a:r>
              <a:rPr lang="en-US" sz="2400">
                <a:sym typeface="Symbol" pitchFamily="18" charset="2"/>
              </a:rPr>
              <a:t> A meta problem.</a:t>
            </a:r>
          </a:p>
        </p:txBody>
      </p:sp>
      <p:sp>
        <p:nvSpPr>
          <p:cNvPr id="325654" name="Rectangle 22"/>
          <p:cNvSpPr>
            <a:spLocks noChangeArrowheads="1"/>
          </p:cNvSpPr>
          <p:nvPr/>
        </p:nvSpPr>
        <p:spPr bwMode="auto">
          <a:xfrm>
            <a:off x="8015288" y="2217738"/>
            <a:ext cx="873125" cy="736600"/>
          </a:xfrm>
          <a:prstGeom prst="rect">
            <a:avLst/>
          </a:prstGeom>
          <a:noFill/>
          <a:ln w="9525">
            <a:noFill/>
            <a:miter lim="800000"/>
            <a:headEnd/>
            <a:tailEnd/>
          </a:ln>
        </p:spPr>
        <p:txBody>
          <a:bodyPr/>
          <a:lstStyle/>
          <a:p>
            <a:pPr marL="342900" indent="-342900" algn="l" eaLnBrk="1" hangingPunct="1">
              <a:spcBef>
                <a:spcPct val="20000"/>
              </a:spcBef>
              <a:buClr>
                <a:schemeClr val="tx1"/>
              </a:buClr>
              <a:buSzPct val="75000"/>
              <a:buFont typeface="Wingdings" pitchFamily="2" charset="2"/>
              <a:buNone/>
            </a:pPr>
            <a:r>
              <a:rPr lang="en-US" sz="3600" i="1">
                <a:latin typeface="Times New Roman" pitchFamily="18" charset="0"/>
              </a:rPr>
              <a:t>t</a:t>
            </a:r>
            <a:r>
              <a:rPr lang="en-US" sz="3600">
                <a:latin typeface="Times New Roman" pitchFamily="18" charset="0"/>
              </a:rPr>
              <a:t>(</a:t>
            </a:r>
            <a:r>
              <a:rPr lang="en-US" sz="3600" i="1">
                <a:latin typeface="Times New Roman" pitchFamily="18" charset="0"/>
              </a:rPr>
              <a:t>i</a:t>
            </a:r>
            <a:r>
              <a:rPr lang="en-US" sz="3600">
                <a:latin typeface="Times New Roman" pitchFamily="18" charset="0"/>
              </a:rPr>
              <a:t>)</a:t>
            </a:r>
            <a:endParaRPr lang="en-US" sz="3200"/>
          </a:p>
        </p:txBody>
      </p:sp>
      <p:grpSp>
        <p:nvGrpSpPr>
          <p:cNvPr id="3" name="Group 24"/>
          <p:cNvGrpSpPr>
            <a:grpSpLocks/>
          </p:cNvGrpSpPr>
          <p:nvPr/>
        </p:nvGrpSpPr>
        <p:grpSpPr bwMode="auto">
          <a:xfrm>
            <a:off x="1887538" y="2670175"/>
            <a:ext cx="6153150" cy="3513138"/>
            <a:chOff x="1189" y="1682"/>
            <a:chExt cx="3876" cy="2213"/>
          </a:xfrm>
        </p:grpSpPr>
        <p:sp>
          <p:nvSpPr>
            <p:cNvPr id="49161" name="Rectangle 21"/>
            <p:cNvSpPr>
              <a:spLocks noChangeArrowheads="1"/>
            </p:cNvSpPr>
            <p:nvPr/>
          </p:nvSpPr>
          <p:spPr bwMode="auto">
            <a:xfrm>
              <a:off x="1189" y="1975"/>
              <a:ext cx="3748" cy="1920"/>
            </a:xfrm>
            <a:prstGeom prst="rect">
              <a:avLst/>
            </a:prstGeom>
            <a:noFill/>
            <a:ln w="9525" algn="ctr">
              <a:solidFill>
                <a:srgbClr val="B2B2B2"/>
              </a:solidFill>
              <a:prstDash val="dash"/>
              <a:miter lim="800000"/>
              <a:headEnd/>
              <a:tailEnd/>
            </a:ln>
          </p:spPr>
          <p:txBody>
            <a:bodyPr wrap="none" anchor="ctr"/>
            <a:lstStyle/>
            <a:p>
              <a:endParaRPr lang="en-US"/>
            </a:p>
          </p:txBody>
        </p:sp>
        <p:sp>
          <p:nvSpPr>
            <p:cNvPr id="49162" name="Line 23"/>
            <p:cNvSpPr>
              <a:spLocks noChangeShapeType="1"/>
            </p:cNvSpPr>
            <p:nvPr/>
          </p:nvSpPr>
          <p:spPr bwMode="auto">
            <a:xfrm flipH="1">
              <a:off x="4709" y="1682"/>
              <a:ext cx="356" cy="284"/>
            </a:xfrm>
            <a:prstGeom prst="line">
              <a:avLst/>
            </a:prstGeom>
            <a:noFill/>
            <a:ln w="9525">
              <a:solidFill>
                <a:srgbClr val="B2B2B2"/>
              </a:solidFill>
              <a:round/>
              <a:headEnd/>
              <a:tailEnd type="triangle" w="med" len="med"/>
            </a:ln>
          </p:spPr>
          <p:txBody>
            <a:bodyPr/>
            <a:lstStyle/>
            <a:p>
              <a:endParaRPr lang="en-US"/>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0.7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3" presetClass="entr" presetSubtype="10" fill="hold" grpId="0" nodeType="afterEffect">
                                  <p:stCondLst>
                                    <p:cond delay="0"/>
                                  </p:stCondLst>
                                  <p:childTnLst>
                                    <p:set>
                                      <p:cBhvr>
                                        <p:cTn id="12" dur="1" fill="hold">
                                          <p:stCondLst>
                                            <p:cond delay="0"/>
                                          </p:stCondLst>
                                        </p:cTn>
                                        <p:tgtEl>
                                          <p:spTgt spid="325654"/>
                                        </p:tgtEl>
                                        <p:attrNameLst>
                                          <p:attrName>style.visibility</p:attrName>
                                        </p:attrNameLst>
                                      </p:cBhvr>
                                      <p:to>
                                        <p:strVal val="visible"/>
                                      </p:to>
                                    </p:set>
                                    <p:animEffect transition="in" filter="blinds(horizontal)">
                                      <p:cBhvr>
                                        <p:cTn id="13" dur="500"/>
                                        <p:tgtEl>
                                          <p:spTgt spid="32565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25651">
                                            <p:txEl>
                                              <p:pRg st="0" end="0"/>
                                            </p:txEl>
                                          </p:spTgt>
                                        </p:tgtEl>
                                        <p:attrNameLst>
                                          <p:attrName>style.visibility</p:attrName>
                                        </p:attrNameLst>
                                      </p:cBhvr>
                                      <p:to>
                                        <p:strVal val="visible"/>
                                      </p:to>
                                    </p:set>
                                    <p:animEffect transition="in" filter="wipe(up)">
                                      <p:cBhvr>
                                        <p:cTn id="18" dur="2000"/>
                                        <p:tgtEl>
                                          <p:spTgt spid="3256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5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p:cNvSpPr>
            <a:spLocks noGrp="1" noChangeArrowheads="1"/>
          </p:cNvSpPr>
          <p:nvPr>
            <p:ph type="title"/>
          </p:nvPr>
        </p:nvSpPr>
        <p:spPr>
          <a:xfrm>
            <a:off x="690563" y="762000"/>
            <a:ext cx="7924800" cy="1143000"/>
          </a:xfrm>
        </p:spPr>
        <p:txBody>
          <a:bodyPr/>
          <a:lstStyle/>
          <a:p>
            <a:pPr eaLnBrk="1" hangingPunct="1"/>
            <a:r>
              <a:rPr lang="en-US" smtClean="0"/>
              <a:t>The Meta Paradox</a:t>
            </a:r>
            <a:endParaRPr lang="en-US" i="1" smtClean="0">
              <a:latin typeface="Times New Roman" pitchFamily="18" charset="0"/>
            </a:endParaRPr>
          </a:p>
        </p:txBody>
      </p:sp>
      <p:sp>
        <p:nvSpPr>
          <p:cNvPr id="50179" name="Text Box 4"/>
          <p:cNvSpPr txBox="1">
            <a:spLocks noChangeArrowheads="1"/>
          </p:cNvSpPr>
          <p:nvPr/>
        </p:nvSpPr>
        <p:spPr bwMode="auto">
          <a:xfrm>
            <a:off x="1619250" y="4606925"/>
            <a:ext cx="598488" cy="579438"/>
          </a:xfrm>
          <a:prstGeom prst="rect">
            <a:avLst/>
          </a:prstGeom>
          <a:noFill/>
          <a:ln w="9525" algn="ctr">
            <a:noFill/>
            <a:miter lim="800000"/>
            <a:headEnd/>
            <a:tailEnd/>
          </a:ln>
        </p:spPr>
        <p:txBody>
          <a:bodyPr>
            <a:spAutoFit/>
          </a:bodyPr>
          <a:lstStyle/>
          <a:p>
            <a:r>
              <a:rPr lang="en-US" sz="3200" i="1">
                <a:latin typeface="Times New Roman" pitchFamily="18" charset="0"/>
              </a:rPr>
              <a:t>t</a:t>
            </a:r>
            <a:endParaRPr lang="en-US" sz="3200">
              <a:latin typeface="Times New Roman" pitchFamily="18" charset="0"/>
            </a:endParaRPr>
          </a:p>
        </p:txBody>
      </p:sp>
      <p:grpSp>
        <p:nvGrpSpPr>
          <p:cNvPr id="50180" name="Group 5"/>
          <p:cNvGrpSpPr>
            <a:grpSpLocks/>
          </p:cNvGrpSpPr>
          <p:nvPr/>
        </p:nvGrpSpPr>
        <p:grpSpPr bwMode="auto">
          <a:xfrm>
            <a:off x="1792288" y="3222625"/>
            <a:ext cx="6324600" cy="2828925"/>
            <a:chOff x="960" y="1728"/>
            <a:chExt cx="3984" cy="1782"/>
          </a:xfrm>
        </p:grpSpPr>
        <p:sp>
          <p:nvSpPr>
            <p:cNvPr id="50197" name="AutoShape 6"/>
            <p:cNvSpPr>
              <a:spLocks noChangeArrowheads="1"/>
            </p:cNvSpPr>
            <p:nvPr/>
          </p:nvSpPr>
          <p:spPr bwMode="auto">
            <a:xfrm>
              <a:off x="1536" y="2112"/>
              <a:ext cx="1248" cy="1104"/>
            </a:xfrm>
            <a:prstGeom prst="flowChartDecision">
              <a:avLst/>
            </a:prstGeom>
            <a:noFill/>
            <a:ln w="9525" algn="ctr">
              <a:solidFill>
                <a:srgbClr val="000000"/>
              </a:solidFill>
              <a:miter lim="800000"/>
              <a:headEnd/>
              <a:tailEnd/>
            </a:ln>
          </p:spPr>
          <p:txBody>
            <a:bodyPr wrap="none" anchor="ctr"/>
            <a:lstStyle/>
            <a:p>
              <a:endParaRPr lang="en-US"/>
            </a:p>
          </p:txBody>
        </p:sp>
        <p:sp>
          <p:nvSpPr>
            <p:cNvPr id="50198" name="Text Box 7"/>
            <p:cNvSpPr txBox="1">
              <a:spLocks noChangeArrowheads="1"/>
            </p:cNvSpPr>
            <p:nvPr/>
          </p:nvSpPr>
          <p:spPr bwMode="auto">
            <a:xfrm>
              <a:off x="1488" y="2448"/>
              <a:ext cx="1008" cy="365"/>
            </a:xfrm>
            <a:prstGeom prst="rect">
              <a:avLst/>
            </a:prstGeom>
            <a:noFill/>
            <a:ln w="9525" algn="ctr">
              <a:noFill/>
              <a:miter lim="800000"/>
              <a:headEnd/>
              <a:tailEnd/>
            </a:ln>
          </p:spPr>
          <p:txBody>
            <a:bodyPr>
              <a:spAutoFit/>
            </a:bodyPr>
            <a:lstStyle/>
            <a:p>
              <a:r>
                <a:rPr lang="en-US" sz="3200" i="1">
                  <a:latin typeface="Times New Roman" pitchFamily="18" charset="0"/>
                </a:rPr>
                <a:t>h</a:t>
              </a:r>
              <a:r>
                <a:rPr lang="en-US" sz="3200">
                  <a:latin typeface="Times New Roman" pitchFamily="18" charset="0"/>
                </a:rPr>
                <a:t>(</a:t>
              </a:r>
              <a:r>
                <a:rPr lang="en-US" sz="3200" i="1">
                  <a:latin typeface="Times New Roman" pitchFamily="18" charset="0"/>
                </a:rPr>
                <a:t>t,t</a:t>
              </a:r>
              <a:r>
                <a:rPr lang="en-US" sz="3200">
                  <a:latin typeface="Times New Roman" pitchFamily="18" charset="0"/>
                </a:rPr>
                <a:t>)</a:t>
              </a:r>
            </a:p>
          </p:txBody>
        </p:sp>
        <p:sp>
          <p:nvSpPr>
            <p:cNvPr id="50199" name="Line 8"/>
            <p:cNvSpPr>
              <a:spLocks noChangeShapeType="1"/>
            </p:cNvSpPr>
            <p:nvPr/>
          </p:nvSpPr>
          <p:spPr bwMode="auto">
            <a:xfrm>
              <a:off x="960" y="2659"/>
              <a:ext cx="576" cy="0"/>
            </a:xfrm>
            <a:prstGeom prst="line">
              <a:avLst/>
            </a:prstGeom>
            <a:noFill/>
            <a:ln w="9525">
              <a:solidFill>
                <a:srgbClr val="000000"/>
              </a:solidFill>
              <a:round/>
              <a:headEnd/>
              <a:tailEnd type="triangle" w="med" len="med"/>
            </a:ln>
          </p:spPr>
          <p:txBody>
            <a:bodyPr/>
            <a:lstStyle/>
            <a:p>
              <a:endParaRPr lang="en-US"/>
            </a:p>
          </p:txBody>
        </p:sp>
        <p:sp>
          <p:nvSpPr>
            <p:cNvPr id="50200" name="Line 9"/>
            <p:cNvSpPr>
              <a:spLocks noChangeShapeType="1"/>
            </p:cNvSpPr>
            <p:nvPr/>
          </p:nvSpPr>
          <p:spPr bwMode="auto">
            <a:xfrm flipV="1">
              <a:off x="2160" y="1968"/>
              <a:ext cx="0" cy="144"/>
            </a:xfrm>
            <a:prstGeom prst="line">
              <a:avLst/>
            </a:prstGeom>
            <a:noFill/>
            <a:ln w="9525">
              <a:solidFill>
                <a:srgbClr val="000000"/>
              </a:solidFill>
              <a:round/>
              <a:headEnd/>
              <a:tailEnd/>
            </a:ln>
          </p:spPr>
          <p:txBody>
            <a:bodyPr/>
            <a:lstStyle/>
            <a:p>
              <a:endParaRPr lang="en-US"/>
            </a:p>
          </p:txBody>
        </p:sp>
        <p:sp>
          <p:nvSpPr>
            <p:cNvPr id="50201" name="Line 10"/>
            <p:cNvSpPr>
              <a:spLocks noChangeShapeType="1"/>
            </p:cNvSpPr>
            <p:nvPr/>
          </p:nvSpPr>
          <p:spPr bwMode="auto">
            <a:xfrm flipV="1">
              <a:off x="2160" y="3216"/>
              <a:ext cx="0" cy="144"/>
            </a:xfrm>
            <a:prstGeom prst="line">
              <a:avLst/>
            </a:prstGeom>
            <a:noFill/>
            <a:ln w="9525">
              <a:solidFill>
                <a:srgbClr val="000000"/>
              </a:solidFill>
              <a:round/>
              <a:headEnd/>
              <a:tailEnd/>
            </a:ln>
          </p:spPr>
          <p:txBody>
            <a:bodyPr/>
            <a:lstStyle/>
            <a:p>
              <a:endParaRPr lang="en-US"/>
            </a:p>
          </p:txBody>
        </p:sp>
        <p:sp>
          <p:nvSpPr>
            <p:cNvPr id="50202" name="Line 11"/>
            <p:cNvSpPr>
              <a:spLocks noChangeShapeType="1"/>
            </p:cNvSpPr>
            <p:nvPr/>
          </p:nvSpPr>
          <p:spPr bwMode="auto">
            <a:xfrm>
              <a:off x="2160" y="1968"/>
              <a:ext cx="1968" cy="0"/>
            </a:xfrm>
            <a:prstGeom prst="line">
              <a:avLst/>
            </a:prstGeom>
            <a:noFill/>
            <a:ln w="9525">
              <a:solidFill>
                <a:srgbClr val="000000"/>
              </a:solidFill>
              <a:round/>
              <a:headEnd/>
              <a:tailEnd type="triangle" w="med" len="med"/>
            </a:ln>
          </p:spPr>
          <p:txBody>
            <a:bodyPr/>
            <a:lstStyle/>
            <a:p>
              <a:endParaRPr lang="en-US"/>
            </a:p>
          </p:txBody>
        </p:sp>
        <p:sp>
          <p:nvSpPr>
            <p:cNvPr id="50203" name="Line 12"/>
            <p:cNvSpPr>
              <a:spLocks noChangeShapeType="1"/>
            </p:cNvSpPr>
            <p:nvPr/>
          </p:nvSpPr>
          <p:spPr bwMode="auto">
            <a:xfrm>
              <a:off x="2160" y="3360"/>
              <a:ext cx="1968" cy="0"/>
            </a:xfrm>
            <a:prstGeom prst="line">
              <a:avLst/>
            </a:prstGeom>
            <a:noFill/>
            <a:ln w="9525">
              <a:solidFill>
                <a:srgbClr val="000000"/>
              </a:solidFill>
              <a:round/>
              <a:headEnd/>
              <a:tailEnd type="triangle" w="med" len="med"/>
            </a:ln>
          </p:spPr>
          <p:txBody>
            <a:bodyPr/>
            <a:lstStyle/>
            <a:p>
              <a:endParaRPr lang="en-US"/>
            </a:p>
          </p:txBody>
        </p:sp>
        <p:sp>
          <p:nvSpPr>
            <p:cNvPr id="50204" name="Text Box 13"/>
            <p:cNvSpPr txBox="1">
              <a:spLocks noChangeArrowheads="1"/>
            </p:cNvSpPr>
            <p:nvPr/>
          </p:nvSpPr>
          <p:spPr bwMode="auto">
            <a:xfrm>
              <a:off x="2544" y="1920"/>
              <a:ext cx="1008" cy="365"/>
            </a:xfrm>
            <a:prstGeom prst="rect">
              <a:avLst/>
            </a:prstGeom>
            <a:noFill/>
            <a:ln w="9525" algn="ctr">
              <a:noFill/>
              <a:miter lim="800000"/>
              <a:headEnd/>
              <a:tailEnd/>
            </a:ln>
          </p:spPr>
          <p:txBody>
            <a:bodyPr>
              <a:spAutoFit/>
            </a:bodyPr>
            <a:lstStyle/>
            <a:p>
              <a:r>
                <a:rPr lang="en-US" sz="3200"/>
                <a:t>true</a:t>
              </a:r>
            </a:p>
          </p:txBody>
        </p:sp>
        <p:sp>
          <p:nvSpPr>
            <p:cNvPr id="50205" name="Text Box 14"/>
            <p:cNvSpPr txBox="1">
              <a:spLocks noChangeArrowheads="1"/>
            </p:cNvSpPr>
            <p:nvPr/>
          </p:nvSpPr>
          <p:spPr bwMode="auto">
            <a:xfrm>
              <a:off x="2592" y="2976"/>
              <a:ext cx="1008" cy="365"/>
            </a:xfrm>
            <a:prstGeom prst="rect">
              <a:avLst/>
            </a:prstGeom>
            <a:noFill/>
            <a:ln w="9525" algn="ctr">
              <a:noFill/>
              <a:miter lim="800000"/>
              <a:headEnd/>
              <a:tailEnd/>
            </a:ln>
          </p:spPr>
          <p:txBody>
            <a:bodyPr>
              <a:spAutoFit/>
            </a:bodyPr>
            <a:lstStyle/>
            <a:p>
              <a:r>
                <a:rPr lang="en-US" sz="3200"/>
                <a:t>false</a:t>
              </a:r>
            </a:p>
          </p:txBody>
        </p:sp>
        <p:sp>
          <p:nvSpPr>
            <p:cNvPr id="50206" name="Text Box 15"/>
            <p:cNvSpPr txBox="1">
              <a:spLocks noChangeArrowheads="1"/>
            </p:cNvSpPr>
            <p:nvPr/>
          </p:nvSpPr>
          <p:spPr bwMode="auto">
            <a:xfrm>
              <a:off x="4128" y="1728"/>
              <a:ext cx="816" cy="524"/>
            </a:xfrm>
            <a:prstGeom prst="rect">
              <a:avLst/>
            </a:prstGeom>
            <a:noFill/>
            <a:ln w="9525" algn="ctr">
              <a:solidFill>
                <a:srgbClr val="000000"/>
              </a:solidFill>
              <a:miter lim="800000"/>
              <a:headEnd/>
              <a:tailEnd/>
            </a:ln>
          </p:spPr>
          <p:txBody>
            <a:bodyPr>
              <a:spAutoFit/>
            </a:bodyPr>
            <a:lstStyle/>
            <a:p>
              <a:pPr algn="l"/>
              <a:r>
                <a:rPr lang="en-US" sz="2400" b="1" i="1">
                  <a:solidFill>
                    <a:srgbClr val="339966"/>
                  </a:solidFill>
                </a:rPr>
                <a:t>loop forever</a:t>
              </a:r>
            </a:p>
          </p:txBody>
        </p:sp>
        <p:sp>
          <p:nvSpPr>
            <p:cNvPr id="50207" name="Text Box 16"/>
            <p:cNvSpPr txBox="1">
              <a:spLocks noChangeArrowheads="1"/>
            </p:cNvSpPr>
            <p:nvPr/>
          </p:nvSpPr>
          <p:spPr bwMode="auto">
            <a:xfrm>
              <a:off x="4128" y="3216"/>
              <a:ext cx="672" cy="294"/>
            </a:xfrm>
            <a:prstGeom prst="rect">
              <a:avLst/>
            </a:prstGeom>
            <a:noFill/>
            <a:ln w="9525" algn="ctr">
              <a:solidFill>
                <a:srgbClr val="000000"/>
              </a:solidFill>
              <a:miter lim="800000"/>
              <a:headEnd/>
              <a:tailEnd/>
            </a:ln>
          </p:spPr>
          <p:txBody>
            <a:bodyPr>
              <a:spAutoFit/>
            </a:bodyPr>
            <a:lstStyle/>
            <a:p>
              <a:pPr algn="l"/>
              <a:r>
                <a:rPr lang="en-US" sz="2400" b="1" i="1">
                  <a:solidFill>
                    <a:srgbClr val="339966"/>
                  </a:solidFill>
                </a:rPr>
                <a:t>stop</a:t>
              </a:r>
            </a:p>
          </p:txBody>
        </p:sp>
      </p:grpSp>
      <p:sp>
        <p:nvSpPr>
          <p:cNvPr id="50181" name="Rectangle 18"/>
          <p:cNvSpPr>
            <a:spLocks noChangeArrowheads="1"/>
          </p:cNvSpPr>
          <p:nvPr/>
        </p:nvSpPr>
        <p:spPr bwMode="auto">
          <a:xfrm>
            <a:off x="8358188" y="1943100"/>
            <a:ext cx="1017587" cy="736600"/>
          </a:xfrm>
          <a:prstGeom prst="rect">
            <a:avLst/>
          </a:prstGeom>
          <a:noFill/>
          <a:ln w="9525">
            <a:noFill/>
            <a:miter lim="800000"/>
            <a:headEnd/>
            <a:tailEnd/>
          </a:ln>
        </p:spPr>
        <p:txBody>
          <a:bodyPr/>
          <a:lstStyle/>
          <a:p>
            <a:pPr marL="342900" indent="-342900" algn="l" eaLnBrk="1" hangingPunct="1">
              <a:spcBef>
                <a:spcPct val="20000"/>
              </a:spcBef>
              <a:buClr>
                <a:schemeClr val="tx1"/>
              </a:buClr>
              <a:buSzPct val="75000"/>
              <a:buFont typeface="Wingdings" pitchFamily="2" charset="2"/>
              <a:buNone/>
            </a:pPr>
            <a:r>
              <a:rPr lang="en-US" sz="3600" i="1">
                <a:latin typeface="Times New Roman" pitchFamily="18" charset="0"/>
              </a:rPr>
              <a:t>t</a:t>
            </a:r>
            <a:r>
              <a:rPr lang="en-US" sz="3600">
                <a:latin typeface="Times New Roman" pitchFamily="18" charset="0"/>
              </a:rPr>
              <a:t>(</a:t>
            </a:r>
            <a:r>
              <a:rPr lang="en-US" sz="3600" i="1">
                <a:latin typeface="Times New Roman" pitchFamily="18" charset="0"/>
              </a:rPr>
              <a:t>t</a:t>
            </a:r>
            <a:r>
              <a:rPr lang="en-US" sz="3600">
                <a:latin typeface="Times New Roman" pitchFamily="18" charset="0"/>
              </a:rPr>
              <a:t>)</a:t>
            </a:r>
            <a:endParaRPr lang="en-US" sz="3200"/>
          </a:p>
        </p:txBody>
      </p:sp>
      <p:grpSp>
        <p:nvGrpSpPr>
          <p:cNvPr id="50182" name="Group 19"/>
          <p:cNvGrpSpPr>
            <a:grpSpLocks/>
          </p:cNvGrpSpPr>
          <p:nvPr/>
        </p:nvGrpSpPr>
        <p:grpSpPr bwMode="auto">
          <a:xfrm>
            <a:off x="2432050" y="2641600"/>
            <a:ext cx="6153150" cy="3443288"/>
            <a:chOff x="1189" y="1682"/>
            <a:chExt cx="3876" cy="2213"/>
          </a:xfrm>
        </p:grpSpPr>
        <p:sp>
          <p:nvSpPr>
            <p:cNvPr id="50195" name="Rectangle 20"/>
            <p:cNvSpPr>
              <a:spLocks noChangeArrowheads="1"/>
            </p:cNvSpPr>
            <p:nvPr/>
          </p:nvSpPr>
          <p:spPr bwMode="auto">
            <a:xfrm>
              <a:off x="1189" y="1975"/>
              <a:ext cx="3748" cy="1920"/>
            </a:xfrm>
            <a:prstGeom prst="rect">
              <a:avLst/>
            </a:prstGeom>
            <a:noFill/>
            <a:ln w="9525" algn="ctr">
              <a:solidFill>
                <a:srgbClr val="B2B2B2"/>
              </a:solidFill>
              <a:prstDash val="dash"/>
              <a:miter lim="800000"/>
              <a:headEnd/>
              <a:tailEnd/>
            </a:ln>
          </p:spPr>
          <p:txBody>
            <a:bodyPr wrap="none" anchor="ctr"/>
            <a:lstStyle/>
            <a:p>
              <a:endParaRPr lang="en-US"/>
            </a:p>
          </p:txBody>
        </p:sp>
        <p:sp>
          <p:nvSpPr>
            <p:cNvPr id="50196" name="Line 21"/>
            <p:cNvSpPr>
              <a:spLocks noChangeShapeType="1"/>
            </p:cNvSpPr>
            <p:nvPr/>
          </p:nvSpPr>
          <p:spPr bwMode="auto">
            <a:xfrm flipH="1">
              <a:off x="4709" y="1682"/>
              <a:ext cx="356" cy="284"/>
            </a:xfrm>
            <a:prstGeom prst="line">
              <a:avLst/>
            </a:prstGeom>
            <a:noFill/>
            <a:ln w="9525">
              <a:solidFill>
                <a:srgbClr val="B2B2B2"/>
              </a:solidFill>
              <a:round/>
              <a:headEnd/>
              <a:tailEnd type="triangle" w="med" len="med"/>
            </a:ln>
          </p:spPr>
          <p:txBody>
            <a:bodyPr/>
            <a:lstStyle/>
            <a:p>
              <a:endParaRPr lang="en-US"/>
            </a:p>
          </p:txBody>
        </p:sp>
      </p:grpSp>
      <p:grpSp>
        <p:nvGrpSpPr>
          <p:cNvPr id="4" name="Group 31"/>
          <p:cNvGrpSpPr>
            <a:grpSpLocks/>
          </p:cNvGrpSpPr>
          <p:nvPr/>
        </p:nvGrpSpPr>
        <p:grpSpPr bwMode="auto">
          <a:xfrm>
            <a:off x="1903413" y="2351088"/>
            <a:ext cx="3133725" cy="1436687"/>
            <a:chOff x="1199" y="1481"/>
            <a:chExt cx="1974" cy="905"/>
          </a:xfrm>
        </p:grpSpPr>
        <p:sp>
          <p:nvSpPr>
            <p:cNvPr id="50193" name="Text Box 22"/>
            <p:cNvSpPr txBox="1">
              <a:spLocks noChangeArrowheads="1"/>
            </p:cNvSpPr>
            <p:nvPr/>
          </p:nvSpPr>
          <p:spPr bwMode="auto">
            <a:xfrm>
              <a:off x="1199" y="1481"/>
              <a:ext cx="1206" cy="371"/>
            </a:xfrm>
            <a:prstGeom prst="rect">
              <a:avLst/>
            </a:prstGeom>
            <a:noFill/>
            <a:ln w="9525" algn="ctr">
              <a:solidFill>
                <a:srgbClr val="FF0000"/>
              </a:solidFill>
              <a:miter lim="800000"/>
              <a:headEnd/>
              <a:tailEnd/>
            </a:ln>
          </p:spPr>
          <p:txBody>
            <a:bodyPr>
              <a:spAutoFit/>
            </a:bodyPr>
            <a:lstStyle/>
            <a:p>
              <a:pPr algn="l"/>
              <a:r>
                <a:rPr lang="en-US" sz="3200" i="1">
                  <a:latin typeface="Times New Roman" pitchFamily="18" charset="0"/>
                </a:rPr>
                <a:t>t</a:t>
              </a:r>
              <a:r>
                <a:rPr lang="en-US" sz="3200">
                  <a:latin typeface="Times New Roman" pitchFamily="18" charset="0"/>
                </a:rPr>
                <a:t>(</a:t>
              </a:r>
              <a:r>
                <a:rPr lang="en-US" sz="3200" i="1">
                  <a:latin typeface="Times New Roman" pitchFamily="18" charset="0"/>
                </a:rPr>
                <a:t>t</a:t>
              </a:r>
              <a:r>
                <a:rPr lang="en-US" sz="3200">
                  <a:latin typeface="Times New Roman" pitchFamily="18" charset="0"/>
                </a:rPr>
                <a:t>)</a:t>
              </a:r>
              <a:r>
                <a:rPr lang="en-US" sz="2800"/>
                <a:t> halts</a:t>
              </a:r>
            </a:p>
          </p:txBody>
        </p:sp>
        <p:sp>
          <p:nvSpPr>
            <p:cNvPr id="50194" name="Line 24"/>
            <p:cNvSpPr>
              <a:spLocks noChangeShapeType="1"/>
            </p:cNvSpPr>
            <p:nvPr/>
          </p:nvSpPr>
          <p:spPr bwMode="auto">
            <a:xfrm>
              <a:off x="2387" y="1837"/>
              <a:ext cx="786" cy="549"/>
            </a:xfrm>
            <a:prstGeom prst="line">
              <a:avLst/>
            </a:prstGeom>
            <a:noFill/>
            <a:ln w="9525">
              <a:solidFill>
                <a:srgbClr val="FF3300"/>
              </a:solidFill>
              <a:round/>
              <a:headEnd/>
              <a:tailEnd type="triangle" w="med" len="med"/>
            </a:ln>
          </p:spPr>
          <p:txBody>
            <a:bodyPr/>
            <a:lstStyle/>
            <a:p>
              <a:endParaRPr lang="en-US"/>
            </a:p>
          </p:txBody>
        </p:sp>
      </p:grpSp>
      <p:grpSp>
        <p:nvGrpSpPr>
          <p:cNvPr id="5" name="Group 32"/>
          <p:cNvGrpSpPr>
            <a:grpSpLocks/>
          </p:cNvGrpSpPr>
          <p:nvPr/>
        </p:nvGrpSpPr>
        <p:grpSpPr bwMode="auto">
          <a:xfrm>
            <a:off x="4610100" y="2359025"/>
            <a:ext cx="2871788" cy="841375"/>
            <a:chOff x="2904" y="1486"/>
            <a:chExt cx="1809" cy="530"/>
          </a:xfrm>
        </p:grpSpPr>
        <p:sp>
          <p:nvSpPr>
            <p:cNvPr id="50191" name="Text Box 28"/>
            <p:cNvSpPr txBox="1">
              <a:spLocks noChangeArrowheads="1"/>
            </p:cNvSpPr>
            <p:nvPr/>
          </p:nvSpPr>
          <p:spPr bwMode="auto">
            <a:xfrm>
              <a:off x="2904" y="1486"/>
              <a:ext cx="1809" cy="371"/>
            </a:xfrm>
            <a:prstGeom prst="rect">
              <a:avLst/>
            </a:prstGeom>
            <a:noFill/>
            <a:ln w="9525" algn="ctr">
              <a:solidFill>
                <a:srgbClr val="339966"/>
              </a:solidFill>
              <a:miter lim="800000"/>
              <a:headEnd/>
              <a:tailEnd/>
            </a:ln>
          </p:spPr>
          <p:txBody>
            <a:bodyPr>
              <a:spAutoFit/>
            </a:bodyPr>
            <a:lstStyle/>
            <a:p>
              <a:pPr algn="l"/>
              <a:r>
                <a:rPr lang="en-US" sz="3200" i="1">
                  <a:latin typeface="Times New Roman" pitchFamily="18" charset="0"/>
                </a:rPr>
                <a:t>t</a:t>
              </a:r>
              <a:r>
                <a:rPr lang="en-US" sz="3200">
                  <a:latin typeface="Times New Roman" pitchFamily="18" charset="0"/>
                </a:rPr>
                <a:t>(</a:t>
              </a:r>
              <a:r>
                <a:rPr lang="en-US" sz="3200" i="1">
                  <a:latin typeface="Times New Roman" pitchFamily="18" charset="0"/>
                </a:rPr>
                <a:t>t</a:t>
              </a:r>
              <a:r>
                <a:rPr lang="en-US" sz="3200">
                  <a:latin typeface="Times New Roman" pitchFamily="18" charset="0"/>
                </a:rPr>
                <a:t>)</a:t>
              </a:r>
              <a:r>
                <a:rPr lang="en-US"/>
                <a:t> </a:t>
              </a:r>
              <a:r>
                <a:rPr lang="en-US" sz="2800"/>
                <a:t>doesn’t halt</a:t>
              </a:r>
            </a:p>
          </p:txBody>
        </p:sp>
        <p:sp>
          <p:nvSpPr>
            <p:cNvPr id="50192" name="Line 29"/>
            <p:cNvSpPr>
              <a:spLocks noChangeShapeType="1"/>
            </p:cNvSpPr>
            <p:nvPr/>
          </p:nvSpPr>
          <p:spPr bwMode="auto">
            <a:xfrm>
              <a:off x="4048" y="1869"/>
              <a:ext cx="218" cy="147"/>
            </a:xfrm>
            <a:prstGeom prst="line">
              <a:avLst/>
            </a:prstGeom>
            <a:noFill/>
            <a:ln w="9525">
              <a:solidFill>
                <a:srgbClr val="339966"/>
              </a:solidFill>
              <a:round/>
              <a:headEnd/>
              <a:tailEnd type="triangle" w="med" len="med"/>
            </a:ln>
          </p:spPr>
          <p:txBody>
            <a:bodyPr/>
            <a:lstStyle/>
            <a:p>
              <a:endParaRPr lang="en-US"/>
            </a:p>
          </p:txBody>
        </p:sp>
      </p:grpSp>
      <p:grpSp>
        <p:nvGrpSpPr>
          <p:cNvPr id="6" name="Group 36"/>
          <p:cNvGrpSpPr>
            <a:grpSpLocks/>
          </p:cNvGrpSpPr>
          <p:nvPr/>
        </p:nvGrpSpPr>
        <p:grpSpPr bwMode="auto">
          <a:xfrm>
            <a:off x="1379538" y="5537200"/>
            <a:ext cx="3586162" cy="1219200"/>
            <a:chOff x="869" y="3488"/>
            <a:chExt cx="2259" cy="768"/>
          </a:xfrm>
        </p:grpSpPr>
        <p:sp>
          <p:nvSpPr>
            <p:cNvPr id="50189" name="Text Box 34"/>
            <p:cNvSpPr txBox="1">
              <a:spLocks noChangeArrowheads="1"/>
            </p:cNvSpPr>
            <p:nvPr/>
          </p:nvSpPr>
          <p:spPr bwMode="auto">
            <a:xfrm>
              <a:off x="869" y="3885"/>
              <a:ext cx="1809" cy="371"/>
            </a:xfrm>
            <a:prstGeom prst="rect">
              <a:avLst/>
            </a:prstGeom>
            <a:noFill/>
            <a:ln w="9525" algn="ctr">
              <a:solidFill>
                <a:srgbClr val="339966"/>
              </a:solidFill>
              <a:miter lim="800000"/>
              <a:headEnd/>
              <a:tailEnd/>
            </a:ln>
          </p:spPr>
          <p:txBody>
            <a:bodyPr>
              <a:spAutoFit/>
            </a:bodyPr>
            <a:lstStyle/>
            <a:p>
              <a:pPr algn="l"/>
              <a:r>
                <a:rPr lang="en-US" sz="3200" i="1">
                  <a:latin typeface="Times New Roman" pitchFamily="18" charset="0"/>
                </a:rPr>
                <a:t>t</a:t>
              </a:r>
              <a:r>
                <a:rPr lang="en-US" sz="3200">
                  <a:latin typeface="Times New Roman" pitchFamily="18" charset="0"/>
                </a:rPr>
                <a:t>(</a:t>
              </a:r>
              <a:r>
                <a:rPr lang="en-US" sz="3200" i="1">
                  <a:latin typeface="Times New Roman" pitchFamily="18" charset="0"/>
                </a:rPr>
                <a:t>t</a:t>
              </a:r>
              <a:r>
                <a:rPr lang="en-US" sz="3200">
                  <a:latin typeface="Times New Roman" pitchFamily="18" charset="0"/>
                </a:rPr>
                <a:t>)</a:t>
              </a:r>
              <a:r>
                <a:rPr lang="en-US"/>
                <a:t> </a:t>
              </a:r>
              <a:r>
                <a:rPr lang="en-US" sz="2800"/>
                <a:t>doesn’t halt</a:t>
              </a:r>
            </a:p>
          </p:txBody>
        </p:sp>
        <p:sp>
          <p:nvSpPr>
            <p:cNvPr id="50190" name="Line 35"/>
            <p:cNvSpPr>
              <a:spLocks noChangeShapeType="1"/>
            </p:cNvSpPr>
            <p:nvPr/>
          </p:nvSpPr>
          <p:spPr bwMode="auto">
            <a:xfrm flipV="1">
              <a:off x="2471" y="3488"/>
              <a:ext cx="657" cy="383"/>
            </a:xfrm>
            <a:prstGeom prst="line">
              <a:avLst/>
            </a:prstGeom>
            <a:noFill/>
            <a:ln w="9525">
              <a:solidFill>
                <a:srgbClr val="339966"/>
              </a:solidFill>
              <a:round/>
              <a:headEnd/>
              <a:tailEnd type="triangle" w="med" len="med"/>
            </a:ln>
          </p:spPr>
          <p:txBody>
            <a:bodyPr/>
            <a:lstStyle/>
            <a:p>
              <a:endParaRPr lang="en-US"/>
            </a:p>
          </p:txBody>
        </p:sp>
      </p:grpSp>
      <p:grpSp>
        <p:nvGrpSpPr>
          <p:cNvPr id="7" name="Group 40"/>
          <p:cNvGrpSpPr>
            <a:grpSpLocks/>
          </p:cNvGrpSpPr>
          <p:nvPr/>
        </p:nvGrpSpPr>
        <p:grpSpPr bwMode="auto">
          <a:xfrm>
            <a:off x="4549775" y="6065838"/>
            <a:ext cx="2259013" cy="722312"/>
            <a:chOff x="2866" y="3821"/>
            <a:chExt cx="1423" cy="455"/>
          </a:xfrm>
        </p:grpSpPr>
        <p:sp>
          <p:nvSpPr>
            <p:cNvPr id="50187" name="Text Box 38"/>
            <p:cNvSpPr txBox="1">
              <a:spLocks noChangeArrowheads="1"/>
            </p:cNvSpPr>
            <p:nvPr/>
          </p:nvSpPr>
          <p:spPr bwMode="auto">
            <a:xfrm>
              <a:off x="2866" y="3905"/>
              <a:ext cx="1206" cy="371"/>
            </a:xfrm>
            <a:prstGeom prst="rect">
              <a:avLst/>
            </a:prstGeom>
            <a:noFill/>
            <a:ln w="9525" algn="ctr">
              <a:solidFill>
                <a:srgbClr val="FF0000"/>
              </a:solidFill>
              <a:miter lim="800000"/>
              <a:headEnd/>
              <a:tailEnd/>
            </a:ln>
          </p:spPr>
          <p:txBody>
            <a:bodyPr>
              <a:spAutoFit/>
            </a:bodyPr>
            <a:lstStyle/>
            <a:p>
              <a:pPr algn="l"/>
              <a:r>
                <a:rPr lang="en-US" sz="3200" i="1">
                  <a:latin typeface="Times New Roman" pitchFamily="18" charset="0"/>
                </a:rPr>
                <a:t>t</a:t>
              </a:r>
              <a:r>
                <a:rPr lang="en-US" sz="3200">
                  <a:latin typeface="Times New Roman" pitchFamily="18" charset="0"/>
                </a:rPr>
                <a:t>(</a:t>
              </a:r>
              <a:r>
                <a:rPr lang="en-US" sz="3200" i="1">
                  <a:latin typeface="Times New Roman" pitchFamily="18" charset="0"/>
                </a:rPr>
                <a:t>t</a:t>
              </a:r>
              <a:r>
                <a:rPr lang="en-US" sz="3200">
                  <a:latin typeface="Times New Roman" pitchFamily="18" charset="0"/>
                </a:rPr>
                <a:t>)</a:t>
              </a:r>
              <a:r>
                <a:rPr lang="en-US" sz="2800"/>
                <a:t> halts</a:t>
              </a:r>
            </a:p>
          </p:txBody>
        </p:sp>
        <p:sp>
          <p:nvSpPr>
            <p:cNvPr id="50188" name="Line 39"/>
            <p:cNvSpPr>
              <a:spLocks noChangeShapeType="1"/>
            </p:cNvSpPr>
            <p:nvPr/>
          </p:nvSpPr>
          <p:spPr bwMode="auto">
            <a:xfrm flipV="1">
              <a:off x="4071" y="3821"/>
              <a:ext cx="218" cy="83"/>
            </a:xfrm>
            <a:prstGeom prst="line">
              <a:avLst/>
            </a:prstGeom>
            <a:noFill/>
            <a:ln w="9525">
              <a:solidFill>
                <a:srgbClr val="FF3300"/>
              </a:solidFill>
              <a:round/>
              <a:headEnd/>
              <a:tailEnd type="triangle" w="med" len="med"/>
            </a:ln>
          </p:spPr>
          <p:txBody>
            <a:bodyPr/>
            <a:lstStyle/>
            <a:p>
              <a:endParaRPr lang="en-US"/>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AutoShape 2"/>
          <p:cNvSpPr>
            <a:spLocks noGrp="1" noChangeArrowheads="1"/>
          </p:cNvSpPr>
          <p:nvPr>
            <p:ph type="title"/>
          </p:nvPr>
        </p:nvSpPr>
        <p:spPr>
          <a:xfrm>
            <a:off x="1538288" y="5715000"/>
            <a:ext cx="6792912" cy="1143000"/>
          </a:xfrm>
        </p:spPr>
        <p:txBody>
          <a:bodyPr/>
          <a:lstStyle/>
          <a:p>
            <a:pPr eaLnBrk="1" hangingPunct="1"/>
            <a:r>
              <a:rPr lang="en-US" smtClean="0"/>
              <a:t>Quod erat demonstrandum... </a:t>
            </a:r>
          </a:p>
        </p:txBody>
      </p:sp>
      <p:sp>
        <p:nvSpPr>
          <p:cNvPr id="51203" name="Text Box 34"/>
          <p:cNvSpPr txBox="1">
            <a:spLocks noChangeArrowheads="1"/>
          </p:cNvSpPr>
          <p:nvPr/>
        </p:nvSpPr>
        <p:spPr bwMode="auto">
          <a:xfrm>
            <a:off x="423863" y="939800"/>
            <a:ext cx="7750175" cy="1066800"/>
          </a:xfrm>
          <a:prstGeom prst="rect">
            <a:avLst/>
          </a:prstGeom>
          <a:noFill/>
          <a:ln w="9525" algn="ctr">
            <a:noFill/>
            <a:miter lim="800000"/>
            <a:headEnd/>
            <a:tailEnd/>
          </a:ln>
        </p:spPr>
        <p:txBody>
          <a:bodyPr>
            <a:spAutoFit/>
          </a:bodyPr>
          <a:lstStyle/>
          <a:p>
            <a:pPr algn="ctr"/>
            <a:r>
              <a:rPr lang="en-US" sz="3200" b="1" i="1"/>
              <a:t>Therefore, by reductio ad absurdum, there exists no halting program.</a:t>
            </a:r>
            <a:endParaRPr lang="en-US" sz="3200"/>
          </a:p>
        </p:txBody>
      </p:sp>
      <p:pic>
        <p:nvPicPr>
          <p:cNvPr id="327715" name="Picture 35"/>
          <p:cNvPicPr>
            <a:picLocks noChangeAspect="1" noChangeArrowheads="1"/>
          </p:cNvPicPr>
          <p:nvPr/>
        </p:nvPicPr>
        <p:blipFill>
          <a:blip r:embed="rId2" cstate="print"/>
          <a:srcRect/>
          <a:stretch>
            <a:fillRect/>
          </a:stretch>
        </p:blipFill>
        <p:spPr bwMode="auto">
          <a:xfrm>
            <a:off x="2062163" y="2408238"/>
            <a:ext cx="6038850" cy="3786187"/>
          </a:xfrm>
          <a:prstGeom prst="rect">
            <a:avLst/>
          </a:prstGeom>
          <a:noFill/>
          <a:ln w="9525" algn="ctr">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7682"/>
                                        </p:tgtEl>
                                        <p:attrNameLst>
                                          <p:attrName>style.visibility</p:attrName>
                                        </p:attrNameLst>
                                      </p:cBhvr>
                                      <p:to>
                                        <p:strVal val="visible"/>
                                      </p:to>
                                    </p:set>
                                    <p:animEffect transition="in" filter="fade">
                                      <p:cBhvr>
                                        <p:cTn id="7" dur="2000"/>
                                        <p:tgtEl>
                                          <p:spTgt spid="327682"/>
                                        </p:tgtEl>
                                      </p:cBhvr>
                                    </p:animEffect>
                                  </p:childTnLst>
                                </p:cTn>
                              </p:par>
                              <p:par>
                                <p:cTn id="8" presetID="55" presetClass="entr" presetSubtype="0" fill="hold" nodeType="withEffect">
                                  <p:stCondLst>
                                    <p:cond delay="0"/>
                                  </p:stCondLst>
                                  <p:childTnLst>
                                    <p:set>
                                      <p:cBhvr>
                                        <p:cTn id="9" dur="1" fill="hold">
                                          <p:stCondLst>
                                            <p:cond delay="0"/>
                                          </p:stCondLst>
                                        </p:cTn>
                                        <p:tgtEl>
                                          <p:spTgt spid="327715"/>
                                        </p:tgtEl>
                                        <p:attrNameLst>
                                          <p:attrName>style.visibility</p:attrName>
                                        </p:attrNameLst>
                                      </p:cBhvr>
                                      <p:to>
                                        <p:strVal val="visible"/>
                                      </p:to>
                                    </p:set>
                                    <p:anim calcmode="lin" valueType="num">
                                      <p:cBhvr>
                                        <p:cTn id="10" dur="3000" fill="hold"/>
                                        <p:tgtEl>
                                          <p:spTgt spid="327715"/>
                                        </p:tgtEl>
                                        <p:attrNameLst>
                                          <p:attrName>ppt_w</p:attrName>
                                        </p:attrNameLst>
                                      </p:cBhvr>
                                      <p:tavLst>
                                        <p:tav tm="0">
                                          <p:val>
                                            <p:strVal val="#ppt_w*0.70"/>
                                          </p:val>
                                        </p:tav>
                                        <p:tav tm="100000">
                                          <p:val>
                                            <p:strVal val="#ppt_w"/>
                                          </p:val>
                                        </p:tav>
                                      </p:tavLst>
                                    </p:anim>
                                    <p:anim calcmode="lin" valueType="num">
                                      <p:cBhvr>
                                        <p:cTn id="11" dur="3000" fill="hold"/>
                                        <p:tgtEl>
                                          <p:spTgt spid="327715"/>
                                        </p:tgtEl>
                                        <p:attrNameLst>
                                          <p:attrName>ppt_h</p:attrName>
                                        </p:attrNameLst>
                                      </p:cBhvr>
                                      <p:tavLst>
                                        <p:tav tm="0">
                                          <p:val>
                                            <p:strVal val="#ppt_h"/>
                                          </p:val>
                                        </p:tav>
                                        <p:tav tm="100000">
                                          <p:val>
                                            <p:strVal val="#ppt_h"/>
                                          </p:val>
                                        </p:tav>
                                      </p:tavLst>
                                    </p:anim>
                                    <p:animEffect transition="in" filter="fade">
                                      <p:cBhvr>
                                        <p:cTn id="12" dur="3000"/>
                                        <p:tgtEl>
                                          <p:spTgt spid="327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Halting </a:t>
            </a:r>
            <a:r>
              <a:rPr lang="en-US" dirty="0" err="1" smtClean="0"/>
              <a:t>Pseudocode</a:t>
            </a:r>
            <a:endParaRPr lang="en-US" dirty="0"/>
          </a:p>
        </p:txBody>
      </p:sp>
      <p:sp>
        <p:nvSpPr>
          <p:cNvPr id="3" name="Content Placeholder 2"/>
          <p:cNvSpPr>
            <a:spLocks noGrp="1"/>
          </p:cNvSpPr>
          <p:nvPr>
            <p:ph idx="1"/>
          </p:nvPr>
        </p:nvSpPr>
        <p:spPr>
          <a:xfrm>
            <a:off x="838200" y="2362200"/>
            <a:ext cx="8305800" cy="4495800"/>
          </a:xfrm>
        </p:spPr>
        <p:txBody>
          <a:bodyPr/>
          <a:lstStyle/>
          <a:p>
            <a:r>
              <a:rPr lang="en-US" sz="1200" dirty="0" smtClean="0"/>
              <a:t>Arrange </a:t>
            </a:r>
            <a:r>
              <a:rPr lang="en-US" sz="1200" dirty="0"/>
              <a:t>all </a:t>
            </a:r>
            <a:r>
              <a:rPr lang="en-US" sz="1200" dirty="0" smtClean="0"/>
              <a:t>programs </a:t>
            </a:r>
            <a:r>
              <a:rPr lang="en-US" sz="1200" dirty="0" smtClean="0">
                <a:latin typeface="Courier New" panose="02070309020205020404" pitchFamily="49" charset="0"/>
                <a:cs typeface="Courier New" panose="02070309020205020404" pitchFamily="49" charset="0"/>
              </a:rPr>
              <a:t>p</a:t>
            </a:r>
            <a:r>
              <a:rPr lang="en-US" sz="1200" dirty="0" smtClean="0"/>
              <a:t> in </a:t>
            </a:r>
            <a:r>
              <a:rPr lang="en-US" sz="1200" dirty="0"/>
              <a:t>a list starting with the smallest. The </a:t>
            </a:r>
            <a:r>
              <a:rPr lang="en-US" sz="1200" dirty="0" err="1">
                <a:latin typeface="Courier New" panose="02070309020205020404" pitchFamily="49" charset="0"/>
                <a:cs typeface="Courier New" panose="02070309020205020404" pitchFamily="49" charset="0"/>
              </a:rPr>
              <a:t>p</a:t>
            </a:r>
            <a:r>
              <a:rPr lang="en-US" sz="1200" dirty="0" err="1"/>
              <a:t>th</a:t>
            </a:r>
            <a:r>
              <a:rPr lang="en-US" sz="1200" dirty="0"/>
              <a:t> program is appropriately </a:t>
            </a:r>
            <a:r>
              <a:rPr lang="en-US" sz="1200" dirty="0" smtClean="0"/>
              <a:t>labeled </a:t>
            </a:r>
            <a:r>
              <a:rPr lang="en-US" sz="1200" dirty="0"/>
              <a:t>as an integer </a:t>
            </a:r>
            <a:r>
              <a:rPr lang="en-US" sz="1200" dirty="0">
                <a:latin typeface="Courier New" panose="02070309020205020404" pitchFamily="49" charset="0"/>
                <a:cs typeface="Courier New" panose="02070309020205020404" pitchFamily="49" charset="0"/>
              </a:rPr>
              <a:t>p</a:t>
            </a:r>
            <a:r>
              <a:rPr lang="en-US" sz="1200" dirty="0"/>
              <a:t>  Let  </a:t>
            </a:r>
            <a:r>
              <a:rPr lang="en-US" sz="1200" dirty="0">
                <a:latin typeface="Courier New" panose="02070309020205020404" pitchFamily="49" charset="0"/>
                <a:cs typeface="Courier New" panose="02070309020205020404" pitchFamily="49" charset="0"/>
              </a:rPr>
              <a:t>H(</a:t>
            </a:r>
            <a:r>
              <a:rPr lang="en-US" sz="1200" dirty="0" err="1">
                <a:latin typeface="Courier New" panose="02070309020205020404" pitchFamily="49" charset="0"/>
                <a:cs typeface="Courier New" panose="02070309020205020404" pitchFamily="49" charset="0"/>
              </a:rPr>
              <a:t>p,i</a:t>
            </a:r>
            <a:r>
              <a:rPr lang="en-US" sz="1200" dirty="0">
                <a:latin typeface="Courier New" panose="02070309020205020404" pitchFamily="49" charset="0"/>
                <a:cs typeface="Courier New" panose="02070309020205020404" pitchFamily="49" charset="0"/>
              </a:rPr>
              <a:t>)</a:t>
            </a:r>
            <a:r>
              <a:rPr lang="en-US" sz="1200" dirty="0">
                <a:latin typeface="Cambria" panose="02040503050406030204" pitchFamily="18" charset="0"/>
              </a:rPr>
              <a:t> </a:t>
            </a:r>
            <a:r>
              <a:rPr lang="en-US" sz="1200" dirty="0"/>
              <a:t>be a halting oracle program that decides if a program </a:t>
            </a:r>
            <a:r>
              <a:rPr lang="en-US" sz="1200" dirty="0">
                <a:latin typeface="Courier New" panose="02070309020205020404" pitchFamily="49" charset="0"/>
                <a:cs typeface="Courier New" panose="02070309020205020404" pitchFamily="49" charset="0"/>
              </a:rPr>
              <a:t>p</a:t>
            </a:r>
            <a:r>
              <a:rPr lang="en-US" sz="1200" dirty="0"/>
              <a:t> with input </a:t>
            </a:r>
            <a:r>
              <a:rPr lang="en-US" sz="1200" dirty="0" err="1">
                <a:latin typeface="Courier New" panose="02070309020205020404" pitchFamily="49" charset="0"/>
                <a:cs typeface="Courier New" panose="02070309020205020404" pitchFamily="49" charset="0"/>
              </a:rPr>
              <a:t>i</a:t>
            </a:r>
            <a:r>
              <a:rPr lang="en-US" sz="1200" i="1" dirty="0"/>
              <a:t>,</a:t>
            </a:r>
            <a:r>
              <a:rPr lang="en-US" sz="1200" dirty="0"/>
              <a:t> written </a:t>
            </a:r>
            <a:r>
              <a:rPr lang="en-US" sz="1200" dirty="0">
                <a:latin typeface="Courier New" panose="02070309020205020404" pitchFamily="49" charset="0"/>
                <a:cs typeface="Courier New" panose="02070309020205020404" pitchFamily="49" charset="0"/>
              </a:rPr>
              <a:t>p(</a:t>
            </a:r>
            <a:r>
              <a:rPr lang="en-US" sz="1200" dirty="0" err="1">
                <a:latin typeface="Courier New" panose="02070309020205020404" pitchFamily="49" charset="0"/>
                <a:cs typeface="Courier New" panose="02070309020205020404" pitchFamily="49" charset="0"/>
              </a:rPr>
              <a:t>i</a:t>
            </a:r>
            <a:r>
              <a:rPr lang="en-US" sz="1200" dirty="0" smtClean="0">
                <a:latin typeface="Courier New" panose="02070309020205020404" pitchFamily="49" charset="0"/>
                <a:cs typeface="Courier New" panose="02070309020205020404" pitchFamily="49" charset="0"/>
              </a:rPr>
              <a:t>) </a:t>
            </a:r>
            <a:r>
              <a:rPr lang="en-US" sz="1200" dirty="0" smtClean="0"/>
              <a:t>halts </a:t>
            </a:r>
            <a:r>
              <a:rPr lang="en-US" sz="1200" dirty="0"/>
              <a:t>or not. </a:t>
            </a:r>
            <a:r>
              <a:rPr lang="en-US" sz="1200" dirty="0">
                <a:latin typeface="Courier New" panose="02070309020205020404" pitchFamily="49" charset="0"/>
                <a:cs typeface="Courier New" panose="02070309020205020404" pitchFamily="49" charset="0"/>
              </a:rPr>
              <a:t>H(</a:t>
            </a:r>
            <a:r>
              <a:rPr lang="en-US" sz="1200" dirty="0" err="1">
                <a:latin typeface="Courier New" panose="02070309020205020404" pitchFamily="49" charset="0"/>
                <a:cs typeface="Courier New" panose="02070309020205020404" pitchFamily="49" charset="0"/>
              </a:rPr>
              <a:t>p,i</a:t>
            </a:r>
            <a:r>
              <a:rPr lang="en-US" sz="1200" dirty="0">
                <a:latin typeface="Courier New" panose="02070309020205020404" pitchFamily="49" charset="0"/>
                <a:cs typeface="Courier New" panose="02070309020205020404" pitchFamily="49" charset="0"/>
              </a:rPr>
              <a:t>) </a:t>
            </a:r>
            <a:r>
              <a:rPr lang="en-US" sz="1200" dirty="0"/>
              <a:t>outputs a 1 if the program </a:t>
            </a:r>
            <a:r>
              <a:rPr lang="en-US" sz="1200" dirty="0">
                <a:latin typeface="Courier New" panose="02070309020205020404" pitchFamily="49" charset="0"/>
                <a:cs typeface="Courier New" panose="02070309020205020404" pitchFamily="49" charset="0"/>
              </a:rPr>
              <a:t>p(</a:t>
            </a:r>
            <a:r>
              <a:rPr lang="en-US" sz="1200" dirty="0" err="1">
                <a:latin typeface="Courier New" panose="02070309020205020404" pitchFamily="49" charset="0"/>
                <a:cs typeface="Courier New" panose="02070309020205020404" pitchFamily="49" charset="0"/>
              </a:rPr>
              <a:t>i</a:t>
            </a:r>
            <a:r>
              <a:rPr lang="en-US" sz="1200" dirty="0" smtClean="0">
                <a:latin typeface="Courier New" panose="02070309020205020404" pitchFamily="49" charset="0"/>
                <a:cs typeface="Courier New" panose="02070309020205020404" pitchFamily="49" charset="0"/>
              </a:rPr>
              <a:t>) </a:t>
            </a:r>
            <a:r>
              <a:rPr lang="en-US" sz="1200" dirty="0" smtClean="0"/>
              <a:t>halts </a:t>
            </a:r>
            <a:r>
              <a:rPr lang="en-US" sz="1200" dirty="0"/>
              <a:t>and 0 if it doesn’t. Like programs, all possible inputs can be ordered and assigned an integer number, in this case  </a:t>
            </a:r>
            <a:r>
              <a:rPr lang="en-US" sz="1200" dirty="0" err="1">
                <a:latin typeface="Courier New" panose="02070309020205020404" pitchFamily="49" charset="0"/>
                <a:cs typeface="Courier New" panose="02070309020205020404" pitchFamily="49" charset="0"/>
              </a:rPr>
              <a:t>i</a:t>
            </a:r>
            <a:r>
              <a:rPr lang="en-US" sz="1200" dirty="0">
                <a:latin typeface="Courier New" panose="02070309020205020404" pitchFamily="49" charset="0"/>
                <a:cs typeface="Courier New" panose="02070309020205020404" pitchFamily="49" charset="0"/>
              </a:rPr>
              <a:t>.</a:t>
            </a:r>
            <a:r>
              <a:rPr lang="en-US" sz="1200" dirty="0"/>
              <a:t> Then, consider the </a:t>
            </a:r>
            <a:r>
              <a:rPr lang="en-US" sz="1200" dirty="0" smtClean="0"/>
              <a:t>program</a:t>
            </a:r>
            <a:r>
              <a:rPr lang="en-US" sz="1200" dirty="0"/>
              <a:t> </a:t>
            </a:r>
          </a:p>
          <a:p>
            <a:pPr marL="1257300" lvl="3" indent="0">
              <a:buNone/>
            </a:pPr>
            <a:r>
              <a:rPr lang="en-US" dirty="0">
                <a:latin typeface="Courier New" panose="02070309020205020404" pitchFamily="49" charset="0"/>
                <a:cs typeface="Courier New" panose="02070309020205020404" pitchFamily="49" charset="0"/>
              </a:rPr>
              <a:t>function N(p) {</a:t>
            </a:r>
          </a:p>
          <a:p>
            <a:pPr marL="1257300" lvl="3" indent="0">
              <a:buNone/>
            </a:pPr>
            <a:r>
              <a:rPr lang="en-US" dirty="0">
                <a:latin typeface="Courier New" panose="02070309020205020404" pitchFamily="49" charset="0"/>
                <a:cs typeface="Courier New" panose="02070309020205020404" pitchFamily="49" charset="0"/>
              </a:rPr>
              <a:t>  	if(H(</a:t>
            </a:r>
            <a:r>
              <a:rPr lang="en-US" dirty="0" err="1">
                <a:latin typeface="Courier New" panose="02070309020205020404" pitchFamily="49" charset="0"/>
                <a:cs typeface="Courier New" panose="02070309020205020404" pitchFamily="49" charset="0"/>
              </a:rPr>
              <a:t>p,p</a:t>
            </a:r>
            <a:r>
              <a:rPr lang="en-US" dirty="0">
                <a:latin typeface="Courier New" panose="02070309020205020404" pitchFamily="49" charset="0"/>
                <a:cs typeface="Courier New" panose="02070309020205020404" pitchFamily="49" charset="0"/>
              </a:rPr>
              <a:t>) == 1) {</a:t>
            </a:r>
          </a:p>
          <a:p>
            <a:pPr marL="1257300" lvl="3" indent="0">
              <a:buNone/>
            </a:pPr>
            <a:r>
              <a:rPr lang="en-US" dirty="0">
                <a:latin typeface="Courier New" panose="02070309020205020404" pitchFamily="49" charset="0"/>
                <a:cs typeface="Courier New" panose="02070309020205020404" pitchFamily="49" charset="0"/>
              </a:rPr>
              <a:t>     		while(1 == 1) {</a:t>
            </a:r>
          </a:p>
          <a:p>
            <a:pPr marL="1257300" lvl="3" indent="0">
              <a:buNone/>
            </a:pPr>
            <a:r>
              <a:rPr lang="en-US" dirty="0">
                <a:latin typeface="Courier New" panose="02070309020205020404" pitchFamily="49" charset="0"/>
                <a:cs typeface="Courier New" panose="02070309020205020404" pitchFamily="49" charset="0"/>
              </a:rPr>
              <a:t>    			}</a:t>
            </a:r>
          </a:p>
          <a:p>
            <a:pPr marL="1257300" lvl="3" indent="0">
              <a:buNone/>
            </a:pPr>
            <a:r>
              <a:rPr lang="en-US" dirty="0">
                <a:latin typeface="Courier New" panose="02070309020205020404" pitchFamily="49" charset="0"/>
                <a:cs typeface="Courier New" panose="02070309020205020404" pitchFamily="49" charset="0"/>
              </a:rPr>
              <a:t>  		 </a:t>
            </a:r>
            <a:r>
              <a:rPr lang="en-US" dirty="0" smtClean="0">
                <a:latin typeface="Courier New" panose="02070309020205020404" pitchFamily="49" charset="0"/>
                <a:cs typeface="Courier New" panose="02070309020205020404" pitchFamily="49" charset="0"/>
              </a:rPr>
              <a:t>   }</a:t>
            </a:r>
            <a:endParaRPr lang="en-US" dirty="0">
              <a:latin typeface="Courier New" panose="02070309020205020404" pitchFamily="49" charset="0"/>
              <a:cs typeface="Courier New" panose="02070309020205020404" pitchFamily="49" charset="0"/>
            </a:endParaRPr>
          </a:p>
          <a:p>
            <a:pPr marL="1257300" lvl="3" indent="0">
              <a:buNone/>
            </a:pPr>
            <a:r>
              <a:rPr lang="en-US" dirty="0">
                <a:latin typeface="Courier New" panose="02070309020205020404" pitchFamily="49" charset="0"/>
                <a:cs typeface="Courier New" panose="02070309020205020404" pitchFamily="49" charset="0"/>
              </a:rPr>
              <a:t> 	 return 0;</a:t>
            </a:r>
          </a:p>
          <a:p>
            <a:pPr marL="1257300" lvl="3" indent="0">
              <a:buNone/>
            </a:pPr>
            <a:r>
              <a:rPr lang="en-US" dirty="0" smtClean="0">
                <a:latin typeface="Courier New" panose="02070309020205020404" pitchFamily="49" charset="0"/>
                <a:cs typeface="Courier New" panose="02070309020205020404" pitchFamily="49" charset="0"/>
              </a:rPr>
              <a:t>}</a:t>
            </a:r>
            <a:endParaRPr lang="en-US" dirty="0"/>
          </a:p>
          <a:p>
            <a:r>
              <a:rPr lang="en-US" sz="1200" dirty="0"/>
              <a:t>Given a program p, this program outputs a 0 when </a:t>
            </a:r>
            <a:r>
              <a:rPr lang="en-US" sz="1200" dirty="0">
                <a:latin typeface="Courier New" panose="02070309020205020404" pitchFamily="49" charset="0"/>
                <a:cs typeface="Courier New" panose="02070309020205020404" pitchFamily="49" charset="0"/>
              </a:rPr>
              <a:t>p(p</a:t>
            </a:r>
            <a:r>
              <a:rPr lang="en-US" sz="1200" dirty="0" smtClean="0">
                <a:latin typeface="Courier New" panose="02070309020205020404" pitchFamily="49" charset="0"/>
                <a:cs typeface="Courier New" panose="02070309020205020404" pitchFamily="49" charset="0"/>
              </a:rPr>
              <a:t>)</a:t>
            </a:r>
            <a:r>
              <a:rPr lang="en-US" sz="1200" dirty="0" smtClean="0"/>
              <a:t> doesn’t </a:t>
            </a:r>
            <a:r>
              <a:rPr lang="en-US" sz="1200" dirty="0"/>
              <a:t>halt and runs forever in a while loop if the program </a:t>
            </a:r>
            <a:r>
              <a:rPr lang="en-US" sz="1200" dirty="0">
                <a:latin typeface="Courier New" panose="02070309020205020404" pitchFamily="49" charset="0"/>
                <a:cs typeface="Courier New" panose="02070309020205020404" pitchFamily="49" charset="0"/>
              </a:rPr>
              <a:t>p(p</a:t>
            </a:r>
            <a:r>
              <a:rPr lang="en-US" sz="1200" dirty="0" smtClean="0">
                <a:latin typeface="Courier New" panose="02070309020205020404" pitchFamily="49" charset="0"/>
                <a:cs typeface="Courier New" panose="02070309020205020404" pitchFamily="49" charset="0"/>
              </a:rPr>
              <a:t>)</a:t>
            </a:r>
            <a:r>
              <a:rPr lang="en-US" sz="1200" dirty="0" smtClean="0"/>
              <a:t> halts</a:t>
            </a:r>
            <a:r>
              <a:rPr lang="en-US" sz="1200" dirty="0"/>
              <a:t>. What, then, of the program </a:t>
            </a:r>
            <a:r>
              <a:rPr lang="en-US" sz="1200" dirty="0">
                <a:latin typeface="Courier New" panose="02070309020205020404" pitchFamily="49" charset="0"/>
                <a:cs typeface="Courier New" panose="02070309020205020404" pitchFamily="49" charset="0"/>
              </a:rPr>
              <a:t>N(N)? </a:t>
            </a:r>
            <a:r>
              <a:rPr lang="en-US" sz="1200" dirty="0"/>
              <a:t>In this case, the program is analyzing itself to see whether of not it will halt. The results are </a:t>
            </a:r>
            <a:r>
              <a:rPr lang="en-US" sz="1200" dirty="0" smtClean="0"/>
              <a:t>contradictory. </a:t>
            </a:r>
            <a:r>
              <a:rPr lang="en-US" sz="1200" dirty="0"/>
              <a:t>If  </a:t>
            </a:r>
            <a:r>
              <a:rPr lang="en-US" sz="1200" dirty="0">
                <a:latin typeface="Courier New" panose="02070309020205020404" pitchFamily="49" charset="0"/>
                <a:cs typeface="Courier New" panose="02070309020205020404" pitchFamily="49" charset="0"/>
              </a:rPr>
              <a:t>H(N,N)=1 </a:t>
            </a:r>
            <a:r>
              <a:rPr lang="en-US" sz="1200" dirty="0"/>
              <a:t>in the program, we get stuck in the while loop  forever.   But </a:t>
            </a:r>
            <a:r>
              <a:rPr lang="en-US" sz="1200" dirty="0">
                <a:latin typeface="Courier New" panose="02070309020205020404" pitchFamily="49" charset="0"/>
                <a:cs typeface="Courier New" panose="02070309020205020404" pitchFamily="49" charset="0"/>
              </a:rPr>
              <a:t>H(N,N)=1 </a:t>
            </a:r>
            <a:r>
              <a:rPr lang="en-US" sz="1200" dirty="0" smtClean="0"/>
              <a:t>means </a:t>
            </a:r>
            <a:r>
              <a:rPr lang="en-US" sz="1200" dirty="0"/>
              <a:t>the program  </a:t>
            </a:r>
            <a:r>
              <a:rPr lang="en-US" sz="1200" dirty="0">
                <a:latin typeface="Courier New" panose="02070309020205020404" pitchFamily="49" charset="0"/>
                <a:cs typeface="Courier New" panose="02070309020205020404" pitchFamily="49" charset="0"/>
              </a:rPr>
              <a:t>N(N) </a:t>
            </a:r>
            <a:r>
              <a:rPr lang="en-US" sz="1200" dirty="0"/>
              <a:t>halts. This is a contradiction. Likewise, if   </a:t>
            </a:r>
            <a:r>
              <a:rPr lang="en-US" sz="1200" dirty="0" err="1"/>
              <a:t>If</a:t>
            </a:r>
            <a:r>
              <a:rPr lang="en-US" sz="1200" dirty="0"/>
              <a:t>  </a:t>
            </a:r>
            <a:r>
              <a:rPr lang="en-US" sz="1200" dirty="0">
                <a:latin typeface="Courier New" panose="02070309020205020404" pitchFamily="49" charset="0"/>
                <a:cs typeface="Courier New" panose="02070309020205020404" pitchFamily="49" charset="0"/>
              </a:rPr>
              <a:t>H(N,N)=0</a:t>
            </a:r>
            <a:r>
              <a:rPr lang="en-US" sz="1200" dirty="0"/>
              <a:t> in the program,  a zero is printed and the program stops. But  </a:t>
            </a:r>
            <a:r>
              <a:rPr lang="en-US" sz="1200" dirty="0">
                <a:latin typeface="Courier New" panose="02070309020205020404" pitchFamily="49" charset="0"/>
                <a:cs typeface="Courier New" panose="02070309020205020404" pitchFamily="49" charset="0"/>
              </a:rPr>
              <a:t>H(N,N)=0 </a:t>
            </a:r>
            <a:r>
              <a:rPr lang="en-US" sz="1200" dirty="0"/>
              <a:t>means the program  </a:t>
            </a:r>
            <a:r>
              <a:rPr lang="en-US" sz="1200" dirty="0">
                <a:latin typeface="Courier New" panose="02070309020205020404" pitchFamily="49" charset="0"/>
                <a:cs typeface="Courier New" panose="02070309020205020404" pitchFamily="49" charset="0"/>
              </a:rPr>
              <a:t>N</a:t>
            </a:r>
            <a:r>
              <a:rPr lang="en-US" sz="1200" dirty="0"/>
              <a:t>(</a:t>
            </a:r>
            <a:r>
              <a:rPr lang="en-US" sz="1200" dirty="0">
                <a:latin typeface="Courier New" panose="02070309020205020404" pitchFamily="49" charset="0"/>
                <a:cs typeface="Courier New" panose="02070309020205020404" pitchFamily="49" charset="0"/>
              </a:rPr>
              <a:t>N</a:t>
            </a:r>
            <a:r>
              <a:rPr lang="en-US" sz="1200" dirty="0"/>
              <a:t>) doesn’t halt. Another contradiction. Thus, the assumption there a halting program </a:t>
            </a:r>
            <a:r>
              <a:rPr lang="en-US" sz="1200" dirty="0">
                <a:latin typeface="Courier New" panose="02070309020205020404" pitchFamily="49" charset="0"/>
                <a:cs typeface="Courier New" panose="02070309020205020404" pitchFamily="49" charset="0"/>
              </a:rPr>
              <a:t>H(</a:t>
            </a:r>
            <a:r>
              <a:rPr lang="en-US" sz="1200" dirty="0" err="1">
                <a:latin typeface="Courier New" panose="02070309020205020404" pitchFamily="49" charset="0"/>
                <a:cs typeface="Courier New" panose="02070309020205020404" pitchFamily="49" charset="0"/>
              </a:rPr>
              <a:t>p,i</a:t>
            </a:r>
            <a:r>
              <a:rPr lang="en-US" sz="1200" dirty="0">
                <a:latin typeface="Courier New" panose="02070309020205020404" pitchFamily="49" charset="0"/>
                <a:cs typeface="Courier New" panose="02070309020205020404" pitchFamily="49" charset="0"/>
              </a:rPr>
              <a:t>)</a:t>
            </a:r>
            <a:r>
              <a:rPr lang="en-US" sz="1200" dirty="0"/>
              <a:t> that works for all  </a:t>
            </a:r>
            <a:r>
              <a:rPr lang="en-US" sz="1200" dirty="0">
                <a:latin typeface="Courier New" panose="02070309020205020404" pitchFamily="49" charset="0"/>
                <a:cs typeface="Courier New" panose="02070309020205020404" pitchFamily="49" charset="0"/>
              </a:rPr>
              <a:t>p and </a:t>
            </a:r>
            <a:r>
              <a:rPr lang="en-US" sz="1200" dirty="0" err="1">
                <a:latin typeface="Courier New" panose="02070309020205020404" pitchFamily="49" charset="0"/>
                <a:cs typeface="Courier New" panose="02070309020205020404" pitchFamily="49" charset="0"/>
              </a:rPr>
              <a:t>i</a:t>
            </a:r>
            <a:r>
              <a:rPr lang="en-US" sz="1200" dirty="0">
                <a:latin typeface="Courier New" panose="02070309020205020404" pitchFamily="49" charset="0"/>
                <a:cs typeface="Courier New" panose="02070309020205020404" pitchFamily="49" charset="0"/>
              </a:rPr>
              <a:t>  </a:t>
            </a:r>
            <a:r>
              <a:rPr lang="en-US" sz="1200" dirty="0"/>
              <a:t>has been proven false.</a:t>
            </a:r>
          </a:p>
          <a:p>
            <a:endParaRPr lang="en-US" sz="1200" dirty="0"/>
          </a:p>
        </p:txBody>
      </p:sp>
    </p:spTree>
    <p:extLst>
      <p:ext uri="{BB962C8B-B14F-4D97-AF65-F5344CB8AC3E}">
        <p14:creationId xmlns:p14="http://schemas.microsoft.com/office/powerpoint/2010/main" val="203551954"/>
      </p:ext>
    </p:extLst>
  </p:cSld>
  <p:clrMapOvr>
    <a:masterClrMapping/>
  </p:clrMapOvr>
  <p:transition spd="slow">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6205728" cy="1143000"/>
          </a:xfrm>
        </p:spPr>
        <p:txBody>
          <a:bodyPr/>
          <a:lstStyle/>
          <a:p>
            <a:r>
              <a:rPr lang="en-US" dirty="0" smtClean="0"/>
              <a:t>Hyper Computer: Assume a Halting Oracle</a:t>
            </a:r>
            <a:endParaRPr lang="en-US" dirty="0"/>
          </a:p>
        </p:txBody>
      </p:sp>
      <p:sp>
        <p:nvSpPr>
          <p:cNvPr id="3" name="Content Placeholder 2"/>
          <p:cNvSpPr>
            <a:spLocks noGrp="1"/>
          </p:cNvSpPr>
          <p:nvPr>
            <p:ph idx="1"/>
          </p:nvPr>
        </p:nvSpPr>
        <p:spPr>
          <a:xfrm>
            <a:off x="914400" y="2508505"/>
            <a:ext cx="8595360" cy="1066800"/>
          </a:xfrm>
        </p:spPr>
        <p:txBody>
          <a:bodyPr/>
          <a:lstStyle/>
          <a:p>
            <a:pPr marL="0" indent="0">
              <a:buNone/>
            </a:pPr>
            <a:r>
              <a:rPr lang="en-US" dirty="0" smtClean="0"/>
              <a:t> </a:t>
            </a:r>
            <a:r>
              <a:rPr lang="en-US" b="1" dirty="0">
                <a:latin typeface="Courier New" panose="02070309020205020404" pitchFamily="49" charset="0"/>
                <a:cs typeface="Courier New" panose="02070309020205020404" pitchFamily="49" charset="0"/>
              </a:rPr>
              <a:t>H(</a:t>
            </a:r>
            <a:r>
              <a:rPr lang="en-US" b="1" dirty="0" err="1">
                <a:latin typeface="Courier New" panose="02070309020205020404" pitchFamily="49" charset="0"/>
                <a:cs typeface="Courier New" panose="02070309020205020404" pitchFamily="49" charset="0"/>
              </a:rPr>
              <a:t>p,i</a:t>
            </a:r>
            <a:r>
              <a:rPr lang="en-US" b="1" dirty="0" smtClean="0">
                <a:latin typeface="Courier New" panose="02070309020205020404" pitchFamily="49" charset="0"/>
                <a:cs typeface="Courier New" panose="02070309020205020404" pitchFamily="49" charset="0"/>
              </a:rPr>
              <a:t>): </a:t>
            </a:r>
            <a:r>
              <a:rPr lang="en-US" b="1" dirty="0" smtClean="0">
                <a:latin typeface="+mj-lt"/>
                <a:cs typeface="Courier New" panose="02070309020205020404" pitchFamily="49" charset="0"/>
              </a:rPr>
              <a:t>Does program </a:t>
            </a:r>
            <a:r>
              <a:rPr lang="en-US" b="1" dirty="0" smtClean="0">
                <a:latin typeface="Courier New" panose="02070309020205020404" pitchFamily="49" charset="0"/>
                <a:cs typeface="Courier New" panose="02070309020205020404" pitchFamily="49" charset="0"/>
              </a:rPr>
              <a:t>p</a:t>
            </a:r>
            <a:r>
              <a:rPr lang="en-US" b="1" dirty="0" smtClean="0">
                <a:latin typeface="+mj-lt"/>
                <a:cs typeface="Courier New" panose="02070309020205020404" pitchFamily="49" charset="0"/>
              </a:rPr>
              <a:t> with input </a:t>
            </a:r>
            <a:r>
              <a:rPr lang="en-US" b="1" dirty="0" err="1" smtClean="0">
                <a:latin typeface="Courier New" panose="02070309020205020404" pitchFamily="49" charset="0"/>
                <a:cs typeface="Courier New" panose="02070309020205020404" pitchFamily="49" charset="0"/>
              </a:rPr>
              <a:t>i</a:t>
            </a:r>
            <a:r>
              <a:rPr lang="en-US" b="1" dirty="0" smtClean="0">
                <a:latin typeface="+mj-lt"/>
                <a:cs typeface="Courier New" panose="02070309020205020404" pitchFamily="49" charset="0"/>
              </a:rPr>
              <a:t> halt?</a:t>
            </a:r>
            <a:endParaRPr lang="en-US" b="1" dirty="0"/>
          </a:p>
          <a:p>
            <a:endParaRPr lang="en-US" dirty="0"/>
          </a:p>
        </p:txBody>
      </p:sp>
      <p:sp>
        <p:nvSpPr>
          <p:cNvPr id="4" name="Flowchart: Decision 3"/>
          <p:cNvSpPr/>
          <p:nvPr/>
        </p:nvSpPr>
        <p:spPr bwMode="auto">
          <a:xfrm>
            <a:off x="3593592" y="3959352"/>
            <a:ext cx="1892808" cy="1764792"/>
          </a:xfrm>
          <a:prstGeom prst="flowChartDecision">
            <a:avLst/>
          </a:prstGeom>
          <a:noFill/>
          <a:ln w="25400" cap="flat" cmpd="sng"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5" name="TextBox 4"/>
          <p:cNvSpPr txBox="1"/>
          <p:nvPr/>
        </p:nvSpPr>
        <p:spPr>
          <a:xfrm>
            <a:off x="3822192" y="4572000"/>
            <a:ext cx="1481328" cy="461665"/>
          </a:xfrm>
          <a:prstGeom prst="rect">
            <a:avLst/>
          </a:prstGeom>
          <a:noFill/>
        </p:spPr>
        <p:txBody>
          <a:bodyPr wrap="square" rtlCol="0">
            <a:spAutoFit/>
          </a:bodyPr>
          <a:lstStyle/>
          <a:p>
            <a:pPr algn="ctr"/>
            <a:r>
              <a:rPr lang="en-US" sz="2400" b="1" dirty="0">
                <a:latin typeface="Courier New" panose="02070309020205020404" pitchFamily="49" charset="0"/>
                <a:cs typeface="Courier New" panose="02070309020205020404" pitchFamily="49" charset="0"/>
              </a:rPr>
              <a:t>H(</a:t>
            </a:r>
            <a:r>
              <a:rPr lang="en-US" sz="2400" b="1" dirty="0" err="1">
                <a:latin typeface="Courier New" panose="02070309020205020404" pitchFamily="49" charset="0"/>
                <a:cs typeface="Courier New" panose="02070309020205020404" pitchFamily="49" charset="0"/>
              </a:rPr>
              <a:t>p,i</a:t>
            </a:r>
            <a:r>
              <a:rPr lang="en-US" sz="2400" b="1" dirty="0">
                <a:latin typeface="Courier New" panose="02070309020205020404" pitchFamily="49" charset="0"/>
                <a:cs typeface="Courier New" panose="02070309020205020404" pitchFamily="49" charset="0"/>
              </a:rPr>
              <a:t>)</a:t>
            </a:r>
            <a:endParaRPr lang="en-US" sz="2400" b="1" dirty="0"/>
          </a:p>
        </p:txBody>
      </p:sp>
      <p:cxnSp>
        <p:nvCxnSpPr>
          <p:cNvPr id="7" name="Straight Arrow Connector 6"/>
          <p:cNvCxnSpPr>
            <a:endCxn id="4" idx="1"/>
          </p:cNvCxnSpPr>
          <p:nvPr/>
        </p:nvCxnSpPr>
        <p:spPr bwMode="auto">
          <a:xfrm flipV="1">
            <a:off x="2898648" y="4841748"/>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11" name="TextBox 10"/>
          <p:cNvSpPr txBox="1"/>
          <p:nvPr/>
        </p:nvSpPr>
        <p:spPr>
          <a:xfrm>
            <a:off x="2447544" y="4404360"/>
            <a:ext cx="1481328" cy="461665"/>
          </a:xfrm>
          <a:prstGeom prst="rect">
            <a:avLst/>
          </a:prstGeom>
          <a:noFill/>
        </p:spPr>
        <p:txBody>
          <a:bodyPr wrap="square" rtlCol="0">
            <a:spAutoFit/>
          </a:bodyPr>
          <a:lstStyle/>
          <a:p>
            <a:pPr algn="ctr"/>
            <a:r>
              <a:rPr lang="en-US" sz="2400" b="1" dirty="0" smtClean="0">
                <a:latin typeface="Courier New" panose="02070309020205020404" pitchFamily="49" charset="0"/>
                <a:cs typeface="Courier New" panose="02070309020205020404" pitchFamily="49" charset="0"/>
              </a:rPr>
              <a:t>p</a:t>
            </a:r>
            <a:endParaRPr lang="en-US" sz="2400" b="1" dirty="0"/>
          </a:p>
        </p:txBody>
      </p:sp>
      <p:cxnSp>
        <p:nvCxnSpPr>
          <p:cNvPr id="12" name="Straight Arrow Connector 11"/>
          <p:cNvCxnSpPr/>
          <p:nvPr/>
        </p:nvCxnSpPr>
        <p:spPr bwMode="auto">
          <a:xfrm flipV="1">
            <a:off x="5492496" y="4828032"/>
            <a:ext cx="1831848" cy="15240"/>
          </a:xfrm>
          <a:prstGeom prst="straightConnector1">
            <a:avLst/>
          </a:prstGeom>
          <a:noFill/>
          <a:ln w="25400" cap="flat" cmpd="sng" algn="ctr">
            <a:solidFill>
              <a:schemeClr val="tx1"/>
            </a:solidFill>
            <a:prstDash val="solid"/>
            <a:round/>
            <a:headEnd type="none" w="med" len="med"/>
            <a:tailEnd type="arrow"/>
          </a:ln>
          <a:effectLst/>
        </p:spPr>
      </p:cxnSp>
      <p:sp>
        <p:nvSpPr>
          <p:cNvPr id="13" name="TextBox 12"/>
          <p:cNvSpPr txBox="1"/>
          <p:nvPr/>
        </p:nvSpPr>
        <p:spPr>
          <a:xfrm>
            <a:off x="4456176" y="5772912"/>
            <a:ext cx="2164080" cy="461665"/>
          </a:xfrm>
          <a:prstGeom prst="rect">
            <a:avLst/>
          </a:prstGeom>
          <a:noFill/>
        </p:spPr>
        <p:txBody>
          <a:bodyPr wrap="square" rtlCol="0">
            <a:spAutoFit/>
          </a:bodyPr>
          <a:lstStyle/>
          <a:p>
            <a:pPr algn="ctr"/>
            <a:r>
              <a:rPr lang="en-US" sz="2400" b="1" dirty="0" err="1" smtClean="0">
                <a:latin typeface="Courier New" panose="02070309020205020404" pitchFamily="49" charset="0"/>
                <a:cs typeface="Courier New" panose="02070309020205020404" pitchFamily="49" charset="0"/>
              </a:rPr>
              <a:t>YES:halts</a:t>
            </a:r>
            <a:endParaRPr lang="en-US" sz="2400" b="1" dirty="0"/>
          </a:p>
        </p:txBody>
      </p:sp>
      <p:cxnSp>
        <p:nvCxnSpPr>
          <p:cNvPr id="14" name="Straight Arrow Connector 13"/>
          <p:cNvCxnSpPr/>
          <p:nvPr/>
        </p:nvCxnSpPr>
        <p:spPr bwMode="auto">
          <a:xfrm>
            <a:off x="4541520" y="5721096"/>
            <a:ext cx="21336" cy="890016"/>
          </a:xfrm>
          <a:prstGeom prst="straightConnector1">
            <a:avLst/>
          </a:prstGeom>
          <a:noFill/>
          <a:ln w="25400" cap="flat" cmpd="sng" algn="ctr">
            <a:solidFill>
              <a:schemeClr val="tx1"/>
            </a:solidFill>
            <a:prstDash val="solid"/>
            <a:round/>
            <a:headEnd type="none" w="med" len="med"/>
            <a:tailEnd type="arrow"/>
          </a:ln>
          <a:effectLst/>
        </p:spPr>
      </p:cxnSp>
      <p:sp>
        <p:nvSpPr>
          <p:cNvPr id="17" name="TextBox 16"/>
          <p:cNvSpPr txBox="1"/>
          <p:nvPr/>
        </p:nvSpPr>
        <p:spPr>
          <a:xfrm>
            <a:off x="5495544" y="4370832"/>
            <a:ext cx="3520440" cy="461665"/>
          </a:xfrm>
          <a:prstGeom prst="rect">
            <a:avLst/>
          </a:prstGeom>
          <a:noFill/>
        </p:spPr>
        <p:txBody>
          <a:bodyPr wrap="square" rtlCol="0">
            <a:spAutoFit/>
          </a:bodyPr>
          <a:lstStyle/>
          <a:p>
            <a:pPr algn="l"/>
            <a:r>
              <a:rPr lang="en-US" sz="2400" b="1" dirty="0" err="1" smtClean="0">
                <a:latin typeface="Courier New" panose="02070309020205020404" pitchFamily="49" charset="0"/>
                <a:cs typeface="Courier New" panose="02070309020205020404" pitchFamily="49" charset="0"/>
              </a:rPr>
              <a:t>NO:doesn’t</a:t>
            </a:r>
            <a:r>
              <a:rPr lang="en-US" sz="2400" b="1" dirty="0" smtClean="0">
                <a:latin typeface="Courier New" panose="02070309020205020404" pitchFamily="49" charset="0"/>
                <a:cs typeface="Courier New" panose="02070309020205020404" pitchFamily="49" charset="0"/>
              </a:rPr>
              <a:t> halt </a:t>
            </a:r>
            <a:endParaRPr lang="en-US" sz="2400" b="1" dirty="0"/>
          </a:p>
        </p:txBody>
      </p:sp>
      <p:cxnSp>
        <p:nvCxnSpPr>
          <p:cNvPr id="20" name="Straight Arrow Connector 19"/>
          <p:cNvCxnSpPr>
            <a:endCxn id="4" idx="0"/>
          </p:cNvCxnSpPr>
          <p:nvPr/>
        </p:nvCxnSpPr>
        <p:spPr bwMode="auto">
          <a:xfrm>
            <a:off x="4535424" y="3319272"/>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21" name="TextBox 20"/>
          <p:cNvSpPr txBox="1"/>
          <p:nvPr/>
        </p:nvSpPr>
        <p:spPr>
          <a:xfrm>
            <a:off x="3953256" y="3221736"/>
            <a:ext cx="1481328" cy="461665"/>
          </a:xfrm>
          <a:prstGeom prst="rect">
            <a:avLst/>
          </a:prstGeom>
          <a:noFill/>
        </p:spPr>
        <p:txBody>
          <a:bodyPr wrap="square" rtlCol="0">
            <a:spAutoFit/>
          </a:bodyPr>
          <a:lstStyle/>
          <a:p>
            <a:pPr algn="ctr"/>
            <a:r>
              <a:rPr lang="en-US" sz="2400" b="1" dirty="0" err="1" smtClean="0">
                <a:latin typeface="Courier New" panose="02070309020205020404" pitchFamily="49" charset="0"/>
                <a:cs typeface="Courier New" panose="02070309020205020404" pitchFamily="49" charset="0"/>
              </a:rPr>
              <a:t>i</a:t>
            </a:r>
            <a:endParaRPr lang="en-US" sz="2400" b="1" dirty="0"/>
          </a:p>
        </p:txBody>
      </p:sp>
    </p:spTree>
    <p:extLst>
      <p:ext uri="{BB962C8B-B14F-4D97-AF65-F5344CB8AC3E}">
        <p14:creationId xmlns:p14="http://schemas.microsoft.com/office/powerpoint/2010/main" val="1843847320"/>
      </p:ext>
    </p:extLst>
  </p:cSld>
  <p:clrMapOvr>
    <a:masterClrMapping/>
  </p:clrMapOvr>
  <p:transition spd="slow">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475" y="838200"/>
            <a:ext cx="6205728" cy="1143000"/>
          </a:xfrm>
        </p:spPr>
        <p:txBody>
          <a:bodyPr/>
          <a:lstStyle/>
          <a:p>
            <a:r>
              <a:rPr lang="en-US" dirty="0" smtClean="0"/>
              <a:t>Twin Prime Proble</a:t>
            </a:r>
            <a:r>
              <a:rPr lang="en-US" dirty="0"/>
              <a:t>m</a:t>
            </a:r>
            <a:endParaRPr lang="en-US" dirty="0"/>
          </a:p>
        </p:txBody>
      </p:sp>
      <p:sp>
        <p:nvSpPr>
          <p:cNvPr id="3" name="Content Placeholder 2"/>
          <p:cNvSpPr>
            <a:spLocks noGrp="1"/>
          </p:cNvSpPr>
          <p:nvPr>
            <p:ph idx="1"/>
          </p:nvPr>
        </p:nvSpPr>
        <p:spPr>
          <a:xfrm>
            <a:off x="800100" y="2505076"/>
            <a:ext cx="5076825" cy="1066800"/>
          </a:xfrm>
        </p:spPr>
        <p:txBody>
          <a:bodyPr/>
          <a:lstStyle/>
          <a:p>
            <a:r>
              <a:rPr lang="en-US" sz="1800" dirty="0" smtClean="0"/>
              <a:t>Twin prime problem: (3,5),(5,7),…,(101,103)</a:t>
            </a:r>
          </a:p>
          <a:p>
            <a:pPr marL="0" indent="0">
              <a:buNone/>
            </a:pPr>
            <a:r>
              <a:rPr lang="en-US" sz="1800" dirty="0" smtClean="0"/>
              <a:t>Are there an infinite number of twin primes?</a:t>
            </a:r>
            <a:endParaRPr lang="en-US" sz="1800" dirty="0"/>
          </a:p>
        </p:txBody>
      </p:sp>
      <p:sp>
        <p:nvSpPr>
          <p:cNvPr id="6" name="Flowchart: Decision 5"/>
          <p:cNvSpPr/>
          <p:nvPr/>
        </p:nvSpPr>
        <p:spPr bwMode="auto">
          <a:xfrm>
            <a:off x="2999232" y="4096512"/>
            <a:ext cx="1892808" cy="1764792"/>
          </a:xfrm>
          <a:prstGeom prst="flowChartDecision">
            <a:avLst/>
          </a:prstGeom>
          <a:noFill/>
          <a:ln w="25400" cap="flat" cmpd="sng"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7" name="TextBox 6"/>
          <p:cNvSpPr txBox="1"/>
          <p:nvPr/>
        </p:nvSpPr>
        <p:spPr>
          <a:xfrm>
            <a:off x="3227832" y="4709160"/>
            <a:ext cx="1481328" cy="461665"/>
          </a:xfrm>
          <a:prstGeom prst="rect">
            <a:avLst/>
          </a:prstGeom>
          <a:noFill/>
        </p:spPr>
        <p:txBody>
          <a:bodyPr wrap="square" rtlCol="0">
            <a:spAutoFit/>
          </a:bodyPr>
          <a:lstStyle/>
          <a:p>
            <a:pPr algn="ctr"/>
            <a:r>
              <a:rPr lang="en-US" sz="2400" b="1" dirty="0" smtClean="0">
                <a:latin typeface="Courier New" panose="02070309020205020404" pitchFamily="49" charset="0"/>
                <a:cs typeface="Courier New" panose="02070309020205020404" pitchFamily="49" charset="0"/>
              </a:rPr>
              <a:t>H(</a:t>
            </a:r>
            <a:r>
              <a:rPr lang="en-US" sz="2400" b="1" dirty="0" err="1" smtClean="0">
                <a:latin typeface="Courier New" panose="02070309020205020404" pitchFamily="49" charset="0"/>
                <a:cs typeface="Courier New" panose="02070309020205020404" pitchFamily="49" charset="0"/>
              </a:rPr>
              <a:t>p,i</a:t>
            </a:r>
            <a:r>
              <a:rPr lang="en-US" sz="2400" b="1" dirty="0" smtClean="0">
                <a:latin typeface="Courier New" panose="02070309020205020404" pitchFamily="49" charset="0"/>
                <a:cs typeface="Courier New" panose="02070309020205020404" pitchFamily="49" charset="0"/>
              </a:rPr>
              <a:t>)</a:t>
            </a:r>
            <a:endParaRPr lang="en-US" sz="2400" b="1" dirty="0"/>
          </a:p>
        </p:txBody>
      </p:sp>
      <p:cxnSp>
        <p:nvCxnSpPr>
          <p:cNvPr id="8" name="Straight Arrow Connector 7"/>
          <p:cNvCxnSpPr>
            <a:endCxn id="6" idx="1"/>
          </p:cNvCxnSpPr>
          <p:nvPr/>
        </p:nvCxnSpPr>
        <p:spPr bwMode="auto">
          <a:xfrm>
            <a:off x="1554480" y="4975860"/>
            <a:ext cx="1444752" cy="3048"/>
          </a:xfrm>
          <a:prstGeom prst="straightConnector1">
            <a:avLst/>
          </a:prstGeom>
          <a:noFill/>
          <a:ln w="25400" cap="flat" cmpd="sng" algn="ctr">
            <a:solidFill>
              <a:schemeClr val="tx1"/>
            </a:solidFill>
            <a:prstDash val="solid"/>
            <a:round/>
            <a:headEnd type="none" w="med" len="med"/>
            <a:tailEnd type="arrow"/>
          </a:ln>
          <a:effectLst/>
        </p:spPr>
      </p:cxnSp>
      <p:sp>
        <p:nvSpPr>
          <p:cNvPr id="9" name="TextBox 8"/>
          <p:cNvSpPr txBox="1"/>
          <p:nvPr/>
        </p:nvSpPr>
        <p:spPr>
          <a:xfrm>
            <a:off x="1638300" y="4526280"/>
            <a:ext cx="1481328" cy="2092881"/>
          </a:xfrm>
          <a:prstGeom prst="rect">
            <a:avLst/>
          </a:prstGeom>
          <a:no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p:</a:t>
            </a:r>
          </a:p>
          <a:p>
            <a:pPr algn="ctr"/>
            <a:r>
              <a:rPr lang="en-US" b="1" dirty="0" smtClean="0">
                <a:latin typeface="Courier New" panose="02070309020205020404" pitchFamily="49" charset="0"/>
                <a:cs typeface="Courier New" panose="02070309020205020404" pitchFamily="49" charset="0"/>
              </a:rPr>
              <a:t>Search for next twin prime from </a:t>
            </a:r>
            <a:r>
              <a:rPr lang="en-US" b="1" dirty="0" err="1" smtClean="0">
                <a:latin typeface="Courier New" panose="02070309020205020404" pitchFamily="49" charset="0"/>
                <a:cs typeface="Courier New" panose="02070309020205020404" pitchFamily="49" charset="0"/>
              </a:rPr>
              <a:t>i</a:t>
            </a:r>
            <a:r>
              <a:rPr lang="en-US" b="1" dirty="0" smtClean="0">
                <a:latin typeface="Courier New" panose="02070309020205020404" pitchFamily="49" charset="0"/>
                <a:cs typeface="Courier New" panose="02070309020205020404" pitchFamily="49" charset="0"/>
              </a:rPr>
              <a:t> </a:t>
            </a:r>
            <a:endParaRPr lang="en-US" b="1" dirty="0"/>
          </a:p>
        </p:txBody>
      </p:sp>
      <p:cxnSp>
        <p:nvCxnSpPr>
          <p:cNvPr id="10" name="Straight Arrow Connector 9"/>
          <p:cNvCxnSpPr/>
          <p:nvPr/>
        </p:nvCxnSpPr>
        <p:spPr bwMode="auto">
          <a:xfrm flipV="1">
            <a:off x="4898136" y="4974336"/>
            <a:ext cx="725424" cy="6096"/>
          </a:xfrm>
          <a:prstGeom prst="straightConnector1">
            <a:avLst/>
          </a:prstGeom>
          <a:noFill/>
          <a:ln w="25400" cap="flat" cmpd="sng" algn="ctr">
            <a:solidFill>
              <a:schemeClr val="tx1"/>
            </a:solidFill>
            <a:prstDash val="solid"/>
            <a:round/>
            <a:headEnd type="none" w="med" len="med"/>
            <a:tailEnd type="arrow"/>
          </a:ln>
          <a:effectLst/>
        </p:spPr>
      </p:cxnSp>
      <p:sp>
        <p:nvSpPr>
          <p:cNvPr id="11" name="TextBox 10"/>
          <p:cNvSpPr txBox="1"/>
          <p:nvPr/>
        </p:nvSpPr>
        <p:spPr>
          <a:xfrm>
            <a:off x="3773424" y="5849112"/>
            <a:ext cx="2164080" cy="400110"/>
          </a:xfrm>
          <a:prstGeom prst="rect">
            <a:avLst/>
          </a:prstGeom>
          <a:noFill/>
        </p:spPr>
        <p:txBody>
          <a:bodyPr wrap="square" rtlCol="0">
            <a:spAutoFit/>
          </a:bodyPr>
          <a:lstStyle/>
          <a:p>
            <a:pPr algn="ctr"/>
            <a:r>
              <a:rPr lang="en-US" b="1" dirty="0" err="1" smtClean="0">
                <a:latin typeface="Courier New" panose="02070309020205020404" pitchFamily="49" charset="0"/>
                <a:cs typeface="Courier New" panose="02070309020205020404" pitchFamily="49" charset="0"/>
              </a:rPr>
              <a:t>YES:halts</a:t>
            </a:r>
            <a:endParaRPr lang="en-US" b="1" dirty="0"/>
          </a:p>
        </p:txBody>
      </p:sp>
      <p:cxnSp>
        <p:nvCxnSpPr>
          <p:cNvPr id="12" name="Straight Arrow Connector 11"/>
          <p:cNvCxnSpPr/>
          <p:nvPr/>
        </p:nvCxnSpPr>
        <p:spPr bwMode="auto">
          <a:xfrm>
            <a:off x="3947160" y="5858256"/>
            <a:ext cx="7620" cy="466344"/>
          </a:xfrm>
          <a:prstGeom prst="straightConnector1">
            <a:avLst/>
          </a:prstGeom>
          <a:noFill/>
          <a:ln w="25400" cap="flat" cmpd="sng" algn="ctr">
            <a:solidFill>
              <a:schemeClr val="tx1"/>
            </a:solidFill>
            <a:prstDash val="solid"/>
            <a:round/>
            <a:headEnd type="none" w="med" len="med"/>
            <a:tailEnd type="arrow"/>
          </a:ln>
          <a:effectLst/>
        </p:spPr>
      </p:cxnSp>
      <p:sp>
        <p:nvSpPr>
          <p:cNvPr id="13" name="TextBox 12"/>
          <p:cNvSpPr txBox="1"/>
          <p:nvPr/>
        </p:nvSpPr>
        <p:spPr>
          <a:xfrm>
            <a:off x="4786884" y="5041392"/>
            <a:ext cx="3953256" cy="400110"/>
          </a:xfrm>
          <a:prstGeom prst="rect">
            <a:avLst/>
          </a:prstGeom>
          <a:noFill/>
        </p:spPr>
        <p:txBody>
          <a:bodyPr wrap="square" rtlCol="0">
            <a:spAutoFit/>
          </a:bodyPr>
          <a:lstStyle/>
          <a:p>
            <a:pPr algn="l"/>
            <a:r>
              <a:rPr lang="en-US" b="1" dirty="0" err="1" smtClean="0">
                <a:latin typeface="Courier New" panose="02070309020205020404" pitchFamily="49" charset="0"/>
                <a:cs typeface="Courier New" panose="02070309020205020404" pitchFamily="49" charset="0"/>
              </a:rPr>
              <a:t>NO:doesn’t</a:t>
            </a:r>
            <a:r>
              <a:rPr lang="en-US" b="1" dirty="0" smtClean="0">
                <a:latin typeface="Courier New" panose="02070309020205020404" pitchFamily="49" charset="0"/>
                <a:cs typeface="Courier New" panose="02070309020205020404" pitchFamily="49" charset="0"/>
              </a:rPr>
              <a:t> halt </a:t>
            </a:r>
            <a:endParaRPr lang="en-US" b="1" dirty="0"/>
          </a:p>
        </p:txBody>
      </p:sp>
      <p:cxnSp>
        <p:nvCxnSpPr>
          <p:cNvPr id="14" name="Straight Arrow Connector 13"/>
          <p:cNvCxnSpPr>
            <a:endCxn id="6" idx="0"/>
          </p:cNvCxnSpPr>
          <p:nvPr/>
        </p:nvCxnSpPr>
        <p:spPr bwMode="auto">
          <a:xfrm>
            <a:off x="3943350" y="3476625"/>
            <a:ext cx="2286" cy="619887"/>
          </a:xfrm>
          <a:prstGeom prst="straightConnector1">
            <a:avLst/>
          </a:prstGeom>
          <a:noFill/>
          <a:ln w="25400" cap="flat" cmpd="sng" algn="ctr">
            <a:solidFill>
              <a:schemeClr val="tx1"/>
            </a:solidFill>
            <a:prstDash val="solid"/>
            <a:round/>
            <a:headEnd type="none" w="med" len="med"/>
            <a:tailEnd type="arrow"/>
          </a:ln>
          <a:effectLst/>
        </p:spPr>
      </p:cxnSp>
      <p:sp>
        <p:nvSpPr>
          <p:cNvPr id="15" name="TextBox 14"/>
          <p:cNvSpPr txBox="1"/>
          <p:nvPr/>
        </p:nvSpPr>
        <p:spPr>
          <a:xfrm>
            <a:off x="3358896" y="3585972"/>
            <a:ext cx="1481328" cy="461665"/>
          </a:xfrm>
          <a:prstGeom prst="rect">
            <a:avLst/>
          </a:prstGeom>
          <a:noFill/>
        </p:spPr>
        <p:txBody>
          <a:bodyPr wrap="square" rtlCol="0">
            <a:spAutoFit/>
          </a:bodyPr>
          <a:lstStyle/>
          <a:p>
            <a:pPr algn="ctr"/>
            <a:r>
              <a:rPr lang="en-US" sz="2400" b="1" dirty="0" err="1" smtClean="0">
                <a:latin typeface="Courier New" panose="02070309020205020404" pitchFamily="49" charset="0"/>
                <a:cs typeface="Courier New" panose="02070309020205020404" pitchFamily="49" charset="0"/>
              </a:rPr>
              <a:t>i</a:t>
            </a:r>
            <a:endParaRPr lang="en-US" sz="2400" b="1" dirty="0"/>
          </a:p>
        </p:txBody>
      </p:sp>
      <p:cxnSp>
        <p:nvCxnSpPr>
          <p:cNvPr id="19" name="Straight Arrow Connector 18"/>
          <p:cNvCxnSpPr/>
          <p:nvPr/>
        </p:nvCxnSpPr>
        <p:spPr bwMode="auto">
          <a:xfrm flipH="1" flipV="1">
            <a:off x="5705856" y="3474720"/>
            <a:ext cx="16764" cy="678180"/>
          </a:xfrm>
          <a:prstGeom prst="straightConnector1">
            <a:avLst/>
          </a:prstGeom>
          <a:noFill/>
          <a:ln w="25400" cap="flat" cmpd="sng" algn="ctr">
            <a:solidFill>
              <a:schemeClr val="tx1"/>
            </a:solidFill>
            <a:prstDash val="solid"/>
            <a:round/>
            <a:headEnd type="none" w="med" len="med"/>
            <a:tailEnd type="none"/>
          </a:ln>
          <a:effectLst/>
        </p:spPr>
      </p:cxnSp>
      <p:cxnSp>
        <p:nvCxnSpPr>
          <p:cNvPr id="23" name="Straight Connector 22"/>
          <p:cNvCxnSpPr/>
          <p:nvPr/>
        </p:nvCxnSpPr>
        <p:spPr bwMode="auto">
          <a:xfrm flipH="1" flipV="1">
            <a:off x="3930650" y="3489325"/>
            <a:ext cx="1784350" cy="3683"/>
          </a:xfrm>
          <a:prstGeom prst="line">
            <a:avLst/>
          </a:prstGeom>
          <a:noFill/>
          <a:ln w="31750" cap="flat" cmpd="sng" algn="ctr">
            <a:solidFill>
              <a:schemeClr val="tx1"/>
            </a:solidFill>
            <a:prstDash val="solid"/>
            <a:round/>
            <a:headEnd type="none" w="med" len="med"/>
            <a:tailEnd type="arrow" w="med" len="med"/>
          </a:ln>
          <a:effectLst/>
        </p:spPr>
      </p:cxnSp>
      <p:sp>
        <p:nvSpPr>
          <p:cNvPr id="27" name="TextBox 26"/>
          <p:cNvSpPr txBox="1"/>
          <p:nvPr/>
        </p:nvSpPr>
        <p:spPr>
          <a:xfrm>
            <a:off x="996696" y="3585972"/>
            <a:ext cx="2958084" cy="400110"/>
          </a:xfrm>
          <a:prstGeom prst="rect">
            <a:avLst/>
          </a:prstGeom>
          <a:noFill/>
        </p:spPr>
        <p:txBody>
          <a:bodyPr wrap="square" rtlCol="0">
            <a:spAutoFit/>
          </a:bodyPr>
          <a:lstStyle/>
          <a:p>
            <a:pPr algn="ctr"/>
            <a:r>
              <a:rPr lang="en-US" b="1" dirty="0" err="1" smtClean="0">
                <a:latin typeface="Courier New" panose="02070309020205020404" pitchFamily="49" charset="0"/>
                <a:cs typeface="Courier New" panose="02070309020205020404" pitchFamily="49" charset="0"/>
              </a:rPr>
              <a:t>Initialize:i</a:t>
            </a:r>
            <a:r>
              <a:rPr lang="en-US" b="1" dirty="0" smtClean="0">
                <a:latin typeface="Courier New" panose="02070309020205020404" pitchFamily="49" charset="0"/>
                <a:cs typeface="Courier New" panose="02070309020205020404" pitchFamily="49" charset="0"/>
              </a:rPr>
              <a:t>=(3,5)</a:t>
            </a:r>
            <a:endParaRPr lang="en-US" b="1" dirty="0"/>
          </a:p>
        </p:txBody>
      </p:sp>
      <p:cxnSp>
        <p:nvCxnSpPr>
          <p:cNvPr id="28" name="Straight Arrow Connector 27"/>
          <p:cNvCxnSpPr/>
          <p:nvPr/>
        </p:nvCxnSpPr>
        <p:spPr bwMode="auto">
          <a:xfrm flipV="1">
            <a:off x="1303020" y="3493008"/>
            <a:ext cx="2656332" cy="4572"/>
          </a:xfrm>
          <a:prstGeom prst="straightConnector1">
            <a:avLst/>
          </a:prstGeom>
          <a:noFill/>
          <a:ln w="25400" cap="flat" cmpd="sng" algn="ctr">
            <a:solidFill>
              <a:schemeClr val="tx1"/>
            </a:solidFill>
            <a:prstDash val="solid"/>
            <a:round/>
            <a:headEnd type="none" w="med" len="med"/>
            <a:tailEnd type="arrow"/>
          </a:ln>
          <a:effectLst/>
        </p:spPr>
      </p:cxnSp>
      <p:sp>
        <p:nvSpPr>
          <p:cNvPr id="34" name="TextBox 33"/>
          <p:cNvSpPr txBox="1"/>
          <p:nvPr/>
        </p:nvSpPr>
        <p:spPr>
          <a:xfrm>
            <a:off x="3406140" y="6330696"/>
            <a:ext cx="5593080" cy="400110"/>
          </a:xfrm>
          <a:prstGeom prst="rect">
            <a:avLst/>
          </a:prstGeom>
          <a:solidFill>
            <a:schemeClr val="tx1"/>
          </a:solidFill>
          <a:ln w="38100">
            <a:solidFill>
              <a:schemeClr val="tx1"/>
            </a:solidFill>
          </a:ln>
        </p:spPr>
        <p:txBody>
          <a:bodyPr wrap="square" rtlCol="0">
            <a:spAutoFit/>
          </a:bodyPr>
          <a:lstStyle/>
          <a:p>
            <a:pPr algn="ctr"/>
            <a:r>
              <a:rPr lang="en-US" dirty="0" smtClean="0">
                <a:solidFill>
                  <a:schemeClr val="bg1">
                    <a:lumMod val="95000"/>
                  </a:schemeClr>
                </a:solidFill>
              </a:rPr>
              <a:t>Stop: There are a finite number of twin primes</a:t>
            </a:r>
            <a:endParaRPr lang="en-US" dirty="0">
              <a:solidFill>
                <a:schemeClr val="bg1">
                  <a:lumMod val="95000"/>
                </a:schemeClr>
              </a:solidFill>
            </a:endParaRPr>
          </a:p>
        </p:txBody>
      </p:sp>
      <p:sp>
        <p:nvSpPr>
          <p:cNvPr id="35" name="TextBox 34"/>
          <p:cNvSpPr txBox="1"/>
          <p:nvPr/>
        </p:nvSpPr>
        <p:spPr>
          <a:xfrm>
            <a:off x="6558915" y="1577721"/>
            <a:ext cx="2146935" cy="1477328"/>
          </a:xfrm>
          <a:prstGeom prst="rect">
            <a:avLst/>
          </a:prstGeom>
          <a:solidFill>
            <a:schemeClr val="tx1"/>
          </a:solidFill>
          <a:ln w="38100">
            <a:solidFill>
              <a:schemeClr val="tx1"/>
            </a:solidFill>
          </a:ln>
        </p:spPr>
        <p:txBody>
          <a:bodyPr wrap="square" rtlCol="0">
            <a:spAutoFit/>
          </a:bodyPr>
          <a:lstStyle/>
          <a:p>
            <a:pPr algn="ctr"/>
            <a:r>
              <a:rPr lang="en-US" dirty="0" smtClean="0">
                <a:solidFill>
                  <a:schemeClr val="bg1">
                    <a:lumMod val="95000"/>
                  </a:schemeClr>
                </a:solidFill>
              </a:rPr>
              <a:t>To solve this, we need a Hyper-Halting Oracle </a:t>
            </a:r>
          </a:p>
          <a:p>
            <a:pPr algn="ctr"/>
            <a:r>
              <a:rPr lang="en-US" b="1" dirty="0" smtClean="0">
                <a:solidFill>
                  <a:schemeClr val="bg1">
                    <a:lumMod val="95000"/>
                  </a:schemeClr>
                </a:solidFill>
                <a:latin typeface="Courier New" panose="02070309020205020404" pitchFamily="49" charset="0"/>
                <a:cs typeface="Courier New" panose="02070309020205020404" pitchFamily="49" charset="0"/>
              </a:rPr>
              <a:t>H</a:t>
            </a:r>
            <a:r>
              <a:rPr lang="en-US" b="1" baseline="-25000" dirty="0" smtClean="0">
                <a:solidFill>
                  <a:schemeClr val="bg1">
                    <a:lumMod val="95000"/>
                  </a:schemeClr>
                </a:solidFill>
                <a:latin typeface="Courier New" panose="02070309020205020404" pitchFamily="49" charset="0"/>
                <a:cs typeface="Courier New" panose="02070309020205020404" pitchFamily="49" charset="0"/>
              </a:rPr>
              <a:t>2</a:t>
            </a:r>
            <a:r>
              <a:rPr lang="en-US" b="1" dirty="0" smtClean="0">
                <a:solidFill>
                  <a:schemeClr val="bg1">
                    <a:lumMod val="95000"/>
                  </a:schemeClr>
                </a:solidFill>
                <a:latin typeface="Courier New" panose="02070309020205020404" pitchFamily="49" charset="0"/>
                <a:cs typeface="Courier New" panose="02070309020205020404" pitchFamily="49" charset="0"/>
              </a:rPr>
              <a:t>(</a:t>
            </a:r>
            <a:r>
              <a:rPr lang="en-US" b="1" dirty="0" err="1" smtClean="0">
                <a:solidFill>
                  <a:schemeClr val="bg1">
                    <a:lumMod val="95000"/>
                  </a:schemeClr>
                </a:solidFill>
                <a:latin typeface="Courier New" panose="02070309020205020404" pitchFamily="49" charset="0"/>
                <a:cs typeface="Courier New" panose="02070309020205020404" pitchFamily="49" charset="0"/>
              </a:rPr>
              <a:t>p,i</a:t>
            </a:r>
            <a:r>
              <a:rPr lang="en-US" b="1" dirty="0" smtClean="0">
                <a:solidFill>
                  <a:schemeClr val="bg1">
                    <a:lumMod val="95000"/>
                  </a:schemeClr>
                </a:solidFill>
                <a:latin typeface="Courier New" panose="02070309020205020404" pitchFamily="49" charset="0"/>
                <a:cs typeface="Courier New" panose="02070309020205020404" pitchFamily="49" charset="0"/>
              </a:rPr>
              <a:t>)</a:t>
            </a:r>
            <a:endParaRPr lang="en-US" b="1" dirty="0">
              <a:solidFill>
                <a:schemeClr val="bg1">
                  <a:lumMod val="95000"/>
                </a:schemeClr>
              </a:solidFill>
            </a:endParaRPr>
          </a:p>
        </p:txBody>
      </p:sp>
      <p:sp>
        <p:nvSpPr>
          <p:cNvPr id="17" name="TextBox 16"/>
          <p:cNvSpPr txBox="1"/>
          <p:nvPr/>
        </p:nvSpPr>
        <p:spPr>
          <a:xfrm>
            <a:off x="5638419" y="3734181"/>
            <a:ext cx="2971800" cy="1323439"/>
          </a:xfrm>
          <a:prstGeom prst="rect">
            <a:avLst/>
          </a:prstGeom>
          <a:solidFill>
            <a:schemeClr val="bg1"/>
          </a:solidFill>
          <a:ln w="38100">
            <a:solidFill>
              <a:schemeClr val="tx1"/>
            </a:solidFill>
          </a:ln>
        </p:spPr>
        <p:txBody>
          <a:bodyPr wrap="square" rtlCol="0">
            <a:spAutoFit/>
          </a:bodyPr>
          <a:lstStyle/>
          <a:p>
            <a:pPr algn="ctr"/>
            <a:r>
              <a:rPr lang="en-US" dirty="0" smtClean="0"/>
              <a:t>Find the next twin prime</a:t>
            </a:r>
            <a:r>
              <a:rPr lang="en-US" dirty="0" smtClean="0"/>
              <a:t>.</a:t>
            </a:r>
          </a:p>
          <a:p>
            <a:pPr algn="ctr"/>
            <a:r>
              <a:rPr lang="en-US" dirty="0" smtClean="0"/>
              <a:t>i.e. Run  </a:t>
            </a:r>
            <a:r>
              <a:rPr lang="en-US" b="1" dirty="0" smtClean="0">
                <a:latin typeface="Courier New" panose="02070309020205020404" pitchFamily="49" charset="0"/>
                <a:cs typeface="Courier New" panose="02070309020205020404" pitchFamily="49" charset="0"/>
              </a:rPr>
              <a:t>p </a:t>
            </a:r>
            <a:r>
              <a:rPr lang="en-US" dirty="0" smtClean="0">
                <a:latin typeface="Arial" panose="020B0604020202020204" pitchFamily="34" charset="0"/>
                <a:cs typeface="Arial" panose="020B0604020202020204" pitchFamily="34" charset="0"/>
              </a:rPr>
              <a:t>to find</a:t>
            </a:r>
            <a:endParaRPr lang="en-US" dirty="0" smtClean="0">
              <a:latin typeface="Arial" panose="020B0604020202020204" pitchFamily="34" charset="0"/>
              <a:cs typeface="Arial" panose="020B0604020202020204" pitchFamily="34" charset="0"/>
            </a:endParaRPr>
          </a:p>
          <a:p>
            <a:pPr algn="ctr"/>
            <a:r>
              <a:rPr lang="en-US" b="1" dirty="0" err="1" smtClean="0">
                <a:latin typeface="Courier New" panose="02070309020205020404" pitchFamily="49" charset="0"/>
                <a:cs typeface="Courier New" panose="02070309020205020404" pitchFamily="49" charset="0"/>
              </a:rPr>
              <a:t>i</a:t>
            </a:r>
            <a:r>
              <a:rPr lang="en-US" dirty="0" smtClean="0"/>
              <a:t> = next twin prime</a:t>
            </a:r>
            <a:endParaRPr lang="en-US" dirty="0"/>
          </a:p>
        </p:txBody>
      </p:sp>
    </p:spTree>
    <p:extLst>
      <p:ext uri="{BB962C8B-B14F-4D97-AF65-F5344CB8AC3E}">
        <p14:creationId xmlns:p14="http://schemas.microsoft.com/office/powerpoint/2010/main" val="379031304"/>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Grp="1" noChangeArrowheads="1"/>
          </p:cNvSpPr>
          <p:nvPr>
            <p:ph type="title"/>
          </p:nvPr>
        </p:nvSpPr>
        <p:spPr>
          <a:xfrm>
            <a:off x="762000" y="762000"/>
            <a:ext cx="4368800" cy="1143000"/>
          </a:xfrm>
        </p:spPr>
        <p:txBody>
          <a:bodyPr/>
          <a:lstStyle/>
          <a:p>
            <a:pPr eaLnBrk="1" hangingPunct="1"/>
            <a:r>
              <a:rPr lang="en-US" smtClean="0"/>
              <a:t>Chaitin’s Incredible Number</a:t>
            </a:r>
          </a:p>
        </p:txBody>
      </p:sp>
      <p:sp>
        <p:nvSpPr>
          <p:cNvPr id="346115" name="Rectangle 3"/>
          <p:cNvSpPr>
            <a:spLocks noGrp="1" noChangeArrowheads="1"/>
          </p:cNvSpPr>
          <p:nvPr>
            <p:ph type="body" idx="1"/>
          </p:nvPr>
        </p:nvSpPr>
        <p:spPr>
          <a:xfrm>
            <a:off x="430213" y="2276475"/>
            <a:ext cx="4614862" cy="2941638"/>
          </a:xfrm>
        </p:spPr>
        <p:txBody>
          <a:bodyPr/>
          <a:lstStyle/>
          <a:p>
            <a:pPr eaLnBrk="1" hangingPunct="1"/>
            <a:r>
              <a:rPr lang="en-US" smtClean="0">
                <a:sym typeface="Symbol" pitchFamily="18" charset="2"/>
              </a:rPr>
              <a:t> = Chaitin’s number</a:t>
            </a:r>
          </a:p>
          <a:p>
            <a:pPr lvl="1" eaLnBrk="1" hangingPunct="1">
              <a:buFontTx/>
              <a:buNone/>
            </a:pPr>
            <a:r>
              <a:rPr lang="en-US" smtClean="0">
                <a:sym typeface="Symbol" pitchFamily="18" charset="2"/>
              </a:rPr>
              <a:t>   </a:t>
            </a:r>
            <a:r>
              <a:rPr lang="en-US" sz="2800" smtClean="0">
                <a:sym typeface="Symbol" pitchFamily="18" charset="2"/>
              </a:rPr>
              <a:t>= A number between zero and one.</a:t>
            </a:r>
          </a:p>
          <a:p>
            <a:pPr eaLnBrk="1" hangingPunct="1"/>
            <a:r>
              <a:rPr lang="en-US" smtClean="0">
                <a:sym typeface="Symbol" pitchFamily="18" charset="2"/>
              </a:rPr>
              <a:t>If we knew Chaitin’s number, </a:t>
            </a:r>
            <a:r>
              <a:rPr lang="en-US" i="1" smtClean="0">
                <a:sym typeface="Symbol" pitchFamily="18" charset="2"/>
              </a:rPr>
              <a:t>to finite precision</a:t>
            </a:r>
            <a:r>
              <a:rPr lang="en-US" smtClean="0">
                <a:sym typeface="Symbol" pitchFamily="18" charset="2"/>
              </a:rPr>
              <a:t>, we could prove (or disprove) most unproven problems in mathematics, including Goldbach’s conjecture.</a:t>
            </a:r>
          </a:p>
        </p:txBody>
      </p:sp>
      <p:pic>
        <p:nvPicPr>
          <p:cNvPr id="12292" name="Picture 4"/>
          <p:cNvPicPr>
            <a:picLocks noChangeAspect="1" noChangeArrowheads="1"/>
          </p:cNvPicPr>
          <p:nvPr/>
        </p:nvPicPr>
        <p:blipFill>
          <a:blip r:embed="rId2" cstate="print"/>
          <a:srcRect/>
          <a:stretch>
            <a:fillRect/>
          </a:stretch>
        </p:blipFill>
        <p:spPr bwMode="auto">
          <a:xfrm>
            <a:off x="5043488" y="0"/>
            <a:ext cx="4100512" cy="5326063"/>
          </a:xfrm>
          <a:prstGeom prst="rect">
            <a:avLst/>
          </a:prstGeom>
          <a:noFill/>
          <a:ln w="9525" algn="ctr">
            <a:noFill/>
            <a:miter lim="800000"/>
            <a:headEnd/>
            <a:tailEnd/>
          </a:ln>
        </p:spPr>
      </p:pic>
      <p:sp>
        <p:nvSpPr>
          <p:cNvPr id="346117" name="Rectangle 5"/>
          <p:cNvSpPr>
            <a:spLocks noChangeArrowheads="1"/>
          </p:cNvSpPr>
          <p:nvPr/>
        </p:nvSpPr>
        <p:spPr bwMode="auto">
          <a:xfrm>
            <a:off x="4986338" y="5481638"/>
            <a:ext cx="3954462" cy="1216025"/>
          </a:xfrm>
          <a:prstGeom prst="rect">
            <a:avLst/>
          </a:prstGeom>
          <a:noFill/>
          <a:ln w="28575" algn="ctr">
            <a:solidFill>
              <a:srgbClr val="0000CC"/>
            </a:solidFill>
            <a:miter lim="800000"/>
            <a:headEnd/>
            <a:tailEnd/>
          </a:ln>
        </p:spPr>
        <p:txBody>
          <a:bodyPr>
            <a:spAutoFit/>
          </a:bodyPr>
          <a:lstStyle/>
          <a:p>
            <a:pPr algn="ctr" eaLnBrk="1" hangingPunct="1">
              <a:spcBef>
                <a:spcPct val="20000"/>
              </a:spcBef>
              <a:buClr>
                <a:schemeClr val="tx1"/>
              </a:buClr>
              <a:buSzPct val="75000"/>
              <a:buFont typeface="Wingdings" pitchFamily="2" charset="2"/>
              <a:buNone/>
            </a:pPr>
            <a:r>
              <a:rPr lang="en-US" sz="2400">
                <a:sym typeface="Symbol" pitchFamily="18" charset="2"/>
              </a:rPr>
              <a:t>MATLAB has a value of .  C++ has another value for .  So does Java.</a:t>
            </a:r>
          </a:p>
        </p:txBody>
      </p:sp>
      <p:sp>
        <p:nvSpPr>
          <p:cNvPr id="346118" name="Text Box 6"/>
          <p:cNvSpPr txBox="1">
            <a:spLocks noChangeArrowheads="1"/>
          </p:cNvSpPr>
          <p:nvPr/>
        </p:nvSpPr>
        <p:spPr bwMode="auto">
          <a:xfrm>
            <a:off x="6473825" y="4948238"/>
            <a:ext cx="2235200" cy="396875"/>
          </a:xfrm>
          <a:prstGeom prst="rect">
            <a:avLst/>
          </a:prstGeom>
          <a:noFill/>
          <a:ln w="9525" algn="ctr">
            <a:noFill/>
            <a:miter lim="800000"/>
            <a:headEnd/>
            <a:tailEnd/>
          </a:ln>
          <a:effectLst/>
        </p:spPr>
        <p:txBody>
          <a:bodyPr>
            <a:spAutoFit/>
          </a:bodyPr>
          <a:lstStyle/>
          <a:p>
            <a:pPr>
              <a:defRPr/>
            </a:pPr>
            <a:r>
              <a:rPr lang="en-US">
                <a:solidFill>
                  <a:schemeClr val="bg1"/>
                </a:solidFill>
                <a:effectLst>
                  <a:outerShdw blurRad="38100" dist="38100" dir="2700000" algn="tl">
                    <a:srgbClr val="C0C0C0"/>
                  </a:outerShdw>
                </a:effectLst>
              </a:rPr>
              <a:t>Gregory Chaitin</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6118"/>
                                        </p:tgtEl>
                                        <p:attrNameLst>
                                          <p:attrName>style.visibility</p:attrName>
                                        </p:attrNameLst>
                                      </p:cBhvr>
                                      <p:to>
                                        <p:strVal val="visible"/>
                                      </p:to>
                                    </p:set>
                                    <p:animEffect transition="in" filter="fade">
                                      <p:cBhvr>
                                        <p:cTn id="7" dur="5000"/>
                                        <p:tgtEl>
                                          <p:spTgt spid="3461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6115">
                                            <p:txEl>
                                              <p:pRg st="2" end="2"/>
                                            </p:txEl>
                                          </p:spTgt>
                                        </p:tgtEl>
                                        <p:attrNameLst>
                                          <p:attrName>style.visibility</p:attrName>
                                        </p:attrNameLst>
                                      </p:cBhvr>
                                      <p:to>
                                        <p:strVal val="visible"/>
                                      </p:to>
                                    </p:set>
                                    <p:anim calcmode="lin" valueType="num">
                                      <p:cBhvr additive="base">
                                        <p:cTn id="12" dur="1000" fill="hold"/>
                                        <p:tgtEl>
                                          <p:spTgt spid="346115">
                                            <p:txEl>
                                              <p:pRg st="2" end="2"/>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3461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46117"/>
                                        </p:tgtEl>
                                        <p:attrNameLst>
                                          <p:attrName>style.visibility</p:attrName>
                                        </p:attrNameLst>
                                      </p:cBhvr>
                                      <p:to>
                                        <p:strVal val="visible"/>
                                      </p:to>
                                    </p:set>
                                    <p:animEffect transition="in" filter="fade">
                                      <p:cBhvr>
                                        <p:cTn id="18" dur="2000"/>
                                        <p:tgtEl>
                                          <p:spTgt spid="346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7" grpId="0" animBg="1"/>
      <p:bldP spid="3461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475" y="838200"/>
            <a:ext cx="6205728" cy="1143000"/>
          </a:xfrm>
        </p:spPr>
        <p:txBody>
          <a:bodyPr/>
          <a:lstStyle/>
          <a:p>
            <a:r>
              <a:rPr lang="en-US" dirty="0"/>
              <a:t>Twin Prime Problem</a:t>
            </a:r>
            <a:endParaRPr lang="en-US" dirty="0"/>
          </a:p>
        </p:txBody>
      </p:sp>
      <p:sp>
        <p:nvSpPr>
          <p:cNvPr id="3" name="Content Placeholder 2"/>
          <p:cNvSpPr>
            <a:spLocks noGrp="1"/>
          </p:cNvSpPr>
          <p:nvPr>
            <p:ph idx="1"/>
          </p:nvPr>
        </p:nvSpPr>
        <p:spPr>
          <a:xfrm>
            <a:off x="800100" y="2409826"/>
            <a:ext cx="5076825" cy="1066800"/>
          </a:xfrm>
        </p:spPr>
        <p:txBody>
          <a:bodyPr/>
          <a:lstStyle/>
          <a:p>
            <a:r>
              <a:rPr lang="en-US" sz="1600" dirty="0" smtClean="0"/>
              <a:t>Twin prime </a:t>
            </a:r>
            <a:r>
              <a:rPr lang="en-US" sz="1600" dirty="0" smtClean="0"/>
              <a:t>problem: </a:t>
            </a:r>
            <a:r>
              <a:rPr lang="en-US" sz="1600" dirty="0" smtClean="0"/>
              <a:t>(3,5), (5,7),…,(101,103)</a:t>
            </a:r>
            <a:endParaRPr lang="en-US" sz="1600" dirty="0" smtClean="0"/>
          </a:p>
          <a:p>
            <a:pPr marL="0" indent="0">
              <a:buNone/>
            </a:pPr>
            <a:r>
              <a:rPr lang="en-US" sz="1600" dirty="0" smtClean="0"/>
              <a:t>Are there an infinite number </a:t>
            </a:r>
            <a:r>
              <a:rPr lang="en-US" sz="1600" dirty="0" smtClean="0"/>
              <a:t>of twin </a:t>
            </a:r>
            <a:r>
              <a:rPr lang="en-US" sz="1600" dirty="0" smtClean="0"/>
              <a:t>primes?</a:t>
            </a:r>
            <a:endParaRPr lang="en-US" sz="1600" dirty="0"/>
          </a:p>
        </p:txBody>
      </p:sp>
      <p:grpSp>
        <p:nvGrpSpPr>
          <p:cNvPr id="48" name="Group 47"/>
          <p:cNvGrpSpPr/>
          <p:nvPr/>
        </p:nvGrpSpPr>
        <p:grpSpPr>
          <a:xfrm>
            <a:off x="1257300" y="3855720"/>
            <a:ext cx="4133850" cy="1401615"/>
            <a:chOff x="1257300" y="3855720"/>
            <a:chExt cx="4133850" cy="1401615"/>
          </a:xfrm>
        </p:grpSpPr>
        <p:sp>
          <p:nvSpPr>
            <p:cNvPr id="6" name="Flowchart: Decision 5"/>
            <p:cNvSpPr/>
            <p:nvPr/>
          </p:nvSpPr>
          <p:spPr bwMode="auto">
            <a:xfrm>
              <a:off x="2596250" y="4113968"/>
              <a:ext cx="872689" cy="732970"/>
            </a:xfrm>
            <a:prstGeom prst="flowChartDecision">
              <a:avLst/>
            </a:prstGeom>
            <a:noFill/>
            <a:ln w="25400" cap="flat" cmpd="sng"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p:txBody>
        </p:sp>
        <p:sp>
          <p:nvSpPr>
            <p:cNvPr id="7" name="TextBox 6"/>
            <p:cNvSpPr txBox="1"/>
            <p:nvPr/>
          </p:nvSpPr>
          <p:spPr>
            <a:xfrm>
              <a:off x="2701647" y="4368419"/>
              <a:ext cx="682974" cy="215444"/>
            </a:xfrm>
            <a:prstGeom prst="rect">
              <a:avLst/>
            </a:prstGeom>
            <a:noFill/>
          </p:spPr>
          <p:txBody>
            <a:bodyPr wrap="square" rtlCol="0">
              <a:spAutoFit/>
            </a:bodyPr>
            <a:lstStyle/>
            <a:p>
              <a:pPr algn="ctr"/>
              <a:r>
                <a:rPr lang="en-US" sz="800" b="1" dirty="0" smtClean="0">
                  <a:latin typeface="Courier New" panose="02070309020205020404" pitchFamily="49" charset="0"/>
                  <a:cs typeface="Courier New" panose="02070309020205020404" pitchFamily="49" charset="0"/>
                </a:rPr>
                <a:t>H</a:t>
              </a:r>
              <a:r>
                <a:rPr lang="en-US" sz="800" b="1" baseline="-25000" dirty="0" smtClean="0">
                  <a:latin typeface="Courier New" panose="02070309020205020404" pitchFamily="49" charset="0"/>
                  <a:cs typeface="Courier New" panose="02070309020205020404" pitchFamily="49" charset="0"/>
                </a:rPr>
                <a:t>1</a:t>
              </a:r>
              <a:r>
                <a:rPr lang="en-US" sz="800" b="1" dirty="0" smtClean="0">
                  <a:latin typeface="Courier New" panose="02070309020205020404" pitchFamily="49" charset="0"/>
                  <a:cs typeface="Courier New" panose="02070309020205020404" pitchFamily="49" charset="0"/>
                </a:rPr>
                <a:t>(</a:t>
              </a:r>
              <a:r>
                <a:rPr lang="en-US" sz="800" b="1" dirty="0" err="1" smtClean="0">
                  <a:latin typeface="Courier New" panose="02070309020205020404" pitchFamily="49" charset="0"/>
                  <a:cs typeface="Courier New" panose="02070309020205020404" pitchFamily="49" charset="0"/>
                </a:rPr>
                <a:t>p,i</a:t>
              </a:r>
              <a:r>
                <a:rPr lang="en-US" sz="800" b="1" dirty="0" smtClean="0">
                  <a:latin typeface="Courier New" panose="02070309020205020404" pitchFamily="49" charset="0"/>
                  <a:cs typeface="Courier New" panose="02070309020205020404" pitchFamily="49" charset="0"/>
                </a:rPr>
                <a:t>)</a:t>
              </a:r>
              <a:endParaRPr lang="en-US" sz="800" b="1" dirty="0"/>
            </a:p>
          </p:txBody>
        </p:sp>
        <p:cxnSp>
          <p:nvCxnSpPr>
            <p:cNvPr id="8" name="Straight Arrow Connector 7"/>
            <p:cNvCxnSpPr>
              <a:endCxn id="6" idx="1"/>
            </p:cNvCxnSpPr>
            <p:nvPr/>
          </p:nvCxnSpPr>
          <p:spPr bwMode="auto">
            <a:xfrm>
              <a:off x="1930139" y="4479187"/>
              <a:ext cx="666110" cy="1266"/>
            </a:xfrm>
            <a:prstGeom prst="straightConnector1">
              <a:avLst/>
            </a:prstGeom>
            <a:noFill/>
            <a:ln w="25400" cap="flat" cmpd="sng" algn="ctr">
              <a:solidFill>
                <a:schemeClr val="tx1"/>
              </a:solidFill>
              <a:prstDash val="solid"/>
              <a:round/>
              <a:headEnd type="none" w="med" len="med"/>
              <a:tailEnd type="arrow"/>
            </a:ln>
            <a:effectLst/>
          </p:spPr>
        </p:cxnSp>
        <p:sp>
          <p:nvSpPr>
            <p:cNvPr id="9" name="TextBox 8"/>
            <p:cNvSpPr txBox="1"/>
            <p:nvPr/>
          </p:nvSpPr>
          <p:spPr>
            <a:xfrm>
              <a:off x="1968784" y="4292464"/>
              <a:ext cx="682974" cy="892552"/>
            </a:xfrm>
            <a:prstGeom prst="rect">
              <a:avLst/>
            </a:prstGeom>
            <a:noFill/>
          </p:spPr>
          <p:txBody>
            <a:bodyPr wrap="square" rtlCol="0">
              <a:spAutoFit/>
            </a:bodyPr>
            <a:lstStyle/>
            <a:p>
              <a:pPr algn="ctr"/>
              <a:r>
                <a:rPr lang="en-US" sz="800" b="1" dirty="0" smtClean="0">
                  <a:latin typeface="Courier New" panose="02070309020205020404" pitchFamily="49" charset="0"/>
                  <a:cs typeface="Courier New" panose="02070309020205020404" pitchFamily="49" charset="0"/>
                </a:rPr>
                <a:t>p:</a:t>
              </a:r>
            </a:p>
            <a:p>
              <a:pPr algn="ctr"/>
              <a:r>
                <a:rPr lang="en-US" sz="800" b="1" dirty="0" smtClean="0">
                  <a:latin typeface="Courier New" panose="02070309020205020404" pitchFamily="49" charset="0"/>
                  <a:cs typeface="Courier New" panose="02070309020205020404" pitchFamily="49" charset="0"/>
                </a:rPr>
                <a:t>Search for next </a:t>
              </a:r>
              <a:r>
                <a:rPr lang="en-US" sz="800" b="1" dirty="0" smtClean="0">
                  <a:latin typeface="Courier New" panose="02070309020205020404" pitchFamily="49" charset="0"/>
                  <a:cs typeface="Courier New" panose="02070309020205020404" pitchFamily="49" charset="0"/>
                </a:rPr>
                <a:t>twin </a:t>
              </a:r>
              <a:r>
                <a:rPr lang="en-US" sz="800" b="1" dirty="0" smtClean="0">
                  <a:latin typeface="Courier New" panose="02070309020205020404" pitchFamily="49" charset="0"/>
                  <a:cs typeface="Courier New" panose="02070309020205020404" pitchFamily="49" charset="0"/>
                </a:rPr>
                <a:t>prime from </a:t>
              </a:r>
              <a:r>
                <a:rPr lang="en-US" sz="800" b="1" dirty="0" err="1" smtClean="0">
                  <a:latin typeface="Courier New" panose="02070309020205020404" pitchFamily="49" charset="0"/>
                  <a:cs typeface="Courier New" panose="02070309020205020404" pitchFamily="49" charset="0"/>
                </a:rPr>
                <a:t>i</a:t>
              </a:r>
              <a:r>
                <a:rPr lang="en-US" sz="800" b="1" dirty="0" smtClean="0">
                  <a:latin typeface="Courier New" panose="02070309020205020404" pitchFamily="49" charset="0"/>
                  <a:cs typeface="Courier New" panose="02070309020205020404" pitchFamily="49" charset="0"/>
                </a:rPr>
                <a:t> </a:t>
              </a:r>
              <a:endParaRPr lang="en-US" sz="800" b="1" dirty="0"/>
            </a:p>
          </p:txBody>
        </p:sp>
        <p:cxnSp>
          <p:nvCxnSpPr>
            <p:cNvPr id="10" name="Straight Arrow Connector 9"/>
            <p:cNvCxnSpPr/>
            <p:nvPr/>
          </p:nvCxnSpPr>
          <p:spPr bwMode="auto">
            <a:xfrm flipV="1">
              <a:off x="3471749" y="4478555"/>
              <a:ext cx="334460" cy="2532"/>
            </a:xfrm>
            <a:prstGeom prst="straightConnector1">
              <a:avLst/>
            </a:prstGeom>
            <a:noFill/>
            <a:ln w="25400" cap="flat" cmpd="sng" algn="ctr">
              <a:solidFill>
                <a:schemeClr val="tx1"/>
              </a:solidFill>
              <a:prstDash val="solid"/>
              <a:round/>
              <a:headEnd type="none" w="med" len="med"/>
              <a:tailEnd type="arrow"/>
            </a:ln>
            <a:effectLst/>
          </p:spPr>
        </p:cxnSp>
        <p:sp>
          <p:nvSpPr>
            <p:cNvPr id="11" name="TextBox 10"/>
            <p:cNvSpPr txBox="1"/>
            <p:nvPr/>
          </p:nvSpPr>
          <p:spPr>
            <a:xfrm>
              <a:off x="2953195" y="4841875"/>
              <a:ext cx="997761" cy="265525"/>
            </a:xfrm>
            <a:prstGeom prst="rect">
              <a:avLst/>
            </a:prstGeom>
            <a:noFill/>
          </p:spPr>
          <p:txBody>
            <a:bodyPr wrap="square" rtlCol="0">
              <a:spAutoFit/>
            </a:bodyPr>
            <a:lstStyle/>
            <a:p>
              <a:pPr algn="ctr"/>
              <a:r>
                <a:rPr lang="en-US" sz="800" b="1" dirty="0" err="1" smtClean="0">
                  <a:latin typeface="Courier New" panose="02070309020205020404" pitchFamily="49" charset="0"/>
                  <a:cs typeface="Courier New" panose="02070309020205020404" pitchFamily="49" charset="0"/>
                </a:rPr>
                <a:t>YES:halts</a:t>
              </a:r>
              <a:endParaRPr lang="en-US" sz="800" b="1" dirty="0"/>
            </a:p>
          </p:txBody>
        </p:sp>
        <p:cxnSp>
          <p:nvCxnSpPr>
            <p:cNvPr id="12" name="Straight Arrow Connector 11"/>
            <p:cNvCxnSpPr/>
            <p:nvPr/>
          </p:nvCxnSpPr>
          <p:spPr bwMode="auto">
            <a:xfrm>
              <a:off x="3033297" y="4845672"/>
              <a:ext cx="3513" cy="193686"/>
            </a:xfrm>
            <a:prstGeom prst="straightConnector1">
              <a:avLst/>
            </a:prstGeom>
            <a:noFill/>
            <a:ln w="25400" cap="flat" cmpd="sng" algn="ctr">
              <a:solidFill>
                <a:schemeClr val="tx1"/>
              </a:solidFill>
              <a:prstDash val="solid"/>
              <a:round/>
              <a:headEnd type="none" w="med" len="med"/>
              <a:tailEnd type="arrow"/>
            </a:ln>
            <a:effectLst/>
          </p:spPr>
        </p:cxnSp>
        <p:sp>
          <p:nvSpPr>
            <p:cNvPr id="13" name="TextBox 12"/>
            <p:cNvSpPr txBox="1"/>
            <p:nvPr/>
          </p:nvSpPr>
          <p:spPr>
            <a:xfrm>
              <a:off x="3420456" y="4506404"/>
              <a:ext cx="1822670" cy="265525"/>
            </a:xfrm>
            <a:prstGeom prst="rect">
              <a:avLst/>
            </a:prstGeom>
            <a:noFill/>
          </p:spPr>
          <p:txBody>
            <a:bodyPr wrap="square" rtlCol="0">
              <a:spAutoFit/>
            </a:bodyPr>
            <a:lstStyle/>
            <a:p>
              <a:pPr algn="l"/>
              <a:r>
                <a:rPr lang="en-US" sz="800" b="1" dirty="0" err="1" smtClean="0">
                  <a:latin typeface="Courier New" panose="02070309020205020404" pitchFamily="49" charset="0"/>
                  <a:cs typeface="Courier New" panose="02070309020205020404" pitchFamily="49" charset="0"/>
                </a:rPr>
                <a:t>NO:doesn’t</a:t>
              </a:r>
              <a:r>
                <a:rPr lang="en-US" sz="800" b="1" dirty="0" smtClean="0">
                  <a:latin typeface="Courier New" panose="02070309020205020404" pitchFamily="49" charset="0"/>
                  <a:cs typeface="Courier New" panose="02070309020205020404" pitchFamily="49" charset="0"/>
                </a:rPr>
                <a:t> halt </a:t>
              </a:r>
              <a:endParaRPr lang="en-US" sz="800" b="1" dirty="0"/>
            </a:p>
          </p:txBody>
        </p:sp>
        <p:cxnSp>
          <p:nvCxnSpPr>
            <p:cNvPr id="14" name="Straight Arrow Connector 13"/>
            <p:cNvCxnSpPr>
              <a:endCxn id="6" idx="0"/>
            </p:cNvCxnSpPr>
            <p:nvPr/>
          </p:nvCxnSpPr>
          <p:spPr bwMode="auto">
            <a:xfrm>
              <a:off x="3031540" y="3856511"/>
              <a:ext cx="1054" cy="257457"/>
            </a:xfrm>
            <a:prstGeom prst="straightConnector1">
              <a:avLst/>
            </a:prstGeom>
            <a:noFill/>
            <a:ln w="25400" cap="flat" cmpd="sng" algn="ctr">
              <a:solidFill>
                <a:schemeClr val="tx1"/>
              </a:solidFill>
              <a:prstDash val="solid"/>
              <a:round/>
              <a:headEnd type="none" w="med" len="med"/>
              <a:tailEnd type="arrow"/>
            </a:ln>
            <a:effectLst/>
          </p:spPr>
        </p:cxnSp>
        <p:sp>
          <p:nvSpPr>
            <p:cNvPr id="15" name="TextBox 14"/>
            <p:cNvSpPr txBox="1"/>
            <p:nvPr/>
          </p:nvSpPr>
          <p:spPr>
            <a:xfrm>
              <a:off x="2838275" y="3901926"/>
              <a:ext cx="682974" cy="265525"/>
            </a:xfrm>
            <a:prstGeom prst="rect">
              <a:avLst/>
            </a:prstGeom>
            <a:noFill/>
          </p:spPr>
          <p:txBody>
            <a:bodyPr wrap="square" rtlCol="0">
              <a:spAutoFit/>
            </a:bodyPr>
            <a:lstStyle/>
            <a:p>
              <a:pPr algn="ctr"/>
              <a:r>
                <a:rPr lang="en-US" sz="800" b="1" dirty="0" err="1" smtClean="0">
                  <a:latin typeface="Courier New" panose="02070309020205020404" pitchFamily="49" charset="0"/>
                  <a:cs typeface="Courier New" panose="02070309020205020404" pitchFamily="49" charset="0"/>
                </a:rPr>
                <a:t>i</a:t>
              </a:r>
              <a:endParaRPr lang="en-US" sz="800" b="1" dirty="0"/>
            </a:p>
          </p:txBody>
        </p:sp>
        <p:cxnSp>
          <p:nvCxnSpPr>
            <p:cNvPr id="19" name="Straight Arrow Connector 18"/>
            <p:cNvCxnSpPr/>
            <p:nvPr/>
          </p:nvCxnSpPr>
          <p:spPr bwMode="auto">
            <a:xfrm flipH="1" flipV="1">
              <a:off x="4282303" y="3855720"/>
              <a:ext cx="7729" cy="281668"/>
            </a:xfrm>
            <a:prstGeom prst="straightConnector1">
              <a:avLst/>
            </a:prstGeom>
            <a:noFill/>
            <a:ln w="25400" cap="flat" cmpd="sng" algn="ctr">
              <a:solidFill>
                <a:schemeClr val="tx1"/>
              </a:solidFill>
              <a:prstDash val="solid"/>
              <a:round/>
              <a:headEnd type="none" w="med" len="med"/>
              <a:tailEnd type="none"/>
            </a:ln>
            <a:effectLst/>
          </p:spPr>
        </p:cxnSp>
        <p:cxnSp>
          <p:nvCxnSpPr>
            <p:cNvPr id="23" name="Straight Connector 22"/>
            <p:cNvCxnSpPr/>
            <p:nvPr/>
          </p:nvCxnSpPr>
          <p:spPr bwMode="auto">
            <a:xfrm flipH="1" flipV="1">
              <a:off x="3025685" y="3861786"/>
              <a:ext cx="1279615" cy="5364"/>
            </a:xfrm>
            <a:prstGeom prst="line">
              <a:avLst/>
            </a:prstGeom>
            <a:noFill/>
            <a:ln w="31750" cap="flat" cmpd="sng" algn="ctr">
              <a:solidFill>
                <a:schemeClr val="tx1"/>
              </a:solidFill>
              <a:prstDash val="solid"/>
              <a:round/>
              <a:headEnd type="none" w="med" len="med"/>
              <a:tailEnd type="none" w="med" len="med"/>
            </a:ln>
            <a:effectLst/>
          </p:spPr>
        </p:cxnSp>
        <p:sp>
          <p:nvSpPr>
            <p:cNvPr id="27" name="TextBox 26"/>
            <p:cNvSpPr txBox="1"/>
            <p:nvPr/>
          </p:nvSpPr>
          <p:spPr>
            <a:xfrm>
              <a:off x="1672970" y="3901926"/>
              <a:ext cx="1363840" cy="215444"/>
            </a:xfrm>
            <a:prstGeom prst="rect">
              <a:avLst/>
            </a:prstGeom>
            <a:noFill/>
          </p:spPr>
          <p:txBody>
            <a:bodyPr wrap="square" rtlCol="0">
              <a:spAutoFit/>
            </a:bodyPr>
            <a:lstStyle/>
            <a:p>
              <a:pPr algn="ctr"/>
              <a:endParaRPr lang="en-US" sz="800" b="1" dirty="0"/>
            </a:p>
          </p:txBody>
        </p:sp>
        <p:cxnSp>
          <p:nvCxnSpPr>
            <p:cNvPr id="28" name="Straight Arrow Connector 27"/>
            <p:cNvCxnSpPr/>
            <p:nvPr/>
          </p:nvCxnSpPr>
          <p:spPr bwMode="auto">
            <a:xfrm>
              <a:off x="1257300" y="3857625"/>
              <a:ext cx="1771650" cy="0"/>
            </a:xfrm>
            <a:prstGeom prst="straightConnector1">
              <a:avLst/>
            </a:prstGeom>
            <a:noFill/>
            <a:ln w="25400" cap="flat" cmpd="sng" algn="ctr">
              <a:solidFill>
                <a:schemeClr val="tx1"/>
              </a:solidFill>
              <a:prstDash val="solid"/>
              <a:round/>
              <a:headEnd type="none" w="med" len="med"/>
              <a:tailEnd type="arrow"/>
            </a:ln>
            <a:effectLst/>
          </p:spPr>
        </p:cxnSp>
        <p:sp>
          <p:nvSpPr>
            <p:cNvPr id="34" name="TextBox 33"/>
            <p:cNvSpPr txBox="1"/>
            <p:nvPr/>
          </p:nvSpPr>
          <p:spPr>
            <a:xfrm>
              <a:off x="2783857" y="5041891"/>
              <a:ext cx="2578718" cy="215444"/>
            </a:xfrm>
            <a:prstGeom prst="rect">
              <a:avLst/>
            </a:prstGeom>
            <a:solidFill>
              <a:schemeClr val="tx1"/>
            </a:solidFill>
            <a:ln w="38100">
              <a:solidFill>
                <a:schemeClr val="tx1"/>
              </a:solidFill>
            </a:ln>
          </p:spPr>
          <p:txBody>
            <a:bodyPr wrap="square" rtlCol="0">
              <a:spAutoFit/>
            </a:bodyPr>
            <a:lstStyle/>
            <a:p>
              <a:pPr algn="ctr"/>
              <a:r>
                <a:rPr lang="en-US" sz="800" dirty="0" smtClean="0">
                  <a:solidFill>
                    <a:schemeClr val="bg1">
                      <a:lumMod val="95000"/>
                    </a:schemeClr>
                  </a:solidFill>
                </a:rPr>
                <a:t>Stop: There are a finite number </a:t>
              </a:r>
              <a:r>
                <a:rPr lang="en-US" sz="800" dirty="0" smtClean="0">
                  <a:solidFill>
                    <a:schemeClr val="bg1">
                      <a:lumMod val="95000"/>
                    </a:schemeClr>
                  </a:solidFill>
                </a:rPr>
                <a:t>twin primes</a:t>
              </a:r>
              <a:endParaRPr lang="en-US" sz="800" dirty="0">
                <a:solidFill>
                  <a:schemeClr val="bg1">
                    <a:lumMod val="95000"/>
                  </a:schemeClr>
                </a:solidFill>
              </a:endParaRPr>
            </a:p>
          </p:txBody>
        </p:sp>
        <p:sp>
          <p:nvSpPr>
            <p:cNvPr id="17" name="TextBox 16"/>
            <p:cNvSpPr txBox="1"/>
            <p:nvPr/>
          </p:nvSpPr>
          <p:spPr>
            <a:xfrm>
              <a:off x="3817452" y="3971666"/>
              <a:ext cx="1573698" cy="523220"/>
            </a:xfrm>
            <a:prstGeom prst="rect">
              <a:avLst/>
            </a:prstGeom>
            <a:solidFill>
              <a:schemeClr val="bg1"/>
            </a:solidFill>
            <a:ln w="38100">
              <a:solidFill>
                <a:schemeClr val="tx1"/>
              </a:solidFill>
            </a:ln>
          </p:spPr>
          <p:txBody>
            <a:bodyPr wrap="square" rtlCol="0">
              <a:spAutoFit/>
            </a:bodyPr>
            <a:lstStyle/>
            <a:p>
              <a:pPr algn="ctr"/>
              <a:r>
                <a:rPr lang="en-US" sz="800" dirty="0" smtClean="0"/>
                <a:t>Run </a:t>
              </a:r>
              <a:r>
                <a:rPr lang="en-US" sz="800" b="1" dirty="0" smtClean="0">
                  <a:latin typeface="Courier New" panose="02070309020205020404" pitchFamily="49" charset="0"/>
                  <a:cs typeface="Courier New" panose="02070309020205020404" pitchFamily="49" charset="0"/>
                </a:rPr>
                <a:t>p </a:t>
              </a:r>
              <a:r>
                <a:rPr lang="en-US" sz="800" b="1" dirty="0" err="1" smtClean="0">
                  <a:latin typeface="+mn-lt"/>
                  <a:cs typeface="Courier New" panose="02070309020205020404" pitchFamily="49" charset="0"/>
                </a:rPr>
                <a:t>to</a:t>
              </a:r>
              <a:r>
                <a:rPr lang="en-US" sz="800" dirty="0" err="1" smtClean="0">
                  <a:latin typeface="+mn-lt"/>
                </a:rPr>
                <a:t>find</a:t>
              </a:r>
              <a:r>
                <a:rPr lang="en-US" sz="800" dirty="0" smtClean="0">
                  <a:latin typeface="+mn-lt"/>
                </a:rPr>
                <a:t> the next </a:t>
              </a:r>
              <a:r>
                <a:rPr lang="en-US" sz="800" b="1" dirty="0" smtClean="0">
                  <a:latin typeface="+mn-lt"/>
                  <a:cs typeface="Courier New" panose="02070309020205020404" pitchFamily="49" charset="0"/>
                </a:rPr>
                <a:t>twin prime </a:t>
              </a:r>
              <a:endParaRPr lang="en-US" sz="800" dirty="0" smtClean="0">
                <a:latin typeface="+mn-lt"/>
              </a:endParaRPr>
            </a:p>
            <a:p>
              <a:pPr algn="ctr"/>
              <a:r>
                <a:rPr lang="en-US" sz="800" b="1" dirty="0" err="1" smtClean="0">
                  <a:latin typeface="Courier New" panose="02070309020205020404" pitchFamily="49" charset="0"/>
                  <a:cs typeface="Courier New" panose="02070309020205020404" pitchFamily="49" charset="0"/>
                </a:rPr>
                <a:t>i</a:t>
              </a:r>
              <a:r>
                <a:rPr lang="en-US" sz="800" dirty="0" smtClean="0">
                  <a:latin typeface="Courier New" panose="02070309020205020404" pitchFamily="49" charset="0"/>
                  <a:cs typeface="Courier New" panose="02070309020205020404" pitchFamily="49" charset="0"/>
                </a:rPr>
                <a:t> = next </a:t>
              </a:r>
              <a:r>
                <a:rPr lang="en-US" sz="800" b="1" dirty="0" smtClean="0">
                  <a:latin typeface="Courier New" panose="02070309020205020404" pitchFamily="49" charset="0"/>
                  <a:cs typeface="Courier New" panose="02070309020205020404" pitchFamily="49" charset="0"/>
                </a:rPr>
                <a:t>k cousin prime </a:t>
              </a:r>
              <a:endParaRPr lang="en-US" sz="800" dirty="0">
                <a:latin typeface="Courier New" panose="02070309020205020404" pitchFamily="49" charset="0"/>
                <a:cs typeface="Courier New" panose="02070309020205020404" pitchFamily="49" charset="0"/>
              </a:endParaRPr>
            </a:p>
          </p:txBody>
        </p:sp>
      </p:grpSp>
      <p:sp>
        <p:nvSpPr>
          <p:cNvPr id="20" name="Rectangle 19"/>
          <p:cNvSpPr/>
          <p:nvPr/>
        </p:nvSpPr>
        <p:spPr bwMode="auto">
          <a:xfrm>
            <a:off x="1771650" y="3629025"/>
            <a:ext cx="523875" cy="109537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21" name="Rectangle 20"/>
          <p:cNvSpPr/>
          <p:nvPr/>
        </p:nvSpPr>
        <p:spPr bwMode="auto">
          <a:xfrm>
            <a:off x="1809751" y="3695700"/>
            <a:ext cx="3733800" cy="1885950"/>
          </a:xfrm>
          <a:prstGeom prst="rect">
            <a:avLst/>
          </a:prstGeom>
          <a:noFill/>
          <a:ln w="31750" cap="flat" cmpd="sng" algn="ctr">
            <a:solidFill>
              <a:schemeClr val="bg1">
                <a:lumMod val="6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cxnSp>
        <p:nvCxnSpPr>
          <p:cNvPr id="29" name="Straight Arrow Connector 28"/>
          <p:cNvCxnSpPr/>
          <p:nvPr/>
        </p:nvCxnSpPr>
        <p:spPr bwMode="auto">
          <a:xfrm>
            <a:off x="1247775" y="3857626"/>
            <a:ext cx="514350" cy="9524"/>
          </a:xfrm>
          <a:prstGeom prst="straightConnector1">
            <a:avLst/>
          </a:prstGeom>
          <a:noFill/>
          <a:ln w="25400" cap="flat" cmpd="sng" algn="ctr">
            <a:solidFill>
              <a:schemeClr val="tx1"/>
            </a:solidFill>
            <a:prstDash val="solid"/>
            <a:round/>
            <a:headEnd type="none" w="med" len="med"/>
            <a:tailEnd type="arrow"/>
          </a:ln>
          <a:effectLst/>
        </p:spPr>
      </p:cxnSp>
      <p:sp>
        <p:nvSpPr>
          <p:cNvPr id="31" name="TextBox 30"/>
          <p:cNvSpPr txBox="1"/>
          <p:nvPr/>
        </p:nvSpPr>
        <p:spPr>
          <a:xfrm>
            <a:off x="729995" y="3339951"/>
            <a:ext cx="1363840" cy="323165"/>
          </a:xfrm>
          <a:prstGeom prst="rect">
            <a:avLst/>
          </a:prstGeom>
          <a:noFill/>
        </p:spPr>
        <p:txBody>
          <a:bodyPr wrap="square" rtlCol="0">
            <a:spAutoFit/>
          </a:bodyPr>
          <a:lstStyle/>
          <a:p>
            <a:pPr algn="ctr"/>
            <a:r>
              <a:rPr lang="en-US" sz="1500" b="1" dirty="0" smtClean="0">
                <a:latin typeface="Courier New" panose="02070309020205020404" pitchFamily="49" charset="0"/>
                <a:cs typeface="Courier New" panose="02070309020205020404" pitchFamily="49" charset="0"/>
              </a:rPr>
              <a:t>i</a:t>
            </a:r>
            <a:r>
              <a:rPr lang="en-US" sz="1500" b="1" baseline="-25000" dirty="0" smtClean="0">
                <a:latin typeface="Courier New" panose="02070309020205020404" pitchFamily="49" charset="0"/>
                <a:cs typeface="Courier New" panose="02070309020205020404" pitchFamily="49" charset="0"/>
              </a:rPr>
              <a:t>2</a:t>
            </a:r>
            <a:r>
              <a:rPr lang="en-US" sz="1500" b="1" dirty="0" smtClean="0">
                <a:latin typeface="Courier New" panose="02070309020205020404" pitchFamily="49" charset="0"/>
                <a:cs typeface="Courier New" panose="02070309020205020404" pitchFamily="49" charset="0"/>
              </a:rPr>
              <a:t>={(2,4)}</a:t>
            </a:r>
            <a:endParaRPr lang="en-US" sz="1500" b="1" dirty="0"/>
          </a:p>
        </p:txBody>
      </p:sp>
      <p:sp>
        <p:nvSpPr>
          <p:cNvPr id="26" name="Rectangle 25"/>
          <p:cNvSpPr/>
          <p:nvPr/>
        </p:nvSpPr>
        <p:spPr>
          <a:xfrm>
            <a:off x="2529770" y="3324195"/>
            <a:ext cx="1672253" cy="400110"/>
          </a:xfrm>
          <a:prstGeom prst="rect">
            <a:avLst/>
          </a:prstGeom>
        </p:spPr>
        <p:txBody>
          <a:bodyPr wrap="none">
            <a:spAutoFit/>
          </a:bodyPr>
          <a:lstStyle/>
          <a:p>
            <a:r>
              <a:rPr lang="en-US" b="1" dirty="0" smtClean="0">
                <a:latin typeface="Courier New" panose="02070309020205020404" pitchFamily="49" charset="0"/>
                <a:cs typeface="Courier New" panose="02070309020205020404" pitchFamily="49" charset="0"/>
              </a:rPr>
              <a:t>Program p</a:t>
            </a:r>
            <a:r>
              <a:rPr lang="en-US" b="1" baseline="-25000" dirty="0" smtClean="0">
                <a:latin typeface="Courier New" panose="02070309020205020404" pitchFamily="49" charset="0"/>
                <a:cs typeface="Courier New" panose="02070309020205020404" pitchFamily="49" charset="0"/>
              </a:rPr>
              <a:t>2</a:t>
            </a:r>
            <a:endParaRPr lang="en-US" dirty="0"/>
          </a:p>
        </p:txBody>
      </p:sp>
      <p:grpSp>
        <p:nvGrpSpPr>
          <p:cNvPr id="4" name="Group 3"/>
          <p:cNvGrpSpPr/>
          <p:nvPr/>
        </p:nvGrpSpPr>
        <p:grpSpPr>
          <a:xfrm>
            <a:off x="2276475" y="2434971"/>
            <a:ext cx="6867525" cy="4543223"/>
            <a:chOff x="2276475" y="2434971"/>
            <a:chExt cx="6867525" cy="4543223"/>
          </a:xfrm>
        </p:grpSpPr>
        <p:sp>
          <p:nvSpPr>
            <p:cNvPr id="35" name="TextBox 34"/>
            <p:cNvSpPr txBox="1"/>
            <p:nvPr/>
          </p:nvSpPr>
          <p:spPr>
            <a:xfrm>
              <a:off x="5829301" y="2434971"/>
              <a:ext cx="3200400" cy="861774"/>
            </a:xfrm>
            <a:prstGeom prst="rect">
              <a:avLst/>
            </a:prstGeom>
            <a:solidFill>
              <a:schemeClr val="tx1"/>
            </a:solidFill>
            <a:ln w="38100">
              <a:solidFill>
                <a:schemeClr val="tx1"/>
              </a:solidFill>
            </a:ln>
          </p:spPr>
          <p:txBody>
            <a:bodyPr wrap="square" rtlCol="0">
              <a:spAutoFit/>
            </a:bodyPr>
            <a:lstStyle/>
            <a:p>
              <a:pPr algn="ctr"/>
              <a:r>
                <a:rPr lang="en-US" dirty="0" smtClean="0">
                  <a:solidFill>
                    <a:schemeClr val="bg1">
                      <a:lumMod val="95000"/>
                    </a:schemeClr>
                  </a:solidFill>
                </a:rPr>
                <a:t>Hyper-Halting Oracle </a:t>
              </a:r>
            </a:p>
            <a:p>
              <a:pPr algn="ctr"/>
              <a:r>
                <a:rPr lang="en-US" b="1" dirty="0" smtClean="0">
                  <a:solidFill>
                    <a:schemeClr val="bg1">
                      <a:lumMod val="95000"/>
                    </a:schemeClr>
                  </a:solidFill>
                  <a:latin typeface="Courier New" panose="02070309020205020404" pitchFamily="49" charset="0"/>
                  <a:cs typeface="Courier New" panose="02070309020205020404" pitchFamily="49" charset="0"/>
                </a:rPr>
                <a:t>H</a:t>
              </a:r>
              <a:r>
                <a:rPr lang="en-US" b="1" baseline="-25000" dirty="0" smtClean="0">
                  <a:solidFill>
                    <a:schemeClr val="bg1">
                      <a:lumMod val="95000"/>
                    </a:schemeClr>
                  </a:solidFill>
                  <a:latin typeface="Courier New" panose="02070309020205020404" pitchFamily="49" charset="0"/>
                  <a:cs typeface="Courier New" panose="02070309020205020404" pitchFamily="49" charset="0"/>
                </a:rPr>
                <a:t>2</a:t>
              </a:r>
              <a:r>
                <a:rPr lang="en-US" b="1" dirty="0" smtClean="0">
                  <a:solidFill>
                    <a:schemeClr val="bg1">
                      <a:lumMod val="95000"/>
                    </a:schemeClr>
                  </a:solidFill>
                  <a:latin typeface="Courier New" panose="02070309020205020404" pitchFamily="49" charset="0"/>
                  <a:cs typeface="Courier New" panose="02070309020205020404" pitchFamily="49" charset="0"/>
                </a:rPr>
                <a:t>(</a:t>
              </a:r>
              <a:r>
                <a:rPr lang="en-US" b="1" dirty="0" err="1" smtClean="0">
                  <a:solidFill>
                    <a:schemeClr val="bg1">
                      <a:lumMod val="95000"/>
                    </a:schemeClr>
                  </a:solidFill>
                  <a:latin typeface="Courier New" panose="02070309020205020404" pitchFamily="49" charset="0"/>
                  <a:cs typeface="Courier New" panose="02070309020205020404" pitchFamily="49" charset="0"/>
                </a:rPr>
                <a:t>p,i</a:t>
              </a:r>
              <a:r>
                <a:rPr lang="en-US" b="1" dirty="0" smtClean="0">
                  <a:solidFill>
                    <a:schemeClr val="bg1">
                      <a:lumMod val="95000"/>
                    </a:schemeClr>
                  </a:solidFill>
                  <a:latin typeface="Courier New" panose="02070309020205020404" pitchFamily="49" charset="0"/>
                  <a:cs typeface="Courier New" panose="02070309020205020404" pitchFamily="49" charset="0"/>
                </a:rPr>
                <a:t>)</a:t>
              </a:r>
              <a:endParaRPr lang="en-US" b="1" dirty="0">
                <a:solidFill>
                  <a:schemeClr val="bg1">
                    <a:lumMod val="95000"/>
                  </a:schemeClr>
                </a:solidFill>
              </a:endParaRPr>
            </a:p>
          </p:txBody>
        </p:sp>
        <p:sp>
          <p:nvSpPr>
            <p:cNvPr id="37" name="Flowchart: Decision 36"/>
            <p:cNvSpPr/>
            <p:nvPr/>
          </p:nvSpPr>
          <p:spPr bwMode="auto">
            <a:xfrm>
              <a:off x="6489192" y="4064127"/>
              <a:ext cx="1892808" cy="1764792"/>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nvGrpSpPr>
            <p:cNvPr id="32" name="Group 31"/>
            <p:cNvGrpSpPr/>
            <p:nvPr/>
          </p:nvGrpSpPr>
          <p:grpSpPr>
            <a:xfrm>
              <a:off x="2276475" y="3385185"/>
              <a:ext cx="6867525" cy="3593009"/>
              <a:chOff x="2276475" y="3385185"/>
              <a:chExt cx="6867525" cy="3593009"/>
            </a:xfrm>
          </p:grpSpPr>
          <p:sp>
            <p:nvSpPr>
              <p:cNvPr id="38" name="TextBox 37"/>
              <p:cNvSpPr txBox="1"/>
              <p:nvPr/>
            </p:nvSpPr>
            <p:spPr>
              <a:xfrm>
                <a:off x="6717792" y="4676775"/>
                <a:ext cx="1481328" cy="461665"/>
              </a:xfrm>
              <a:prstGeom prst="rect">
                <a:avLst/>
              </a:prstGeom>
              <a:noFill/>
            </p:spPr>
            <p:txBody>
              <a:bodyPr wrap="square" rtlCol="0">
                <a:spAutoFit/>
              </a:bodyPr>
              <a:lstStyle/>
              <a:p>
                <a:pPr algn="ctr"/>
                <a:r>
                  <a:rPr lang="en-US" sz="2400" b="1" dirty="0" smtClean="0">
                    <a:latin typeface="Courier New" panose="02070309020205020404" pitchFamily="49" charset="0"/>
                    <a:cs typeface="Courier New" panose="02070309020205020404" pitchFamily="49" charset="0"/>
                  </a:rPr>
                  <a:t>H</a:t>
                </a:r>
                <a:r>
                  <a:rPr lang="en-US" sz="2400" b="1" baseline="-25000" dirty="0" smtClean="0">
                    <a:latin typeface="Courier New" panose="02070309020205020404" pitchFamily="49" charset="0"/>
                    <a:cs typeface="Courier New" panose="02070309020205020404" pitchFamily="49" charset="0"/>
                  </a:rPr>
                  <a:t>2</a:t>
                </a:r>
                <a:r>
                  <a:rPr lang="en-US" sz="2400" b="1" dirty="0" smtClean="0">
                    <a:latin typeface="Courier New" panose="02070309020205020404" pitchFamily="49" charset="0"/>
                    <a:cs typeface="Courier New" panose="02070309020205020404" pitchFamily="49" charset="0"/>
                  </a:rPr>
                  <a:t>(</a:t>
                </a:r>
                <a:r>
                  <a:rPr lang="en-US" sz="2400" b="1" dirty="0" err="1" smtClean="0">
                    <a:latin typeface="Courier New" panose="02070309020205020404" pitchFamily="49" charset="0"/>
                    <a:cs typeface="Courier New" panose="02070309020205020404" pitchFamily="49" charset="0"/>
                  </a:rPr>
                  <a:t>p,i</a:t>
                </a:r>
                <a:r>
                  <a:rPr lang="en-US" sz="2400" b="1" dirty="0">
                    <a:latin typeface="Courier New" panose="02070309020205020404" pitchFamily="49" charset="0"/>
                    <a:cs typeface="Courier New" panose="02070309020205020404" pitchFamily="49" charset="0"/>
                  </a:rPr>
                  <a:t>)</a:t>
                </a:r>
                <a:endParaRPr lang="en-US" sz="2400" b="1" dirty="0"/>
              </a:p>
            </p:txBody>
          </p:sp>
          <p:cxnSp>
            <p:nvCxnSpPr>
              <p:cNvPr id="39" name="Straight Arrow Connector 38"/>
              <p:cNvCxnSpPr>
                <a:endCxn id="37" idx="1"/>
              </p:cNvCxnSpPr>
              <p:nvPr/>
            </p:nvCxnSpPr>
            <p:spPr bwMode="auto">
              <a:xfrm flipV="1">
                <a:off x="5794248" y="4946523"/>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40" name="TextBox 39"/>
              <p:cNvSpPr txBox="1"/>
              <p:nvPr/>
            </p:nvSpPr>
            <p:spPr>
              <a:xfrm>
                <a:off x="7019544" y="3385185"/>
                <a:ext cx="1481328" cy="461665"/>
              </a:xfrm>
              <a:prstGeom prst="rect">
                <a:avLst/>
              </a:prstGeom>
              <a:noFill/>
            </p:spPr>
            <p:txBody>
              <a:bodyPr wrap="square" rtlCol="0">
                <a:spAutoFit/>
              </a:bodyPr>
              <a:lstStyle/>
              <a:p>
                <a:pPr algn="ctr"/>
                <a:r>
                  <a:rPr lang="en-US" sz="2400" b="1" dirty="0" smtClean="0">
                    <a:latin typeface="Courier New" panose="02070309020205020404" pitchFamily="49" charset="0"/>
                    <a:cs typeface="Courier New" panose="02070309020205020404" pitchFamily="49" charset="0"/>
                  </a:rPr>
                  <a:t>p</a:t>
                </a:r>
                <a:r>
                  <a:rPr lang="en-US" sz="2400" b="1" baseline="-25000" dirty="0">
                    <a:latin typeface="Courier New" panose="02070309020205020404" pitchFamily="49" charset="0"/>
                    <a:cs typeface="Courier New" panose="02070309020205020404" pitchFamily="49" charset="0"/>
                  </a:rPr>
                  <a:t>2</a:t>
                </a:r>
                <a:endParaRPr lang="en-US" sz="2400" b="1" dirty="0"/>
              </a:p>
            </p:txBody>
          </p:sp>
          <p:cxnSp>
            <p:nvCxnSpPr>
              <p:cNvPr id="41" name="Straight Arrow Connector 40"/>
              <p:cNvCxnSpPr/>
              <p:nvPr/>
            </p:nvCxnSpPr>
            <p:spPr bwMode="auto">
              <a:xfrm>
                <a:off x="8388096" y="4948047"/>
                <a:ext cx="755904" cy="4953"/>
              </a:xfrm>
              <a:prstGeom prst="straightConnector1">
                <a:avLst/>
              </a:prstGeom>
              <a:noFill/>
              <a:ln w="25400" cap="flat" cmpd="sng" algn="ctr">
                <a:solidFill>
                  <a:schemeClr val="tx1"/>
                </a:solidFill>
                <a:prstDash val="solid"/>
                <a:round/>
                <a:headEnd type="none" w="med" len="med"/>
                <a:tailEnd type="arrow"/>
              </a:ln>
              <a:effectLst/>
            </p:spPr>
          </p:cxnSp>
          <p:sp>
            <p:nvSpPr>
              <p:cNvPr id="42" name="TextBox 41"/>
              <p:cNvSpPr txBox="1"/>
              <p:nvPr/>
            </p:nvSpPr>
            <p:spPr>
              <a:xfrm>
                <a:off x="2276475" y="5900976"/>
                <a:ext cx="5200650" cy="1077218"/>
              </a:xfrm>
              <a:prstGeom prst="rect">
                <a:avLst/>
              </a:prstGeom>
              <a:noFill/>
            </p:spPr>
            <p:txBody>
              <a:bodyPr wrap="square" rtlCol="0">
                <a:spAutoFit/>
              </a:bodyPr>
              <a:lstStyle/>
              <a:p>
                <a:r>
                  <a:rPr lang="en-US" sz="1600" b="1" dirty="0" err="1" smtClean="0">
                    <a:latin typeface="Courier New" panose="02070309020205020404" pitchFamily="49" charset="0"/>
                    <a:cs typeface="Courier New" panose="02070309020205020404" pitchFamily="49" charset="0"/>
                  </a:rPr>
                  <a:t>YES:halts</a:t>
                </a:r>
                <a:endParaRPr lang="en-US" sz="1600" b="1" dirty="0" smtClean="0">
                  <a:latin typeface="Courier New" panose="02070309020205020404" pitchFamily="49" charset="0"/>
                  <a:cs typeface="Courier New" panose="02070309020205020404" pitchFamily="49" charset="0"/>
                </a:endParaRPr>
              </a:p>
              <a:p>
                <a:r>
                  <a:rPr lang="en-US" sz="1600" b="1" dirty="0" smtClean="0">
                    <a:latin typeface="Courier New" panose="02070309020205020404" pitchFamily="49" charset="0"/>
                    <a:cs typeface="Courier New" panose="02070309020205020404" pitchFamily="49" charset="0"/>
                  </a:rPr>
                  <a:t>Finite # of </a:t>
                </a:r>
                <a:r>
                  <a:rPr lang="en-US" sz="1600" b="1" dirty="0" smtClean="0">
                    <a:latin typeface="Courier New" panose="02070309020205020404" pitchFamily="49" charset="0"/>
                    <a:cs typeface="Courier New" panose="02070309020205020404" pitchFamily="49" charset="0"/>
                  </a:rPr>
                  <a:t>twin primes</a:t>
                </a:r>
                <a:endParaRPr lang="en-US" sz="1600" b="1" dirty="0"/>
              </a:p>
              <a:p>
                <a:endParaRPr lang="en-US" sz="1600" b="1" dirty="0"/>
              </a:p>
            </p:txBody>
          </p:sp>
          <p:cxnSp>
            <p:nvCxnSpPr>
              <p:cNvPr id="43" name="Straight Arrow Connector 42"/>
              <p:cNvCxnSpPr/>
              <p:nvPr/>
            </p:nvCxnSpPr>
            <p:spPr bwMode="auto">
              <a:xfrm>
                <a:off x="7437120" y="5825871"/>
                <a:ext cx="21336" cy="890016"/>
              </a:xfrm>
              <a:prstGeom prst="straightConnector1">
                <a:avLst/>
              </a:prstGeom>
              <a:noFill/>
              <a:ln w="25400" cap="flat" cmpd="sng" algn="ctr">
                <a:solidFill>
                  <a:schemeClr val="tx1"/>
                </a:solidFill>
                <a:prstDash val="solid"/>
                <a:round/>
                <a:headEnd type="none" w="med" len="med"/>
                <a:tailEnd type="arrow"/>
              </a:ln>
              <a:effectLst/>
            </p:spPr>
          </p:cxnSp>
          <p:cxnSp>
            <p:nvCxnSpPr>
              <p:cNvPr id="44" name="Straight Arrow Connector 43"/>
              <p:cNvCxnSpPr>
                <a:endCxn id="37" idx="0"/>
              </p:cNvCxnSpPr>
              <p:nvPr/>
            </p:nvCxnSpPr>
            <p:spPr bwMode="auto">
              <a:xfrm>
                <a:off x="7431024" y="34240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45" name="TextBox 44"/>
              <p:cNvSpPr txBox="1"/>
              <p:nvPr/>
            </p:nvSpPr>
            <p:spPr>
              <a:xfrm>
                <a:off x="5543549" y="4507611"/>
                <a:ext cx="1024509" cy="461665"/>
              </a:xfrm>
              <a:prstGeom prst="rect">
                <a:avLst/>
              </a:prstGeom>
              <a:noFill/>
            </p:spPr>
            <p:txBody>
              <a:bodyPr wrap="square" rtlCol="0">
                <a:spAutoFit/>
              </a:bodyPr>
              <a:lstStyle/>
              <a:p>
                <a:pPr algn="ctr"/>
                <a:r>
                  <a:rPr lang="en-US" sz="2400" b="1" dirty="0" smtClean="0">
                    <a:latin typeface="Courier New" panose="02070309020205020404" pitchFamily="49" charset="0"/>
                    <a:cs typeface="Courier New" panose="02070309020205020404" pitchFamily="49" charset="0"/>
                  </a:rPr>
                  <a:t>i</a:t>
                </a:r>
                <a:r>
                  <a:rPr lang="en-US" sz="2400" b="1" baseline="-25000" dirty="0">
                    <a:latin typeface="Courier New" panose="02070309020205020404" pitchFamily="49" charset="0"/>
                    <a:cs typeface="Courier New" panose="02070309020205020404" pitchFamily="49" charset="0"/>
                  </a:rPr>
                  <a:t>2</a:t>
                </a:r>
                <a:endParaRPr lang="en-US" sz="2400" b="1" dirty="0"/>
              </a:p>
            </p:txBody>
          </p:sp>
          <p:sp>
            <p:nvSpPr>
              <p:cNvPr id="46" name="TextBox 45"/>
              <p:cNvSpPr txBox="1"/>
              <p:nvPr/>
            </p:nvSpPr>
            <p:spPr>
              <a:xfrm>
                <a:off x="7505700" y="4963061"/>
                <a:ext cx="1638300" cy="1815882"/>
              </a:xfrm>
              <a:prstGeom prst="rect">
                <a:avLst/>
              </a:prstGeom>
              <a:noFill/>
            </p:spPr>
            <p:txBody>
              <a:bodyPr wrap="square" rtlCol="0">
                <a:spAutoFit/>
              </a:bodyPr>
              <a:lstStyle/>
              <a:p>
                <a:pPr algn="l"/>
                <a:r>
                  <a:rPr lang="en-US" sz="1600" b="1" dirty="0" smtClean="0">
                    <a:latin typeface="Courier New" panose="02070309020205020404" pitchFamily="49" charset="0"/>
                    <a:cs typeface="Courier New" panose="02070309020205020404" pitchFamily="49" charset="0"/>
                  </a:rPr>
                  <a:t>        No:</a:t>
                </a:r>
              </a:p>
              <a:p>
                <a:r>
                  <a:rPr lang="en-US" sz="1600" b="1" dirty="0" smtClean="0">
                    <a:latin typeface="Courier New" panose="02070309020205020404" pitchFamily="49" charset="0"/>
                    <a:cs typeface="Courier New" panose="02070309020205020404" pitchFamily="49" charset="0"/>
                  </a:rPr>
                  <a:t>doesn’t halt.</a:t>
                </a:r>
              </a:p>
              <a:p>
                <a:r>
                  <a:rPr lang="en-US" sz="1600" b="1" dirty="0" smtClean="0">
                    <a:latin typeface="Courier New" panose="02070309020205020404" pitchFamily="49" charset="0"/>
                    <a:cs typeface="Courier New" panose="02070309020205020404" pitchFamily="49" charset="0"/>
                  </a:rPr>
                  <a:t>Infinite # of </a:t>
                </a:r>
                <a:r>
                  <a:rPr lang="en-US" sz="1600" b="1" dirty="0" smtClean="0">
                    <a:latin typeface="Courier New" panose="02070309020205020404" pitchFamily="49" charset="0"/>
                    <a:cs typeface="Courier New" panose="02070309020205020404" pitchFamily="49" charset="0"/>
                  </a:rPr>
                  <a:t>twin primes</a:t>
                </a:r>
                <a:r>
                  <a:rPr lang="en-US" sz="1600" b="1" dirty="0" smtClean="0">
                    <a:latin typeface="Courier New" panose="02070309020205020404" pitchFamily="49" charset="0"/>
                    <a:cs typeface="Courier New" panose="02070309020205020404" pitchFamily="49" charset="0"/>
                  </a:rPr>
                  <a:t>.</a:t>
                </a:r>
                <a:endParaRPr lang="en-US" sz="1600" b="1" dirty="0"/>
              </a:p>
            </p:txBody>
          </p:sp>
        </p:grpSp>
      </p:grpSp>
    </p:spTree>
    <p:extLst>
      <p:ext uri="{BB962C8B-B14F-4D97-AF65-F5344CB8AC3E}">
        <p14:creationId xmlns:p14="http://schemas.microsoft.com/office/powerpoint/2010/main" val="2133636025"/>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475" y="838200"/>
            <a:ext cx="6205728" cy="1143000"/>
          </a:xfrm>
        </p:spPr>
        <p:txBody>
          <a:bodyPr/>
          <a:lstStyle/>
          <a:p>
            <a:r>
              <a:rPr lang="en-US" dirty="0" smtClean="0">
                <a:latin typeface="Courier New" panose="02070309020205020404" pitchFamily="49" charset="0"/>
                <a:cs typeface="Courier New" panose="02070309020205020404" pitchFamily="49" charset="0"/>
              </a:rPr>
              <a:t>k</a:t>
            </a:r>
            <a:r>
              <a:rPr lang="en-US" dirty="0" smtClean="0"/>
              <a:t> Cousin </a:t>
            </a:r>
            <a:r>
              <a:rPr lang="en-US" dirty="0" smtClean="0"/>
              <a:t>Primes </a:t>
            </a:r>
            <a:r>
              <a:rPr lang="en-US" sz="2000" dirty="0" smtClean="0"/>
              <a:t>(same approach)</a:t>
            </a:r>
            <a:endParaRPr lang="en-US" dirty="0"/>
          </a:p>
        </p:txBody>
      </p:sp>
      <p:sp>
        <p:nvSpPr>
          <p:cNvPr id="3" name="Content Placeholder 2"/>
          <p:cNvSpPr>
            <a:spLocks noGrp="1"/>
          </p:cNvSpPr>
          <p:nvPr>
            <p:ph idx="1"/>
          </p:nvPr>
        </p:nvSpPr>
        <p:spPr>
          <a:xfrm>
            <a:off x="800100" y="2409826"/>
            <a:ext cx="5076825" cy="1066800"/>
          </a:xfrm>
        </p:spPr>
        <p:txBody>
          <a:bodyPr/>
          <a:lstStyle/>
          <a:p>
            <a:r>
              <a:rPr lang="en-US" sz="1600" b="1" dirty="0" smtClean="0">
                <a:latin typeface="Courier New" panose="02070309020205020404" pitchFamily="49" charset="0"/>
                <a:cs typeface="Courier New" panose="02070309020205020404" pitchFamily="49" charset="0"/>
              </a:rPr>
              <a:t>k</a:t>
            </a:r>
            <a:r>
              <a:rPr lang="en-US" sz="1600" dirty="0" smtClean="0"/>
              <a:t> = 6 cousin prime problem: (5,11),(7,13),…,(101,107)</a:t>
            </a:r>
          </a:p>
          <a:p>
            <a:pPr marL="0" indent="0">
              <a:buNone/>
            </a:pPr>
            <a:r>
              <a:rPr lang="en-US" sz="1600" dirty="0" smtClean="0"/>
              <a:t>Are there an infinite number of </a:t>
            </a:r>
            <a:r>
              <a:rPr lang="en-US" sz="1600" b="1" dirty="0">
                <a:latin typeface="Courier New" panose="02070309020205020404" pitchFamily="49" charset="0"/>
                <a:cs typeface="Courier New" panose="02070309020205020404" pitchFamily="49" charset="0"/>
              </a:rPr>
              <a:t>k</a:t>
            </a:r>
            <a:r>
              <a:rPr lang="en-US" sz="1600" dirty="0"/>
              <a:t> = 6 cousin </a:t>
            </a:r>
            <a:r>
              <a:rPr lang="en-US" sz="1600" dirty="0" smtClean="0"/>
              <a:t>primes?</a:t>
            </a:r>
            <a:endParaRPr lang="en-US" sz="1600" dirty="0"/>
          </a:p>
        </p:txBody>
      </p:sp>
      <p:grpSp>
        <p:nvGrpSpPr>
          <p:cNvPr id="48" name="Group 47"/>
          <p:cNvGrpSpPr/>
          <p:nvPr/>
        </p:nvGrpSpPr>
        <p:grpSpPr>
          <a:xfrm>
            <a:off x="1257300" y="3855720"/>
            <a:ext cx="4133850" cy="1401615"/>
            <a:chOff x="1257300" y="3855720"/>
            <a:chExt cx="4133850" cy="1401615"/>
          </a:xfrm>
        </p:grpSpPr>
        <p:sp>
          <p:nvSpPr>
            <p:cNvPr id="6" name="Flowchart: Decision 5"/>
            <p:cNvSpPr/>
            <p:nvPr/>
          </p:nvSpPr>
          <p:spPr bwMode="auto">
            <a:xfrm>
              <a:off x="2596250" y="4113968"/>
              <a:ext cx="872689" cy="732970"/>
            </a:xfrm>
            <a:prstGeom prst="flowChartDecision">
              <a:avLst/>
            </a:prstGeom>
            <a:noFill/>
            <a:ln w="25400" cap="flat" cmpd="sng"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p:txBody>
        </p:sp>
        <p:sp>
          <p:nvSpPr>
            <p:cNvPr id="7" name="TextBox 6"/>
            <p:cNvSpPr txBox="1"/>
            <p:nvPr/>
          </p:nvSpPr>
          <p:spPr>
            <a:xfrm>
              <a:off x="2701647" y="4368419"/>
              <a:ext cx="682974" cy="215444"/>
            </a:xfrm>
            <a:prstGeom prst="rect">
              <a:avLst/>
            </a:prstGeom>
            <a:noFill/>
          </p:spPr>
          <p:txBody>
            <a:bodyPr wrap="square" rtlCol="0">
              <a:spAutoFit/>
            </a:bodyPr>
            <a:lstStyle/>
            <a:p>
              <a:pPr algn="ctr"/>
              <a:r>
                <a:rPr lang="en-US" sz="800" b="1" dirty="0" smtClean="0">
                  <a:latin typeface="Courier New" panose="02070309020205020404" pitchFamily="49" charset="0"/>
                  <a:cs typeface="Courier New" panose="02070309020205020404" pitchFamily="49" charset="0"/>
                </a:rPr>
                <a:t>H</a:t>
              </a:r>
              <a:r>
                <a:rPr lang="en-US" sz="800" b="1" baseline="-25000" dirty="0" smtClean="0">
                  <a:latin typeface="Courier New" panose="02070309020205020404" pitchFamily="49" charset="0"/>
                  <a:cs typeface="Courier New" panose="02070309020205020404" pitchFamily="49" charset="0"/>
                </a:rPr>
                <a:t>1</a:t>
              </a:r>
              <a:r>
                <a:rPr lang="en-US" sz="800" b="1" dirty="0" smtClean="0">
                  <a:latin typeface="Courier New" panose="02070309020205020404" pitchFamily="49" charset="0"/>
                  <a:cs typeface="Courier New" panose="02070309020205020404" pitchFamily="49" charset="0"/>
                </a:rPr>
                <a:t>(</a:t>
              </a:r>
              <a:r>
                <a:rPr lang="en-US" sz="800" b="1" dirty="0" err="1" smtClean="0">
                  <a:latin typeface="Courier New" panose="02070309020205020404" pitchFamily="49" charset="0"/>
                  <a:cs typeface="Courier New" panose="02070309020205020404" pitchFamily="49" charset="0"/>
                </a:rPr>
                <a:t>p,i</a:t>
              </a:r>
              <a:r>
                <a:rPr lang="en-US" sz="800" b="1" dirty="0" smtClean="0">
                  <a:latin typeface="Courier New" panose="02070309020205020404" pitchFamily="49" charset="0"/>
                  <a:cs typeface="Courier New" panose="02070309020205020404" pitchFamily="49" charset="0"/>
                </a:rPr>
                <a:t>)</a:t>
              </a:r>
              <a:endParaRPr lang="en-US" sz="800" b="1" dirty="0"/>
            </a:p>
          </p:txBody>
        </p:sp>
        <p:cxnSp>
          <p:nvCxnSpPr>
            <p:cNvPr id="8" name="Straight Arrow Connector 7"/>
            <p:cNvCxnSpPr>
              <a:endCxn id="6" idx="1"/>
            </p:cNvCxnSpPr>
            <p:nvPr/>
          </p:nvCxnSpPr>
          <p:spPr bwMode="auto">
            <a:xfrm>
              <a:off x="1930139" y="4479187"/>
              <a:ext cx="666110" cy="1266"/>
            </a:xfrm>
            <a:prstGeom prst="straightConnector1">
              <a:avLst/>
            </a:prstGeom>
            <a:noFill/>
            <a:ln w="25400" cap="flat" cmpd="sng" algn="ctr">
              <a:solidFill>
                <a:schemeClr val="tx1"/>
              </a:solidFill>
              <a:prstDash val="solid"/>
              <a:round/>
              <a:headEnd type="none" w="med" len="med"/>
              <a:tailEnd type="arrow"/>
            </a:ln>
            <a:effectLst/>
          </p:spPr>
        </p:cxnSp>
        <p:sp>
          <p:nvSpPr>
            <p:cNvPr id="9" name="TextBox 8"/>
            <p:cNvSpPr txBox="1"/>
            <p:nvPr/>
          </p:nvSpPr>
          <p:spPr>
            <a:xfrm>
              <a:off x="1968784" y="4292464"/>
              <a:ext cx="682974" cy="892552"/>
            </a:xfrm>
            <a:prstGeom prst="rect">
              <a:avLst/>
            </a:prstGeom>
            <a:noFill/>
          </p:spPr>
          <p:txBody>
            <a:bodyPr wrap="square" rtlCol="0">
              <a:spAutoFit/>
            </a:bodyPr>
            <a:lstStyle/>
            <a:p>
              <a:pPr algn="ctr"/>
              <a:r>
                <a:rPr lang="en-US" sz="800" b="1" dirty="0" smtClean="0">
                  <a:latin typeface="Courier New" panose="02070309020205020404" pitchFamily="49" charset="0"/>
                  <a:cs typeface="Courier New" panose="02070309020205020404" pitchFamily="49" charset="0"/>
                </a:rPr>
                <a:t>p:</a:t>
              </a:r>
            </a:p>
            <a:p>
              <a:pPr algn="ctr"/>
              <a:r>
                <a:rPr lang="en-US" sz="800" b="1" dirty="0" smtClean="0">
                  <a:latin typeface="Courier New" panose="02070309020205020404" pitchFamily="49" charset="0"/>
                  <a:cs typeface="Courier New" panose="02070309020205020404" pitchFamily="49" charset="0"/>
                </a:rPr>
                <a:t>Search for next k cousin prime from </a:t>
              </a:r>
              <a:r>
                <a:rPr lang="en-US" sz="800" b="1" dirty="0" err="1" smtClean="0">
                  <a:latin typeface="Courier New" panose="02070309020205020404" pitchFamily="49" charset="0"/>
                  <a:cs typeface="Courier New" panose="02070309020205020404" pitchFamily="49" charset="0"/>
                </a:rPr>
                <a:t>i</a:t>
              </a:r>
              <a:r>
                <a:rPr lang="en-US" sz="800" b="1" dirty="0" smtClean="0">
                  <a:latin typeface="Courier New" panose="02070309020205020404" pitchFamily="49" charset="0"/>
                  <a:cs typeface="Courier New" panose="02070309020205020404" pitchFamily="49" charset="0"/>
                </a:rPr>
                <a:t> </a:t>
              </a:r>
              <a:endParaRPr lang="en-US" sz="800" b="1" dirty="0"/>
            </a:p>
          </p:txBody>
        </p:sp>
        <p:cxnSp>
          <p:nvCxnSpPr>
            <p:cNvPr id="10" name="Straight Arrow Connector 9"/>
            <p:cNvCxnSpPr/>
            <p:nvPr/>
          </p:nvCxnSpPr>
          <p:spPr bwMode="auto">
            <a:xfrm flipV="1">
              <a:off x="3471749" y="4478555"/>
              <a:ext cx="334460" cy="2532"/>
            </a:xfrm>
            <a:prstGeom prst="straightConnector1">
              <a:avLst/>
            </a:prstGeom>
            <a:noFill/>
            <a:ln w="25400" cap="flat" cmpd="sng" algn="ctr">
              <a:solidFill>
                <a:schemeClr val="tx1"/>
              </a:solidFill>
              <a:prstDash val="solid"/>
              <a:round/>
              <a:headEnd type="none" w="med" len="med"/>
              <a:tailEnd type="arrow"/>
            </a:ln>
            <a:effectLst/>
          </p:spPr>
        </p:cxnSp>
        <p:sp>
          <p:nvSpPr>
            <p:cNvPr id="11" name="TextBox 10"/>
            <p:cNvSpPr txBox="1"/>
            <p:nvPr/>
          </p:nvSpPr>
          <p:spPr>
            <a:xfrm>
              <a:off x="2953195" y="4841875"/>
              <a:ext cx="997761" cy="265525"/>
            </a:xfrm>
            <a:prstGeom prst="rect">
              <a:avLst/>
            </a:prstGeom>
            <a:noFill/>
          </p:spPr>
          <p:txBody>
            <a:bodyPr wrap="square" rtlCol="0">
              <a:spAutoFit/>
            </a:bodyPr>
            <a:lstStyle/>
            <a:p>
              <a:pPr algn="ctr"/>
              <a:r>
                <a:rPr lang="en-US" sz="800" b="1" dirty="0" err="1" smtClean="0">
                  <a:latin typeface="Courier New" panose="02070309020205020404" pitchFamily="49" charset="0"/>
                  <a:cs typeface="Courier New" panose="02070309020205020404" pitchFamily="49" charset="0"/>
                </a:rPr>
                <a:t>YES:halts</a:t>
              </a:r>
              <a:endParaRPr lang="en-US" sz="800" b="1" dirty="0"/>
            </a:p>
          </p:txBody>
        </p:sp>
        <p:cxnSp>
          <p:nvCxnSpPr>
            <p:cNvPr id="12" name="Straight Arrow Connector 11"/>
            <p:cNvCxnSpPr/>
            <p:nvPr/>
          </p:nvCxnSpPr>
          <p:spPr bwMode="auto">
            <a:xfrm>
              <a:off x="3033297" y="4845672"/>
              <a:ext cx="3513" cy="193686"/>
            </a:xfrm>
            <a:prstGeom prst="straightConnector1">
              <a:avLst/>
            </a:prstGeom>
            <a:noFill/>
            <a:ln w="25400" cap="flat" cmpd="sng" algn="ctr">
              <a:solidFill>
                <a:schemeClr val="tx1"/>
              </a:solidFill>
              <a:prstDash val="solid"/>
              <a:round/>
              <a:headEnd type="none" w="med" len="med"/>
              <a:tailEnd type="arrow"/>
            </a:ln>
            <a:effectLst/>
          </p:spPr>
        </p:cxnSp>
        <p:sp>
          <p:nvSpPr>
            <p:cNvPr id="13" name="TextBox 12"/>
            <p:cNvSpPr txBox="1"/>
            <p:nvPr/>
          </p:nvSpPr>
          <p:spPr>
            <a:xfrm>
              <a:off x="3420456" y="4506404"/>
              <a:ext cx="1822670" cy="265525"/>
            </a:xfrm>
            <a:prstGeom prst="rect">
              <a:avLst/>
            </a:prstGeom>
            <a:noFill/>
          </p:spPr>
          <p:txBody>
            <a:bodyPr wrap="square" rtlCol="0">
              <a:spAutoFit/>
            </a:bodyPr>
            <a:lstStyle/>
            <a:p>
              <a:pPr algn="l"/>
              <a:r>
                <a:rPr lang="en-US" sz="800" b="1" dirty="0" err="1" smtClean="0">
                  <a:latin typeface="Courier New" panose="02070309020205020404" pitchFamily="49" charset="0"/>
                  <a:cs typeface="Courier New" panose="02070309020205020404" pitchFamily="49" charset="0"/>
                </a:rPr>
                <a:t>NO:doesn’t</a:t>
              </a:r>
              <a:r>
                <a:rPr lang="en-US" sz="800" b="1" dirty="0" smtClean="0">
                  <a:latin typeface="Courier New" panose="02070309020205020404" pitchFamily="49" charset="0"/>
                  <a:cs typeface="Courier New" panose="02070309020205020404" pitchFamily="49" charset="0"/>
                </a:rPr>
                <a:t> halt </a:t>
              </a:r>
              <a:endParaRPr lang="en-US" sz="800" b="1" dirty="0"/>
            </a:p>
          </p:txBody>
        </p:sp>
        <p:cxnSp>
          <p:nvCxnSpPr>
            <p:cNvPr id="14" name="Straight Arrow Connector 13"/>
            <p:cNvCxnSpPr>
              <a:endCxn id="6" idx="0"/>
            </p:cNvCxnSpPr>
            <p:nvPr/>
          </p:nvCxnSpPr>
          <p:spPr bwMode="auto">
            <a:xfrm>
              <a:off x="3031540" y="3856511"/>
              <a:ext cx="1054" cy="257457"/>
            </a:xfrm>
            <a:prstGeom prst="straightConnector1">
              <a:avLst/>
            </a:prstGeom>
            <a:noFill/>
            <a:ln w="25400" cap="flat" cmpd="sng" algn="ctr">
              <a:solidFill>
                <a:schemeClr val="tx1"/>
              </a:solidFill>
              <a:prstDash val="solid"/>
              <a:round/>
              <a:headEnd type="none" w="med" len="med"/>
              <a:tailEnd type="arrow"/>
            </a:ln>
            <a:effectLst/>
          </p:spPr>
        </p:cxnSp>
        <p:sp>
          <p:nvSpPr>
            <p:cNvPr id="15" name="TextBox 14"/>
            <p:cNvSpPr txBox="1"/>
            <p:nvPr/>
          </p:nvSpPr>
          <p:spPr>
            <a:xfrm>
              <a:off x="2838275" y="3901926"/>
              <a:ext cx="682974" cy="265525"/>
            </a:xfrm>
            <a:prstGeom prst="rect">
              <a:avLst/>
            </a:prstGeom>
            <a:noFill/>
          </p:spPr>
          <p:txBody>
            <a:bodyPr wrap="square" rtlCol="0">
              <a:spAutoFit/>
            </a:bodyPr>
            <a:lstStyle/>
            <a:p>
              <a:pPr algn="ctr"/>
              <a:r>
                <a:rPr lang="en-US" sz="800" b="1" dirty="0" err="1" smtClean="0">
                  <a:latin typeface="Courier New" panose="02070309020205020404" pitchFamily="49" charset="0"/>
                  <a:cs typeface="Courier New" panose="02070309020205020404" pitchFamily="49" charset="0"/>
                </a:rPr>
                <a:t>i</a:t>
              </a:r>
              <a:endParaRPr lang="en-US" sz="800" b="1" dirty="0"/>
            </a:p>
          </p:txBody>
        </p:sp>
        <p:cxnSp>
          <p:nvCxnSpPr>
            <p:cNvPr id="19" name="Straight Arrow Connector 18"/>
            <p:cNvCxnSpPr/>
            <p:nvPr/>
          </p:nvCxnSpPr>
          <p:spPr bwMode="auto">
            <a:xfrm flipH="1" flipV="1">
              <a:off x="4282303" y="3855720"/>
              <a:ext cx="7729" cy="281668"/>
            </a:xfrm>
            <a:prstGeom prst="straightConnector1">
              <a:avLst/>
            </a:prstGeom>
            <a:noFill/>
            <a:ln w="25400" cap="flat" cmpd="sng" algn="ctr">
              <a:solidFill>
                <a:schemeClr val="tx1"/>
              </a:solidFill>
              <a:prstDash val="solid"/>
              <a:round/>
              <a:headEnd type="none" w="med" len="med"/>
              <a:tailEnd type="none"/>
            </a:ln>
            <a:effectLst/>
          </p:spPr>
        </p:cxnSp>
        <p:cxnSp>
          <p:nvCxnSpPr>
            <p:cNvPr id="23" name="Straight Connector 22"/>
            <p:cNvCxnSpPr/>
            <p:nvPr/>
          </p:nvCxnSpPr>
          <p:spPr bwMode="auto">
            <a:xfrm flipH="1" flipV="1">
              <a:off x="3025685" y="3861786"/>
              <a:ext cx="1279615" cy="5364"/>
            </a:xfrm>
            <a:prstGeom prst="line">
              <a:avLst/>
            </a:prstGeom>
            <a:noFill/>
            <a:ln w="31750" cap="flat" cmpd="sng" algn="ctr">
              <a:solidFill>
                <a:schemeClr val="tx1"/>
              </a:solidFill>
              <a:prstDash val="solid"/>
              <a:round/>
              <a:headEnd type="none" w="med" len="med"/>
              <a:tailEnd type="none" w="med" len="med"/>
            </a:ln>
            <a:effectLst/>
          </p:spPr>
        </p:cxnSp>
        <p:sp>
          <p:nvSpPr>
            <p:cNvPr id="27" name="TextBox 26"/>
            <p:cNvSpPr txBox="1"/>
            <p:nvPr/>
          </p:nvSpPr>
          <p:spPr>
            <a:xfrm>
              <a:off x="1672970" y="3901926"/>
              <a:ext cx="1363840" cy="215444"/>
            </a:xfrm>
            <a:prstGeom prst="rect">
              <a:avLst/>
            </a:prstGeom>
            <a:noFill/>
          </p:spPr>
          <p:txBody>
            <a:bodyPr wrap="square" rtlCol="0">
              <a:spAutoFit/>
            </a:bodyPr>
            <a:lstStyle/>
            <a:p>
              <a:pPr algn="ctr"/>
              <a:endParaRPr lang="en-US" sz="800" b="1" dirty="0"/>
            </a:p>
          </p:txBody>
        </p:sp>
        <p:cxnSp>
          <p:nvCxnSpPr>
            <p:cNvPr id="28" name="Straight Arrow Connector 27"/>
            <p:cNvCxnSpPr/>
            <p:nvPr/>
          </p:nvCxnSpPr>
          <p:spPr bwMode="auto">
            <a:xfrm>
              <a:off x="1257300" y="3857625"/>
              <a:ext cx="1771650" cy="0"/>
            </a:xfrm>
            <a:prstGeom prst="straightConnector1">
              <a:avLst/>
            </a:prstGeom>
            <a:noFill/>
            <a:ln w="25400" cap="flat" cmpd="sng" algn="ctr">
              <a:solidFill>
                <a:schemeClr val="tx1"/>
              </a:solidFill>
              <a:prstDash val="solid"/>
              <a:round/>
              <a:headEnd type="none" w="med" len="med"/>
              <a:tailEnd type="arrow"/>
            </a:ln>
            <a:effectLst/>
          </p:spPr>
        </p:cxnSp>
        <p:sp>
          <p:nvSpPr>
            <p:cNvPr id="34" name="TextBox 33"/>
            <p:cNvSpPr txBox="1"/>
            <p:nvPr/>
          </p:nvSpPr>
          <p:spPr>
            <a:xfrm>
              <a:off x="2783857" y="5041891"/>
              <a:ext cx="2578718" cy="215444"/>
            </a:xfrm>
            <a:prstGeom prst="rect">
              <a:avLst/>
            </a:prstGeom>
            <a:solidFill>
              <a:schemeClr val="tx1"/>
            </a:solidFill>
            <a:ln w="38100">
              <a:solidFill>
                <a:schemeClr val="tx1"/>
              </a:solidFill>
            </a:ln>
          </p:spPr>
          <p:txBody>
            <a:bodyPr wrap="square" rtlCol="0">
              <a:spAutoFit/>
            </a:bodyPr>
            <a:lstStyle/>
            <a:p>
              <a:pPr algn="ctr"/>
              <a:r>
                <a:rPr lang="en-US" sz="800" dirty="0" smtClean="0">
                  <a:solidFill>
                    <a:schemeClr val="bg1">
                      <a:lumMod val="95000"/>
                    </a:schemeClr>
                  </a:solidFill>
                </a:rPr>
                <a:t>Stop: There are a finite number of  </a:t>
              </a:r>
              <a:r>
                <a:rPr lang="en-US" sz="800" dirty="0" smtClean="0">
                  <a:solidFill>
                    <a:schemeClr val="bg1">
                      <a:lumMod val="95000"/>
                    </a:schemeClr>
                  </a:solidFill>
                  <a:latin typeface="Courier New" panose="02070309020205020404" pitchFamily="49" charset="0"/>
                  <a:cs typeface="Courier New" panose="02070309020205020404" pitchFamily="49" charset="0"/>
                </a:rPr>
                <a:t>k</a:t>
              </a:r>
              <a:r>
                <a:rPr lang="en-US" sz="800" dirty="0" smtClean="0">
                  <a:solidFill>
                    <a:schemeClr val="bg1">
                      <a:lumMod val="95000"/>
                    </a:schemeClr>
                  </a:solidFill>
                </a:rPr>
                <a:t> cousin primes</a:t>
              </a:r>
              <a:endParaRPr lang="en-US" sz="800" dirty="0">
                <a:solidFill>
                  <a:schemeClr val="bg1">
                    <a:lumMod val="95000"/>
                  </a:schemeClr>
                </a:solidFill>
              </a:endParaRPr>
            </a:p>
          </p:txBody>
        </p:sp>
        <p:sp>
          <p:nvSpPr>
            <p:cNvPr id="17" name="TextBox 16"/>
            <p:cNvSpPr txBox="1"/>
            <p:nvPr/>
          </p:nvSpPr>
          <p:spPr>
            <a:xfrm>
              <a:off x="3817452" y="3971666"/>
              <a:ext cx="1573698" cy="523220"/>
            </a:xfrm>
            <a:prstGeom prst="rect">
              <a:avLst/>
            </a:prstGeom>
            <a:solidFill>
              <a:schemeClr val="bg1"/>
            </a:solidFill>
            <a:ln w="38100">
              <a:solidFill>
                <a:schemeClr val="tx1"/>
              </a:solidFill>
            </a:ln>
          </p:spPr>
          <p:txBody>
            <a:bodyPr wrap="square" rtlCol="0">
              <a:spAutoFit/>
            </a:bodyPr>
            <a:lstStyle/>
            <a:p>
              <a:pPr algn="ctr"/>
              <a:r>
                <a:rPr lang="en-US" sz="800" dirty="0" smtClean="0"/>
                <a:t>Find the next </a:t>
              </a:r>
              <a:r>
                <a:rPr lang="en-US" sz="800" b="1" dirty="0">
                  <a:latin typeface="Courier New" panose="02070309020205020404" pitchFamily="49" charset="0"/>
                  <a:cs typeface="Courier New" panose="02070309020205020404" pitchFamily="49" charset="0"/>
                </a:rPr>
                <a:t>k cousin </a:t>
              </a:r>
              <a:r>
                <a:rPr lang="en-US" sz="800" b="1" dirty="0" smtClean="0">
                  <a:latin typeface="Courier New" panose="02070309020205020404" pitchFamily="49" charset="0"/>
                  <a:cs typeface="Courier New" panose="02070309020205020404" pitchFamily="49" charset="0"/>
                </a:rPr>
                <a:t>prime </a:t>
              </a:r>
              <a:endParaRPr lang="en-US" sz="800" dirty="0" smtClean="0"/>
            </a:p>
            <a:p>
              <a:pPr algn="ctr"/>
              <a:r>
                <a:rPr lang="en-US" sz="800" b="1" dirty="0" err="1" smtClean="0">
                  <a:latin typeface="Courier New" panose="02070309020205020404" pitchFamily="49" charset="0"/>
                  <a:cs typeface="Courier New" panose="02070309020205020404" pitchFamily="49" charset="0"/>
                </a:rPr>
                <a:t>i</a:t>
              </a:r>
              <a:r>
                <a:rPr lang="en-US" sz="800" dirty="0" smtClean="0">
                  <a:latin typeface="Courier New" panose="02070309020205020404" pitchFamily="49" charset="0"/>
                  <a:cs typeface="Courier New" panose="02070309020205020404" pitchFamily="49" charset="0"/>
                </a:rPr>
                <a:t> = </a:t>
              </a:r>
              <a:r>
                <a:rPr lang="en-US" sz="800" dirty="0">
                  <a:latin typeface="Courier New" panose="02070309020205020404" pitchFamily="49" charset="0"/>
                  <a:cs typeface="Courier New" panose="02070309020205020404" pitchFamily="49" charset="0"/>
                </a:rPr>
                <a:t>next </a:t>
              </a:r>
              <a:r>
                <a:rPr lang="en-US" sz="800" b="1" dirty="0">
                  <a:latin typeface="Courier New" panose="02070309020205020404" pitchFamily="49" charset="0"/>
                  <a:cs typeface="Courier New" panose="02070309020205020404" pitchFamily="49" charset="0"/>
                </a:rPr>
                <a:t>k cousin prime </a:t>
              </a:r>
              <a:endParaRPr lang="en-US" sz="800" dirty="0">
                <a:latin typeface="Courier New" panose="02070309020205020404" pitchFamily="49" charset="0"/>
                <a:cs typeface="Courier New" panose="02070309020205020404" pitchFamily="49" charset="0"/>
              </a:endParaRPr>
            </a:p>
          </p:txBody>
        </p:sp>
      </p:grpSp>
      <p:sp>
        <p:nvSpPr>
          <p:cNvPr id="35" name="TextBox 34"/>
          <p:cNvSpPr txBox="1"/>
          <p:nvPr/>
        </p:nvSpPr>
        <p:spPr>
          <a:xfrm>
            <a:off x="5829301" y="2434971"/>
            <a:ext cx="3200400" cy="861774"/>
          </a:xfrm>
          <a:prstGeom prst="rect">
            <a:avLst/>
          </a:prstGeom>
          <a:solidFill>
            <a:schemeClr val="tx1"/>
          </a:solidFill>
          <a:ln w="38100">
            <a:solidFill>
              <a:schemeClr val="tx1"/>
            </a:solidFill>
          </a:ln>
        </p:spPr>
        <p:txBody>
          <a:bodyPr wrap="square" rtlCol="0">
            <a:spAutoFit/>
          </a:bodyPr>
          <a:lstStyle/>
          <a:p>
            <a:pPr algn="ctr"/>
            <a:r>
              <a:rPr lang="en-US" dirty="0" smtClean="0">
                <a:solidFill>
                  <a:schemeClr val="bg1">
                    <a:lumMod val="95000"/>
                  </a:schemeClr>
                </a:solidFill>
              </a:rPr>
              <a:t>Hyper-Halting Oracle </a:t>
            </a:r>
          </a:p>
          <a:p>
            <a:pPr algn="ctr"/>
            <a:r>
              <a:rPr lang="en-US" b="1" dirty="0" smtClean="0">
                <a:solidFill>
                  <a:schemeClr val="bg1">
                    <a:lumMod val="95000"/>
                  </a:schemeClr>
                </a:solidFill>
                <a:latin typeface="Courier New" panose="02070309020205020404" pitchFamily="49" charset="0"/>
                <a:cs typeface="Courier New" panose="02070309020205020404" pitchFamily="49" charset="0"/>
              </a:rPr>
              <a:t>H</a:t>
            </a:r>
            <a:r>
              <a:rPr lang="en-US" b="1" baseline="-25000" dirty="0" smtClean="0">
                <a:solidFill>
                  <a:schemeClr val="bg1">
                    <a:lumMod val="95000"/>
                  </a:schemeClr>
                </a:solidFill>
                <a:latin typeface="Courier New" panose="02070309020205020404" pitchFamily="49" charset="0"/>
                <a:cs typeface="Courier New" panose="02070309020205020404" pitchFamily="49" charset="0"/>
              </a:rPr>
              <a:t>2</a:t>
            </a:r>
            <a:r>
              <a:rPr lang="en-US" b="1" dirty="0" smtClean="0">
                <a:solidFill>
                  <a:schemeClr val="bg1">
                    <a:lumMod val="95000"/>
                  </a:schemeClr>
                </a:solidFill>
                <a:latin typeface="Courier New" panose="02070309020205020404" pitchFamily="49" charset="0"/>
                <a:cs typeface="Courier New" panose="02070309020205020404" pitchFamily="49" charset="0"/>
              </a:rPr>
              <a:t>(</a:t>
            </a:r>
            <a:r>
              <a:rPr lang="en-US" b="1" dirty="0" err="1" smtClean="0">
                <a:solidFill>
                  <a:schemeClr val="bg1">
                    <a:lumMod val="95000"/>
                  </a:schemeClr>
                </a:solidFill>
                <a:latin typeface="Courier New" panose="02070309020205020404" pitchFamily="49" charset="0"/>
                <a:cs typeface="Courier New" panose="02070309020205020404" pitchFamily="49" charset="0"/>
              </a:rPr>
              <a:t>p,i</a:t>
            </a:r>
            <a:r>
              <a:rPr lang="en-US" b="1" dirty="0" smtClean="0">
                <a:solidFill>
                  <a:schemeClr val="bg1">
                    <a:lumMod val="95000"/>
                  </a:schemeClr>
                </a:solidFill>
                <a:latin typeface="Courier New" panose="02070309020205020404" pitchFamily="49" charset="0"/>
                <a:cs typeface="Courier New" panose="02070309020205020404" pitchFamily="49" charset="0"/>
              </a:rPr>
              <a:t>)</a:t>
            </a:r>
            <a:endParaRPr lang="en-US" b="1" dirty="0">
              <a:solidFill>
                <a:schemeClr val="bg1">
                  <a:lumMod val="95000"/>
                </a:schemeClr>
              </a:solidFill>
            </a:endParaRPr>
          </a:p>
        </p:txBody>
      </p:sp>
      <p:sp>
        <p:nvSpPr>
          <p:cNvPr id="20" name="Rectangle 19"/>
          <p:cNvSpPr/>
          <p:nvPr/>
        </p:nvSpPr>
        <p:spPr bwMode="auto">
          <a:xfrm>
            <a:off x="1771650" y="3629025"/>
            <a:ext cx="523875" cy="109537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21" name="Rectangle 20"/>
          <p:cNvSpPr/>
          <p:nvPr/>
        </p:nvSpPr>
        <p:spPr bwMode="auto">
          <a:xfrm>
            <a:off x="1809751" y="3695700"/>
            <a:ext cx="3733800" cy="1885950"/>
          </a:xfrm>
          <a:prstGeom prst="rect">
            <a:avLst/>
          </a:prstGeom>
          <a:noFill/>
          <a:ln w="31750" cap="flat" cmpd="sng" algn="ctr">
            <a:solidFill>
              <a:schemeClr val="bg1">
                <a:lumMod val="6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cxnSp>
        <p:nvCxnSpPr>
          <p:cNvPr id="29" name="Straight Arrow Connector 28"/>
          <p:cNvCxnSpPr/>
          <p:nvPr/>
        </p:nvCxnSpPr>
        <p:spPr bwMode="auto">
          <a:xfrm>
            <a:off x="1247775" y="3857626"/>
            <a:ext cx="514350" cy="9524"/>
          </a:xfrm>
          <a:prstGeom prst="straightConnector1">
            <a:avLst/>
          </a:prstGeom>
          <a:noFill/>
          <a:ln w="25400" cap="flat" cmpd="sng" algn="ctr">
            <a:solidFill>
              <a:schemeClr val="tx1"/>
            </a:solidFill>
            <a:prstDash val="solid"/>
            <a:round/>
            <a:headEnd type="none" w="med" len="med"/>
            <a:tailEnd type="arrow"/>
          </a:ln>
          <a:effectLst/>
        </p:spPr>
      </p:cxnSp>
      <p:sp>
        <p:nvSpPr>
          <p:cNvPr id="31" name="TextBox 30"/>
          <p:cNvSpPr txBox="1"/>
          <p:nvPr/>
        </p:nvSpPr>
        <p:spPr>
          <a:xfrm>
            <a:off x="729995" y="3339951"/>
            <a:ext cx="1363840" cy="553998"/>
          </a:xfrm>
          <a:prstGeom prst="rect">
            <a:avLst/>
          </a:prstGeom>
          <a:noFill/>
        </p:spPr>
        <p:txBody>
          <a:bodyPr wrap="square" rtlCol="0">
            <a:spAutoFit/>
          </a:bodyPr>
          <a:lstStyle/>
          <a:p>
            <a:pPr algn="ctr"/>
            <a:r>
              <a:rPr lang="en-US" sz="1500" b="1" dirty="0" smtClean="0">
                <a:latin typeface="Courier New" panose="02070309020205020404" pitchFamily="49" charset="0"/>
                <a:cs typeface="Courier New" panose="02070309020205020404" pitchFamily="49" charset="0"/>
              </a:rPr>
              <a:t>i</a:t>
            </a:r>
            <a:r>
              <a:rPr lang="en-US" sz="1500" b="1" baseline="-25000" dirty="0" smtClean="0">
                <a:latin typeface="Courier New" panose="02070309020205020404" pitchFamily="49" charset="0"/>
                <a:cs typeface="Courier New" panose="02070309020205020404" pitchFamily="49" charset="0"/>
              </a:rPr>
              <a:t>2</a:t>
            </a:r>
            <a:r>
              <a:rPr lang="en-US" sz="1500" b="1" dirty="0" smtClean="0">
                <a:latin typeface="Courier New" panose="02070309020205020404" pitchFamily="49" charset="0"/>
                <a:cs typeface="Courier New" panose="02070309020205020404" pitchFamily="49" charset="0"/>
              </a:rPr>
              <a:t>={(1,k), k=6}</a:t>
            </a:r>
            <a:endParaRPr lang="en-US" sz="1500" b="1" dirty="0"/>
          </a:p>
        </p:txBody>
      </p:sp>
      <p:sp>
        <p:nvSpPr>
          <p:cNvPr id="26" name="Rectangle 25"/>
          <p:cNvSpPr/>
          <p:nvPr/>
        </p:nvSpPr>
        <p:spPr>
          <a:xfrm>
            <a:off x="2529770" y="3324195"/>
            <a:ext cx="1672253" cy="400110"/>
          </a:xfrm>
          <a:prstGeom prst="rect">
            <a:avLst/>
          </a:prstGeom>
        </p:spPr>
        <p:txBody>
          <a:bodyPr wrap="none">
            <a:spAutoFit/>
          </a:bodyPr>
          <a:lstStyle/>
          <a:p>
            <a:r>
              <a:rPr lang="en-US" b="1" dirty="0" smtClean="0">
                <a:latin typeface="Courier New" panose="02070309020205020404" pitchFamily="49" charset="0"/>
                <a:cs typeface="Courier New" panose="02070309020205020404" pitchFamily="49" charset="0"/>
              </a:rPr>
              <a:t>Program p</a:t>
            </a:r>
            <a:r>
              <a:rPr lang="en-US" b="1" baseline="-25000" dirty="0" smtClean="0">
                <a:latin typeface="Courier New" panose="02070309020205020404" pitchFamily="49" charset="0"/>
                <a:cs typeface="Courier New" panose="02070309020205020404" pitchFamily="49" charset="0"/>
              </a:rPr>
              <a:t>2</a:t>
            </a:r>
            <a:endParaRPr lang="en-US" dirty="0"/>
          </a:p>
        </p:txBody>
      </p:sp>
      <p:sp>
        <p:nvSpPr>
          <p:cNvPr id="37" name="Flowchart: Decision 36"/>
          <p:cNvSpPr/>
          <p:nvPr/>
        </p:nvSpPr>
        <p:spPr bwMode="auto">
          <a:xfrm>
            <a:off x="6489192" y="4064127"/>
            <a:ext cx="1892808" cy="1764792"/>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nvGrpSpPr>
          <p:cNvPr id="32" name="Group 31"/>
          <p:cNvGrpSpPr/>
          <p:nvPr/>
        </p:nvGrpSpPr>
        <p:grpSpPr>
          <a:xfrm>
            <a:off x="2276475" y="3385185"/>
            <a:ext cx="6867525" cy="3593009"/>
            <a:chOff x="2276475" y="3385185"/>
            <a:chExt cx="6867525" cy="3593009"/>
          </a:xfrm>
        </p:grpSpPr>
        <p:sp>
          <p:nvSpPr>
            <p:cNvPr id="38" name="TextBox 37"/>
            <p:cNvSpPr txBox="1"/>
            <p:nvPr/>
          </p:nvSpPr>
          <p:spPr>
            <a:xfrm>
              <a:off x="6717792" y="4676775"/>
              <a:ext cx="1481328" cy="461665"/>
            </a:xfrm>
            <a:prstGeom prst="rect">
              <a:avLst/>
            </a:prstGeom>
            <a:noFill/>
          </p:spPr>
          <p:txBody>
            <a:bodyPr wrap="square" rtlCol="0">
              <a:spAutoFit/>
            </a:bodyPr>
            <a:lstStyle/>
            <a:p>
              <a:pPr algn="ctr"/>
              <a:r>
                <a:rPr lang="en-US" sz="2400" b="1" dirty="0" smtClean="0">
                  <a:latin typeface="Courier New" panose="02070309020205020404" pitchFamily="49" charset="0"/>
                  <a:cs typeface="Courier New" panose="02070309020205020404" pitchFamily="49" charset="0"/>
                </a:rPr>
                <a:t>H</a:t>
              </a:r>
              <a:r>
                <a:rPr lang="en-US" sz="2400" b="1" baseline="-25000" dirty="0" smtClean="0">
                  <a:latin typeface="Courier New" panose="02070309020205020404" pitchFamily="49" charset="0"/>
                  <a:cs typeface="Courier New" panose="02070309020205020404" pitchFamily="49" charset="0"/>
                </a:rPr>
                <a:t>2</a:t>
              </a:r>
              <a:r>
                <a:rPr lang="en-US" sz="2400" b="1" dirty="0" smtClean="0">
                  <a:latin typeface="Courier New" panose="02070309020205020404" pitchFamily="49" charset="0"/>
                  <a:cs typeface="Courier New" panose="02070309020205020404" pitchFamily="49" charset="0"/>
                </a:rPr>
                <a:t>(</a:t>
              </a:r>
              <a:r>
                <a:rPr lang="en-US" sz="2400" b="1" dirty="0" err="1" smtClean="0">
                  <a:latin typeface="Courier New" panose="02070309020205020404" pitchFamily="49" charset="0"/>
                  <a:cs typeface="Courier New" panose="02070309020205020404" pitchFamily="49" charset="0"/>
                </a:rPr>
                <a:t>p,i</a:t>
              </a:r>
              <a:r>
                <a:rPr lang="en-US" sz="2400" b="1" dirty="0">
                  <a:latin typeface="Courier New" panose="02070309020205020404" pitchFamily="49" charset="0"/>
                  <a:cs typeface="Courier New" panose="02070309020205020404" pitchFamily="49" charset="0"/>
                </a:rPr>
                <a:t>)</a:t>
              </a:r>
              <a:endParaRPr lang="en-US" sz="2400" b="1" dirty="0"/>
            </a:p>
          </p:txBody>
        </p:sp>
        <p:cxnSp>
          <p:nvCxnSpPr>
            <p:cNvPr id="39" name="Straight Arrow Connector 38"/>
            <p:cNvCxnSpPr>
              <a:endCxn id="37" idx="1"/>
            </p:cNvCxnSpPr>
            <p:nvPr/>
          </p:nvCxnSpPr>
          <p:spPr bwMode="auto">
            <a:xfrm flipV="1">
              <a:off x="5794248" y="4946523"/>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40" name="TextBox 39"/>
            <p:cNvSpPr txBox="1"/>
            <p:nvPr/>
          </p:nvSpPr>
          <p:spPr>
            <a:xfrm>
              <a:off x="7019544" y="3385185"/>
              <a:ext cx="1481328" cy="461665"/>
            </a:xfrm>
            <a:prstGeom prst="rect">
              <a:avLst/>
            </a:prstGeom>
            <a:noFill/>
          </p:spPr>
          <p:txBody>
            <a:bodyPr wrap="square" rtlCol="0">
              <a:spAutoFit/>
            </a:bodyPr>
            <a:lstStyle/>
            <a:p>
              <a:pPr algn="ctr"/>
              <a:r>
                <a:rPr lang="en-US" sz="2400" b="1" dirty="0" smtClean="0">
                  <a:latin typeface="Courier New" panose="02070309020205020404" pitchFamily="49" charset="0"/>
                  <a:cs typeface="Courier New" panose="02070309020205020404" pitchFamily="49" charset="0"/>
                </a:rPr>
                <a:t>p</a:t>
              </a:r>
              <a:r>
                <a:rPr lang="en-US" sz="2400" b="1" baseline="-25000" dirty="0">
                  <a:latin typeface="Courier New" panose="02070309020205020404" pitchFamily="49" charset="0"/>
                  <a:cs typeface="Courier New" panose="02070309020205020404" pitchFamily="49" charset="0"/>
                </a:rPr>
                <a:t>2</a:t>
              </a:r>
              <a:endParaRPr lang="en-US" sz="2400" b="1" dirty="0"/>
            </a:p>
          </p:txBody>
        </p:sp>
        <p:cxnSp>
          <p:nvCxnSpPr>
            <p:cNvPr id="41" name="Straight Arrow Connector 40"/>
            <p:cNvCxnSpPr/>
            <p:nvPr/>
          </p:nvCxnSpPr>
          <p:spPr bwMode="auto">
            <a:xfrm flipV="1">
              <a:off x="8388096" y="4933950"/>
              <a:ext cx="603504" cy="14097"/>
            </a:xfrm>
            <a:prstGeom prst="straightConnector1">
              <a:avLst/>
            </a:prstGeom>
            <a:noFill/>
            <a:ln w="25400" cap="flat" cmpd="sng" algn="ctr">
              <a:solidFill>
                <a:schemeClr val="tx1"/>
              </a:solidFill>
              <a:prstDash val="solid"/>
              <a:round/>
              <a:headEnd type="none" w="med" len="med"/>
              <a:tailEnd type="arrow"/>
            </a:ln>
            <a:effectLst/>
          </p:spPr>
        </p:cxnSp>
        <p:sp>
          <p:nvSpPr>
            <p:cNvPr id="42" name="TextBox 41"/>
            <p:cNvSpPr txBox="1"/>
            <p:nvPr/>
          </p:nvSpPr>
          <p:spPr>
            <a:xfrm>
              <a:off x="2276475" y="5900976"/>
              <a:ext cx="5200650" cy="1077218"/>
            </a:xfrm>
            <a:prstGeom prst="rect">
              <a:avLst/>
            </a:prstGeom>
            <a:noFill/>
          </p:spPr>
          <p:txBody>
            <a:bodyPr wrap="square" rtlCol="0">
              <a:spAutoFit/>
            </a:bodyPr>
            <a:lstStyle/>
            <a:p>
              <a:r>
                <a:rPr lang="en-US" sz="1600" b="1" dirty="0" err="1" smtClean="0">
                  <a:latin typeface="Courier New" panose="02070309020205020404" pitchFamily="49" charset="0"/>
                  <a:cs typeface="Courier New" panose="02070309020205020404" pitchFamily="49" charset="0"/>
                </a:rPr>
                <a:t>YES:halts</a:t>
              </a:r>
              <a:endParaRPr lang="en-US" sz="1600" b="1" dirty="0" smtClean="0">
                <a:latin typeface="Courier New" panose="02070309020205020404" pitchFamily="49" charset="0"/>
                <a:cs typeface="Courier New" panose="02070309020205020404" pitchFamily="49" charset="0"/>
              </a:endParaRPr>
            </a:p>
            <a:p>
              <a:r>
                <a:rPr lang="en-US" sz="1600" b="1" dirty="0" smtClean="0">
                  <a:latin typeface="Courier New" panose="02070309020205020404" pitchFamily="49" charset="0"/>
                  <a:cs typeface="Courier New" panose="02070309020205020404" pitchFamily="49" charset="0"/>
                </a:rPr>
                <a:t>Finite # of </a:t>
              </a:r>
              <a:r>
                <a:rPr lang="en-US" sz="1600" b="1" dirty="0">
                  <a:latin typeface="Courier New" panose="02070309020205020404" pitchFamily="49" charset="0"/>
                  <a:cs typeface="Courier New" panose="02070309020205020404" pitchFamily="49" charset="0"/>
                </a:rPr>
                <a:t>k cousin </a:t>
              </a:r>
              <a:r>
                <a:rPr lang="en-US" sz="1600" b="1" dirty="0" smtClean="0">
                  <a:latin typeface="Courier New" panose="02070309020205020404" pitchFamily="49" charset="0"/>
                  <a:cs typeface="Courier New" panose="02070309020205020404" pitchFamily="49" charset="0"/>
                </a:rPr>
                <a:t>primes</a:t>
              </a:r>
              <a:endParaRPr lang="en-US" sz="1600" b="1" dirty="0"/>
            </a:p>
            <a:p>
              <a:endParaRPr lang="en-US" sz="1600" b="1" dirty="0"/>
            </a:p>
          </p:txBody>
        </p:sp>
        <p:cxnSp>
          <p:nvCxnSpPr>
            <p:cNvPr id="43" name="Straight Arrow Connector 42"/>
            <p:cNvCxnSpPr/>
            <p:nvPr/>
          </p:nvCxnSpPr>
          <p:spPr bwMode="auto">
            <a:xfrm>
              <a:off x="7437120" y="5825871"/>
              <a:ext cx="21336" cy="890016"/>
            </a:xfrm>
            <a:prstGeom prst="straightConnector1">
              <a:avLst/>
            </a:prstGeom>
            <a:noFill/>
            <a:ln w="25400" cap="flat" cmpd="sng" algn="ctr">
              <a:solidFill>
                <a:schemeClr val="tx1"/>
              </a:solidFill>
              <a:prstDash val="solid"/>
              <a:round/>
              <a:headEnd type="none" w="med" len="med"/>
              <a:tailEnd type="arrow"/>
            </a:ln>
            <a:effectLst/>
          </p:spPr>
        </p:cxnSp>
        <p:cxnSp>
          <p:nvCxnSpPr>
            <p:cNvPr id="44" name="Straight Arrow Connector 43"/>
            <p:cNvCxnSpPr>
              <a:endCxn id="37" idx="0"/>
            </p:cNvCxnSpPr>
            <p:nvPr/>
          </p:nvCxnSpPr>
          <p:spPr bwMode="auto">
            <a:xfrm>
              <a:off x="7431024" y="34240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45" name="TextBox 44"/>
            <p:cNvSpPr txBox="1"/>
            <p:nvPr/>
          </p:nvSpPr>
          <p:spPr>
            <a:xfrm>
              <a:off x="5543549" y="4507611"/>
              <a:ext cx="1024509" cy="461665"/>
            </a:xfrm>
            <a:prstGeom prst="rect">
              <a:avLst/>
            </a:prstGeom>
            <a:noFill/>
          </p:spPr>
          <p:txBody>
            <a:bodyPr wrap="square" rtlCol="0">
              <a:spAutoFit/>
            </a:bodyPr>
            <a:lstStyle/>
            <a:p>
              <a:pPr algn="ctr"/>
              <a:r>
                <a:rPr lang="en-US" sz="2400" b="1" dirty="0" smtClean="0">
                  <a:latin typeface="Courier New" panose="02070309020205020404" pitchFamily="49" charset="0"/>
                  <a:cs typeface="Courier New" panose="02070309020205020404" pitchFamily="49" charset="0"/>
                </a:rPr>
                <a:t>i</a:t>
              </a:r>
              <a:r>
                <a:rPr lang="en-US" sz="2400" b="1" baseline="-25000" dirty="0">
                  <a:latin typeface="Courier New" panose="02070309020205020404" pitchFamily="49" charset="0"/>
                  <a:cs typeface="Courier New" panose="02070309020205020404" pitchFamily="49" charset="0"/>
                </a:rPr>
                <a:t>2</a:t>
              </a:r>
              <a:endParaRPr lang="en-US" sz="2400" b="1" dirty="0"/>
            </a:p>
          </p:txBody>
        </p:sp>
        <p:sp>
          <p:nvSpPr>
            <p:cNvPr id="46" name="TextBox 45"/>
            <p:cNvSpPr txBox="1"/>
            <p:nvPr/>
          </p:nvSpPr>
          <p:spPr>
            <a:xfrm>
              <a:off x="7505700" y="4963061"/>
              <a:ext cx="1638300" cy="1815882"/>
            </a:xfrm>
            <a:prstGeom prst="rect">
              <a:avLst/>
            </a:prstGeom>
            <a:noFill/>
          </p:spPr>
          <p:txBody>
            <a:bodyPr wrap="square" rtlCol="0">
              <a:spAutoFit/>
            </a:bodyPr>
            <a:lstStyle/>
            <a:p>
              <a:pPr algn="l"/>
              <a:r>
                <a:rPr lang="en-US" sz="1600" b="1" dirty="0" smtClean="0">
                  <a:latin typeface="Courier New" panose="02070309020205020404" pitchFamily="49" charset="0"/>
                  <a:cs typeface="Courier New" panose="02070309020205020404" pitchFamily="49" charset="0"/>
                </a:rPr>
                <a:t>        No:</a:t>
              </a:r>
            </a:p>
            <a:p>
              <a:r>
                <a:rPr lang="en-US" sz="1600" b="1" dirty="0" smtClean="0">
                  <a:latin typeface="Courier New" panose="02070309020205020404" pitchFamily="49" charset="0"/>
                  <a:cs typeface="Courier New" panose="02070309020205020404" pitchFamily="49" charset="0"/>
                </a:rPr>
                <a:t>doesn’t halt.</a:t>
              </a:r>
            </a:p>
            <a:p>
              <a:r>
                <a:rPr lang="en-US" sz="1600" b="1" dirty="0" smtClean="0">
                  <a:latin typeface="Courier New" panose="02070309020205020404" pitchFamily="49" charset="0"/>
                  <a:cs typeface="Courier New" panose="02070309020205020404" pitchFamily="49" charset="0"/>
                </a:rPr>
                <a:t>Infinite # of k cousin primes.</a:t>
              </a:r>
              <a:endParaRPr lang="en-US" sz="1600" b="1" dirty="0"/>
            </a:p>
          </p:txBody>
        </p:sp>
      </p:grpSp>
    </p:spTree>
    <p:extLst>
      <p:ext uri="{BB962C8B-B14F-4D97-AF65-F5344CB8AC3E}">
        <p14:creationId xmlns:p14="http://schemas.microsoft.com/office/powerpoint/2010/main" val="1363383513"/>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49" y="847725"/>
            <a:ext cx="8239126" cy="1143000"/>
          </a:xfrm>
        </p:spPr>
        <p:txBody>
          <a:bodyPr/>
          <a:lstStyle/>
          <a:p>
            <a:r>
              <a:rPr lang="en-US" dirty="0" smtClean="0"/>
              <a:t> For </a:t>
            </a:r>
            <a:r>
              <a:rPr lang="en-US" dirty="0" smtClean="0">
                <a:latin typeface="Courier New" panose="02070309020205020404" pitchFamily="49" charset="0"/>
                <a:cs typeface="Courier New" panose="02070309020205020404" pitchFamily="49" charset="0"/>
              </a:rPr>
              <a:t>k </a:t>
            </a:r>
            <a:r>
              <a:rPr lang="en-US" dirty="0" smtClean="0">
                <a:latin typeface="Courier New" panose="02070309020205020404" pitchFamily="49" charset="0"/>
                <a:cs typeface="Courier New" panose="02070309020205020404" pitchFamily="49" charset="0"/>
                <a:sym typeface="Symbol"/>
              </a:rPr>
              <a:t> </a:t>
            </a:r>
            <a:r>
              <a:rPr lang="en-US" sz="4400" b="0" dirty="0" smtClean="0">
                <a:latin typeface="Brush Script MT" panose="03060802040406070304" pitchFamily="66" charset="0"/>
                <a:cs typeface="Courier New" panose="02070309020205020404" pitchFamily="49" charset="0"/>
                <a:sym typeface="Symbol"/>
              </a:rPr>
              <a:t>l</a:t>
            </a:r>
            <a:r>
              <a:rPr lang="en-US" dirty="0" smtClean="0"/>
              <a:t> ( </a:t>
            </a:r>
            <a:r>
              <a:rPr lang="en-US" sz="4400" b="0" dirty="0" smtClean="0">
                <a:latin typeface="Brush Script MT" panose="03060802040406070304" pitchFamily="66" charset="0"/>
                <a:cs typeface="Courier New" panose="02070309020205020404" pitchFamily="49" charset="0"/>
                <a:sym typeface="Symbol"/>
              </a:rPr>
              <a:t>l</a:t>
            </a:r>
            <a:r>
              <a:rPr lang="en-US" dirty="0" smtClean="0"/>
              <a:t> even), are all </a:t>
            </a:r>
            <a:br>
              <a:rPr lang="en-US" dirty="0" smtClean="0"/>
            </a:br>
            <a:r>
              <a:rPr lang="en-US" dirty="0" smtClean="0">
                <a:latin typeface="Courier New" panose="02070309020205020404" pitchFamily="49" charset="0"/>
                <a:cs typeface="Courier New" panose="02070309020205020404" pitchFamily="49" charset="0"/>
              </a:rPr>
              <a:t>k-</a:t>
            </a:r>
            <a:r>
              <a:rPr lang="en-US" dirty="0" smtClean="0"/>
              <a:t>cousin primes finite in number?</a:t>
            </a:r>
            <a:endParaRPr lang="en-US" dirty="0"/>
          </a:p>
        </p:txBody>
      </p:sp>
      <p:sp>
        <p:nvSpPr>
          <p:cNvPr id="3" name="Content Placeholder 2"/>
          <p:cNvSpPr>
            <a:spLocks noGrp="1"/>
          </p:cNvSpPr>
          <p:nvPr>
            <p:ph idx="1"/>
          </p:nvPr>
        </p:nvSpPr>
        <p:spPr>
          <a:xfrm>
            <a:off x="1466850" y="2562226"/>
            <a:ext cx="4743450" cy="409574"/>
          </a:xfrm>
        </p:spPr>
        <p:txBody>
          <a:bodyPr/>
          <a:lstStyle/>
          <a:p>
            <a:pPr marL="0" indent="0">
              <a:buNone/>
            </a:pPr>
            <a:r>
              <a:rPr lang="en-US" sz="1600" b="1" dirty="0" smtClean="0">
                <a:latin typeface="Courier New" panose="02070309020205020404" pitchFamily="49" charset="0"/>
                <a:cs typeface="Courier New" panose="02070309020205020404" pitchFamily="49" charset="0"/>
              </a:rPr>
              <a:t>p</a:t>
            </a:r>
            <a:r>
              <a:rPr lang="en-US" sz="1600" b="1" baseline="-25000" dirty="0" smtClean="0">
                <a:latin typeface="Courier New" panose="02070309020205020404" pitchFamily="49" charset="0"/>
                <a:cs typeface="Courier New" panose="02070309020205020404" pitchFamily="49" charset="0"/>
              </a:rPr>
              <a:t>3</a:t>
            </a:r>
            <a:r>
              <a:rPr lang="en-US" sz="1600" b="1" dirty="0" smtClean="0"/>
              <a:t>: For </a:t>
            </a:r>
            <a:r>
              <a:rPr lang="en-US" sz="1600" dirty="0" smtClean="0">
                <a:latin typeface="Courier New" panose="02070309020205020404" pitchFamily="49" charset="0"/>
                <a:cs typeface="Courier New" panose="02070309020205020404" pitchFamily="49" charset="0"/>
              </a:rPr>
              <a:t>k </a:t>
            </a:r>
            <a:r>
              <a:rPr lang="en-US" sz="1600" dirty="0">
                <a:latin typeface="Courier New" panose="02070309020205020404" pitchFamily="49" charset="0"/>
                <a:cs typeface="Courier New" panose="02070309020205020404" pitchFamily="49" charset="0"/>
                <a:sym typeface="Symbol"/>
              </a:rPr>
              <a:t> </a:t>
            </a:r>
            <a:r>
              <a:rPr lang="en-US" sz="2000" dirty="0">
                <a:latin typeface="Brush Script MT" panose="03060802040406070304" pitchFamily="66" charset="0"/>
                <a:cs typeface="Courier New" panose="02070309020205020404" pitchFamily="49" charset="0"/>
                <a:sym typeface="Symbol"/>
              </a:rPr>
              <a:t>l</a:t>
            </a:r>
            <a:r>
              <a:rPr lang="en-US" sz="1600" dirty="0" smtClean="0"/>
              <a:t>  cousin </a:t>
            </a:r>
            <a:r>
              <a:rPr lang="en-US" sz="1600" dirty="0" smtClean="0"/>
              <a:t>prime problem</a:t>
            </a:r>
            <a:r>
              <a:rPr lang="en-US" sz="1600" dirty="0" smtClean="0"/>
              <a:t>:</a:t>
            </a:r>
            <a:endParaRPr lang="en-US" sz="1600" dirty="0"/>
          </a:p>
        </p:txBody>
      </p:sp>
      <p:sp>
        <p:nvSpPr>
          <p:cNvPr id="37" name="Flowchart: Decision 36"/>
          <p:cNvSpPr/>
          <p:nvPr/>
        </p:nvSpPr>
        <p:spPr bwMode="auto">
          <a:xfrm>
            <a:off x="3779330" y="4089407"/>
            <a:ext cx="1325753" cy="1097648"/>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38" name="TextBox 37"/>
          <p:cNvSpPr txBox="1"/>
          <p:nvPr/>
        </p:nvSpPr>
        <p:spPr>
          <a:xfrm>
            <a:off x="3939445" y="4470455"/>
            <a:ext cx="1037546" cy="338554"/>
          </a:xfrm>
          <a:prstGeom prst="rect">
            <a:avLst/>
          </a:prstGeom>
          <a:noFill/>
        </p:spPr>
        <p:txBody>
          <a:bodyPr wrap="square" rtlCol="0">
            <a:spAutoFit/>
          </a:bodyPr>
          <a:lstStyle/>
          <a:p>
            <a:pPr algn="ctr"/>
            <a:r>
              <a:rPr lang="en-US" sz="1600" b="1" dirty="0" smtClean="0">
                <a:latin typeface="Courier New" panose="02070309020205020404" pitchFamily="49" charset="0"/>
                <a:cs typeface="Courier New" panose="02070309020205020404" pitchFamily="49" charset="0"/>
              </a:rPr>
              <a:t>H</a:t>
            </a:r>
            <a:r>
              <a:rPr lang="en-US" sz="1600" b="1" baseline="-25000" dirty="0" smtClean="0">
                <a:latin typeface="Courier New" panose="02070309020205020404" pitchFamily="49" charset="0"/>
                <a:cs typeface="Courier New" panose="02070309020205020404" pitchFamily="49" charset="0"/>
              </a:rPr>
              <a:t>2</a:t>
            </a:r>
            <a:r>
              <a:rPr lang="en-US" sz="1600" b="1" dirty="0" smtClean="0">
                <a:latin typeface="Courier New" panose="02070309020205020404" pitchFamily="49" charset="0"/>
                <a:cs typeface="Courier New" panose="02070309020205020404" pitchFamily="49" charset="0"/>
              </a:rPr>
              <a:t>(</a:t>
            </a:r>
            <a:r>
              <a:rPr lang="en-US" sz="1600" b="1" dirty="0" err="1" smtClean="0">
                <a:latin typeface="Courier New" panose="02070309020205020404" pitchFamily="49" charset="0"/>
                <a:cs typeface="Courier New" panose="02070309020205020404" pitchFamily="49" charset="0"/>
              </a:rPr>
              <a:t>p,i</a:t>
            </a:r>
            <a:r>
              <a:rPr lang="en-US" sz="1600" b="1" dirty="0">
                <a:latin typeface="Courier New" panose="02070309020205020404" pitchFamily="49" charset="0"/>
                <a:cs typeface="Courier New" panose="02070309020205020404" pitchFamily="49" charset="0"/>
              </a:rPr>
              <a:t>)</a:t>
            </a:r>
            <a:endParaRPr lang="en-US" sz="1600" b="1" dirty="0"/>
          </a:p>
        </p:txBody>
      </p:sp>
      <p:cxnSp>
        <p:nvCxnSpPr>
          <p:cNvPr id="39" name="Straight Arrow Connector 38"/>
          <p:cNvCxnSpPr>
            <a:endCxn id="37" idx="1"/>
          </p:cNvCxnSpPr>
          <p:nvPr/>
        </p:nvCxnSpPr>
        <p:spPr bwMode="auto">
          <a:xfrm>
            <a:off x="2752725" y="4629150"/>
            <a:ext cx="1026605" cy="9081"/>
          </a:xfrm>
          <a:prstGeom prst="straightConnector1">
            <a:avLst/>
          </a:prstGeom>
          <a:noFill/>
          <a:ln w="25400" cap="flat" cmpd="sng" algn="ctr">
            <a:solidFill>
              <a:schemeClr val="tx1"/>
            </a:solidFill>
            <a:prstDash val="solid"/>
            <a:round/>
            <a:headEnd type="none" w="med" len="med"/>
            <a:tailEnd type="arrow"/>
          </a:ln>
          <a:effectLst/>
        </p:spPr>
      </p:cxnSp>
      <p:sp>
        <p:nvSpPr>
          <p:cNvPr id="40" name="TextBox 39"/>
          <p:cNvSpPr txBox="1"/>
          <p:nvPr/>
        </p:nvSpPr>
        <p:spPr>
          <a:xfrm>
            <a:off x="4150797" y="3533775"/>
            <a:ext cx="1037546" cy="338554"/>
          </a:xfrm>
          <a:prstGeom prst="rect">
            <a:avLst/>
          </a:prstGeom>
          <a:noFill/>
        </p:spPr>
        <p:txBody>
          <a:bodyPr wrap="square" rtlCol="0">
            <a:spAutoFit/>
          </a:bodyPr>
          <a:lstStyle/>
          <a:p>
            <a:pPr algn="ctr"/>
            <a:r>
              <a:rPr lang="en-US" sz="1600" b="1" dirty="0" smtClean="0">
                <a:latin typeface="Courier New" panose="02070309020205020404" pitchFamily="49" charset="0"/>
                <a:cs typeface="Courier New" panose="02070309020205020404" pitchFamily="49" charset="0"/>
              </a:rPr>
              <a:t>p</a:t>
            </a:r>
            <a:r>
              <a:rPr lang="en-US" sz="1600" b="1" baseline="-25000" dirty="0">
                <a:latin typeface="Courier New" panose="02070309020205020404" pitchFamily="49" charset="0"/>
                <a:cs typeface="Courier New" panose="02070309020205020404" pitchFamily="49" charset="0"/>
              </a:rPr>
              <a:t>2</a:t>
            </a:r>
            <a:endParaRPr lang="en-US" sz="1600" b="1" dirty="0"/>
          </a:p>
        </p:txBody>
      </p:sp>
      <p:cxnSp>
        <p:nvCxnSpPr>
          <p:cNvPr id="41" name="Straight Arrow Connector 40"/>
          <p:cNvCxnSpPr/>
          <p:nvPr/>
        </p:nvCxnSpPr>
        <p:spPr bwMode="auto">
          <a:xfrm>
            <a:off x="5109353" y="4639179"/>
            <a:ext cx="377047" cy="9021"/>
          </a:xfrm>
          <a:prstGeom prst="straightConnector1">
            <a:avLst/>
          </a:prstGeom>
          <a:noFill/>
          <a:ln w="25400" cap="flat" cmpd="sng" algn="ctr">
            <a:solidFill>
              <a:schemeClr val="tx1"/>
            </a:solidFill>
            <a:prstDash val="solid"/>
            <a:round/>
            <a:headEnd type="none" w="med" len="med"/>
            <a:tailEnd type="none"/>
          </a:ln>
          <a:effectLst/>
        </p:spPr>
      </p:cxnSp>
      <p:sp>
        <p:nvSpPr>
          <p:cNvPr id="42" name="TextBox 41"/>
          <p:cNvSpPr txBox="1"/>
          <p:nvPr/>
        </p:nvSpPr>
        <p:spPr>
          <a:xfrm>
            <a:off x="2914650" y="5517622"/>
            <a:ext cx="1566169" cy="1023357"/>
          </a:xfrm>
          <a:prstGeom prst="rect">
            <a:avLst/>
          </a:prstGeom>
          <a:noFill/>
        </p:spPr>
        <p:txBody>
          <a:bodyPr wrap="square" rtlCol="0">
            <a:spAutoFit/>
          </a:bodyPr>
          <a:lstStyle/>
          <a:p>
            <a:r>
              <a:rPr lang="en-US" sz="1100" b="1" dirty="0" err="1" smtClean="0">
                <a:latin typeface="Courier New" panose="02070309020205020404" pitchFamily="49" charset="0"/>
                <a:cs typeface="Courier New" panose="02070309020205020404" pitchFamily="49" charset="0"/>
              </a:rPr>
              <a:t>YES:halts</a:t>
            </a:r>
            <a:endParaRPr lang="en-US" sz="1100" b="1" dirty="0" smtClean="0">
              <a:latin typeface="Courier New" panose="02070309020205020404" pitchFamily="49" charset="0"/>
              <a:cs typeface="Courier New" panose="02070309020205020404" pitchFamily="49" charset="0"/>
            </a:endParaRPr>
          </a:p>
          <a:p>
            <a:r>
              <a:rPr lang="en-US" sz="1100" b="1" dirty="0" smtClean="0">
                <a:latin typeface="Courier New" panose="02070309020205020404" pitchFamily="49" charset="0"/>
                <a:cs typeface="Courier New" panose="02070309020205020404" pitchFamily="49" charset="0"/>
              </a:rPr>
              <a:t>Finite # of </a:t>
            </a:r>
            <a:endParaRPr lang="en-US" sz="1100" b="1" dirty="0" smtClean="0">
              <a:latin typeface="Courier New" panose="02070309020205020404" pitchFamily="49" charset="0"/>
              <a:cs typeface="Courier New" panose="02070309020205020404" pitchFamily="49" charset="0"/>
            </a:endParaRPr>
          </a:p>
          <a:p>
            <a:r>
              <a:rPr lang="en-US" sz="1100" b="1" dirty="0" smtClean="0">
                <a:latin typeface="Courier New" panose="02070309020205020404" pitchFamily="49" charset="0"/>
                <a:cs typeface="Courier New" panose="02070309020205020404" pitchFamily="49" charset="0"/>
              </a:rPr>
              <a:t>k </a:t>
            </a:r>
            <a:r>
              <a:rPr lang="en-US" sz="1100" b="1" dirty="0">
                <a:latin typeface="Courier New" panose="02070309020205020404" pitchFamily="49" charset="0"/>
                <a:cs typeface="Courier New" panose="02070309020205020404" pitchFamily="49" charset="0"/>
              </a:rPr>
              <a:t>cousin </a:t>
            </a:r>
            <a:r>
              <a:rPr lang="en-US" sz="1100" b="1" dirty="0" smtClean="0">
                <a:latin typeface="Courier New" panose="02070309020205020404" pitchFamily="49" charset="0"/>
                <a:cs typeface="Courier New" panose="02070309020205020404" pitchFamily="49" charset="0"/>
              </a:rPr>
              <a:t>primes</a:t>
            </a:r>
            <a:endParaRPr lang="en-US" sz="1100" b="1" dirty="0"/>
          </a:p>
          <a:p>
            <a:endParaRPr lang="en-US" sz="1100" b="1" dirty="0"/>
          </a:p>
        </p:txBody>
      </p:sp>
      <p:cxnSp>
        <p:nvCxnSpPr>
          <p:cNvPr id="43" name="Straight Arrow Connector 42"/>
          <p:cNvCxnSpPr/>
          <p:nvPr/>
        </p:nvCxnSpPr>
        <p:spPr bwMode="auto">
          <a:xfrm flipH="1">
            <a:off x="4438650" y="5185158"/>
            <a:ext cx="4624" cy="1272792"/>
          </a:xfrm>
          <a:prstGeom prst="straightConnector1">
            <a:avLst/>
          </a:prstGeom>
          <a:noFill/>
          <a:ln w="25400" cap="flat" cmpd="sng" algn="ctr">
            <a:solidFill>
              <a:schemeClr val="tx1"/>
            </a:solidFill>
            <a:prstDash val="solid"/>
            <a:round/>
            <a:headEnd type="none" w="med" len="med"/>
            <a:tailEnd type="none"/>
          </a:ln>
          <a:effectLst/>
        </p:spPr>
      </p:cxnSp>
      <p:cxnSp>
        <p:nvCxnSpPr>
          <p:cNvPr id="44" name="Straight Arrow Connector 43"/>
          <p:cNvCxnSpPr>
            <a:endCxn id="37" idx="0"/>
          </p:cNvCxnSpPr>
          <p:nvPr/>
        </p:nvCxnSpPr>
        <p:spPr bwMode="auto">
          <a:xfrm>
            <a:off x="4429125" y="3524250"/>
            <a:ext cx="13082" cy="565157"/>
          </a:xfrm>
          <a:prstGeom prst="straightConnector1">
            <a:avLst/>
          </a:prstGeom>
          <a:noFill/>
          <a:ln w="25400" cap="flat" cmpd="sng" algn="ctr">
            <a:solidFill>
              <a:schemeClr val="tx1"/>
            </a:solidFill>
            <a:prstDash val="solid"/>
            <a:round/>
            <a:headEnd type="none" w="med" len="med"/>
            <a:tailEnd type="arrow"/>
          </a:ln>
          <a:effectLst/>
        </p:spPr>
      </p:cxnSp>
      <p:sp>
        <p:nvSpPr>
          <p:cNvPr id="45" name="TextBox 44"/>
          <p:cNvSpPr txBox="1"/>
          <p:nvPr/>
        </p:nvSpPr>
        <p:spPr>
          <a:xfrm>
            <a:off x="2800349" y="4269990"/>
            <a:ext cx="981075" cy="338554"/>
          </a:xfrm>
          <a:prstGeom prst="rect">
            <a:avLst/>
          </a:prstGeom>
          <a:noFill/>
        </p:spPr>
        <p:txBody>
          <a:bodyPr wrap="square" rtlCol="0">
            <a:spAutoFit/>
          </a:bodyPr>
          <a:lstStyle/>
          <a:p>
            <a:pPr algn="ctr"/>
            <a:r>
              <a:rPr lang="en-US" sz="1600" b="1" dirty="0" smtClean="0">
                <a:latin typeface="Courier New" panose="02070309020205020404" pitchFamily="49" charset="0"/>
                <a:cs typeface="Courier New" panose="02070309020205020404" pitchFamily="49" charset="0"/>
              </a:rPr>
              <a:t>i</a:t>
            </a:r>
            <a:r>
              <a:rPr lang="en-US" sz="1600" b="1" baseline="-25000" dirty="0" smtClean="0">
                <a:latin typeface="Courier New" panose="02070309020205020404" pitchFamily="49" charset="0"/>
                <a:cs typeface="Courier New" panose="02070309020205020404" pitchFamily="49" charset="0"/>
              </a:rPr>
              <a:t>2 </a:t>
            </a:r>
            <a:r>
              <a:rPr lang="en-US" sz="1600" b="1" dirty="0" smtClean="0">
                <a:latin typeface="Courier New" panose="02070309020205020404" pitchFamily="49" charset="0"/>
                <a:cs typeface="Courier New" panose="02070309020205020404" pitchFamily="49" charset="0"/>
              </a:rPr>
              <a:t>= k</a:t>
            </a:r>
            <a:endParaRPr lang="en-US" sz="1600" b="1" dirty="0"/>
          </a:p>
        </p:txBody>
      </p:sp>
      <p:sp>
        <p:nvSpPr>
          <p:cNvPr id="46" name="TextBox 45"/>
          <p:cNvSpPr txBox="1"/>
          <p:nvPr/>
        </p:nvSpPr>
        <p:spPr>
          <a:xfrm>
            <a:off x="4443683" y="4658041"/>
            <a:ext cx="1147492" cy="1862048"/>
          </a:xfrm>
          <a:prstGeom prst="rect">
            <a:avLst/>
          </a:prstGeom>
          <a:noFill/>
        </p:spPr>
        <p:txBody>
          <a:bodyPr wrap="square" rtlCol="0">
            <a:spAutoFit/>
          </a:bodyPr>
          <a:lstStyle/>
          <a:p>
            <a:pPr algn="l"/>
            <a:r>
              <a:rPr lang="en-US" sz="1100" b="1" dirty="0" smtClean="0">
                <a:latin typeface="Courier New" panose="02070309020205020404" pitchFamily="49" charset="0"/>
                <a:cs typeface="Courier New" panose="02070309020205020404" pitchFamily="49" charset="0"/>
              </a:rPr>
              <a:t>        No:</a:t>
            </a:r>
          </a:p>
          <a:p>
            <a:r>
              <a:rPr lang="en-US" sz="1100" b="1" dirty="0" smtClean="0">
                <a:latin typeface="Courier New" panose="02070309020205020404" pitchFamily="49" charset="0"/>
                <a:cs typeface="Courier New" panose="02070309020205020404" pitchFamily="49" charset="0"/>
              </a:rPr>
              <a:t>doesn’t halt.</a:t>
            </a:r>
          </a:p>
          <a:p>
            <a:r>
              <a:rPr lang="en-US" sz="1100" b="1" dirty="0" smtClean="0">
                <a:latin typeface="Courier New" panose="02070309020205020404" pitchFamily="49" charset="0"/>
                <a:cs typeface="Courier New" panose="02070309020205020404" pitchFamily="49" charset="0"/>
              </a:rPr>
              <a:t>There is a k </a:t>
            </a:r>
            <a:r>
              <a:rPr lang="en-US" sz="1100" dirty="0">
                <a:latin typeface="Courier New" panose="02070309020205020404" pitchFamily="49" charset="0"/>
                <a:cs typeface="Courier New" panose="02070309020205020404" pitchFamily="49" charset="0"/>
                <a:sym typeface="Symbol"/>
              </a:rPr>
              <a:t> </a:t>
            </a:r>
            <a:r>
              <a:rPr lang="en-US" sz="1600" dirty="0" smtClean="0">
                <a:latin typeface="Brush Script MT" panose="03060802040406070304" pitchFamily="66" charset="0"/>
                <a:cs typeface="Courier New" panose="02070309020205020404" pitchFamily="49" charset="0"/>
                <a:sym typeface="Symbol"/>
              </a:rPr>
              <a:t>l</a:t>
            </a:r>
            <a:r>
              <a:rPr lang="en-US" sz="1100" dirty="0" smtClean="0">
                <a:latin typeface="Courier New" panose="02070309020205020404" pitchFamily="49" charset="0"/>
                <a:cs typeface="Courier New" panose="02070309020205020404" pitchFamily="49" charset="0"/>
                <a:sym typeface="Symbol"/>
              </a:rPr>
              <a:t> with an infinite number of k-cousin primes</a:t>
            </a:r>
            <a:r>
              <a:rPr lang="en-US" sz="1100" b="1" dirty="0" smtClean="0">
                <a:latin typeface="Courier New" panose="02070309020205020404" pitchFamily="49" charset="0"/>
                <a:cs typeface="Courier New" panose="02070309020205020404" pitchFamily="49" charset="0"/>
              </a:rPr>
              <a:t>.</a:t>
            </a:r>
            <a:endParaRPr lang="en-US" sz="1100" b="1" dirty="0"/>
          </a:p>
        </p:txBody>
      </p:sp>
      <p:cxnSp>
        <p:nvCxnSpPr>
          <p:cNvPr id="47" name="Straight Arrow Connector 46"/>
          <p:cNvCxnSpPr/>
          <p:nvPr/>
        </p:nvCxnSpPr>
        <p:spPr bwMode="auto">
          <a:xfrm flipH="1" flipV="1">
            <a:off x="2724150" y="6448425"/>
            <a:ext cx="1733552" cy="3"/>
          </a:xfrm>
          <a:prstGeom prst="straightConnector1">
            <a:avLst/>
          </a:prstGeom>
          <a:noFill/>
          <a:ln w="25400" cap="flat" cmpd="sng" algn="ctr">
            <a:solidFill>
              <a:schemeClr val="tx1"/>
            </a:solidFill>
            <a:prstDash val="solid"/>
            <a:round/>
            <a:headEnd type="none" w="med" len="med"/>
            <a:tailEnd type="none"/>
          </a:ln>
          <a:effectLst/>
        </p:spPr>
      </p:cxnSp>
      <p:cxnSp>
        <p:nvCxnSpPr>
          <p:cNvPr id="50" name="Straight Arrow Connector 49"/>
          <p:cNvCxnSpPr/>
          <p:nvPr/>
        </p:nvCxnSpPr>
        <p:spPr bwMode="auto">
          <a:xfrm>
            <a:off x="2728913" y="5548729"/>
            <a:ext cx="4764" cy="871121"/>
          </a:xfrm>
          <a:prstGeom prst="straightConnector1">
            <a:avLst/>
          </a:prstGeom>
          <a:noFill/>
          <a:ln w="25400" cap="flat" cmpd="sng" algn="ctr">
            <a:solidFill>
              <a:schemeClr val="tx1"/>
            </a:solidFill>
            <a:prstDash val="solid"/>
            <a:round/>
            <a:headEnd type="arrow" w="med" len="med"/>
            <a:tailEnd type="none"/>
          </a:ln>
          <a:effectLst/>
        </p:spPr>
      </p:cxnSp>
      <p:sp>
        <p:nvSpPr>
          <p:cNvPr id="62" name="TextBox 61"/>
          <p:cNvSpPr txBox="1"/>
          <p:nvPr/>
        </p:nvSpPr>
        <p:spPr>
          <a:xfrm>
            <a:off x="1733550" y="5219700"/>
            <a:ext cx="1171575" cy="338554"/>
          </a:xfrm>
          <a:prstGeom prst="rect">
            <a:avLst/>
          </a:prstGeom>
          <a:solidFill>
            <a:schemeClr val="bg1"/>
          </a:solidFill>
          <a:ln w="22225">
            <a:solidFill>
              <a:schemeClr val="tx1"/>
            </a:solidFill>
          </a:ln>
        </p:spPr>
        <p:txBody>
          <a:bodyPr wrap="square" rtlCol="0">
            <a:spAutoFit/>
          </a:bodyPr>
          <a:lstStyle/>
          <a:p>
            <a:pPr algn="ctr"/>
            <a:r>
              <a:rPr lang="en-US" sz="1600" b="1" dirty="0" smtClean="0">
                <a:latin typeface="Courier New" panose="02070309020205020404" pitchFamily="49" charset="0"/>
                <a:cs typeface="Courier New" panose="02070309020205020404" pitchFamily="49" charset="0"/>
              </a:rPr>
              <a:t>k=k+2</a:t>
            </a:r>
            <a:endParaRPr lang="en-US" sz="1600" b="1" dirty="0"/>
          </a:p>
        </p:txBody>
      </p:sp>
      <p:sp>
        <p:nvSpPr>
          <p:cNvPr id="63" name="Rectangle 62"/>
          <p:cNvSpPr/>
          <p:nvPr/>
        </p:nvSpPr>
        <p:spPr>
          <a:xfrm>
            <a:off x="1609924" y="3333720"/>
            <a:ext cx="925253" cy="1261884"/>
          </a:xfrm>
          <a:prstGeom prst="rect">
            <a:avLst/>
          </a:prstGeom>
        </p:spPr>
        <p:txBody>
          <a:bodyPr wrap="none">
            <a:spAutoFit/>
          </a:bodyPr>
          <a:lstStyle/>
          <a:p>
            <a:r>
              <a:rPr lang="en-US" sz="1600" b="1" dirty="0" err="1" smtClean="0">
                <a:latin typeface="Courier New" panose="02070309020205020404" pitchFamily="49" charset="0"/>
                <a:cs typeface="Courier New" panose="02070309020205020404" pitchFamily="49" charset="0"/>
              </a:rPr>
              <a:t>initia</a:t>
            </a:r>
            <a:endParaRPr lang="en-US" sz="1600" b="1" dirty="0" smtClean="0">
              <a:latin typeface="Courier New" panose="02070309020205020404" pitchFamily="49" charset="0"/>
              <a:cs typeface="Courier New" panose="02070309020205020404" pitchFamily="49" charset="0"/>
            </a:endParaRPr>
          </a:p>
          <a:p>
            <a:r>
              <a:rPr lang="en-US" sz="1600" b="1" dirty="0" smtClean="0">
                <a:latin typeface="Courier New" panose="02070309020205020404" pitchFamily="49" charset="0"/>
                <a:cs typeface="Courier New" panose="02070309020205020404" pitchFamily="49" charset="0"/>
              </a:rPr>
              <a:t>-</a:t>
            </a:r>
            <a:r>
              <a:rPr lang="en-US" sz="1600" b="1" dirty="0" err="1" smtClean="0">
                <a:latin typeface="Courier New" panose="02070309020205020404" pitchFamily="49" charset="0"/>
                <a:cs typeface="Courier New" panose="02070309020205020404" pitchFamily="49" charset="0"/>
              </a:rPr>
              <a:t>lize</a:t>
            </a:r>
            <a:endParaRPr lang="en-US" sz="1600" b="1" dirty="0" smtClean="0">
              <a:latin typeface="Courier New" panose="02070309020205020404" pitchFamily="49" charset="0"/>
              <a:cs typeface="Courier New" panose="02070309020205020404" pitchFamily="49" charset="0"/>
            </a:endParaRPr>
          </a:p>
          <a:p>
            <a:r>
              <a:rPr lang="en-US" sz="1600" b="1" dirty="0" smtClean="0">
                <a:latin typeface="Courier New" panose="02070309020205020404" pitchFamily="49" charset="0"/>
                <a:cs typeface="Courier New" panose="02070309020205020404" pitchFamily="49" charset="0"/>
              </a:rPr>
              <a:t>k = </a:t>
            </a:r>
            <a:r>
              <a:rPr lang="en-US" sz="2400" b="1" dirty="0">
                <a:latin typeface="Brush Script MT" panose="03060802040406070304" pitchFamily="66" charset="0"/>
                <a:cs typeface="Courier New" panose="02070309020205020404" pitchFamily="49" charset="0"/>
                <a:sym typeface="Symbol"/>
              </a:rPr>
              <a:t>l</a:t>
            </a:r>
            <a:endParaRPr lang="en-US" sz="1600" b="1" dirty="0"/>
          </a:p>
        </p:txBody>
      </p:sp>
      <p:cxnSp>
        <p:nvCxnSpPr>
          <p:cNvPr id="66" name="Straight Arrow Connector 65"/>
          <p:cNvCxnSpPr/>
          <p:nvPr/>
        </p:nvCxnSpPr>
        <p:spPr bwMode="auto">
          <a:xfrm>
            <a:off x="2743200" y="4619625"/>
            <a:ext cx="0" cy="628650"/>
          </a:xfrm>
          <a:prstGeom prst="straightConnector1">
            <a:avLst/>
          </a:prstGeom>
          <a:noFill/>
          <a:ln w="25400" cap="flat" cmpd="sng" algn="ctr">
            <a:solidFill>
              <a:schemeClr val="tx1"/>
            </a:solidFill>
            <a:prstDash val="solid"/>
            <a:round/>
            <a:headEnd type="none" w="med" len="med"/>
            <a:tailEnd type="none"/>
          </a:ln>
          <a:effectLst/>
        </p:spPr>
      </p:cxnSp>
      <p:cxnSp>
        <p:nvCxnSpPr>
          <p:cNvPr id="76" name="Straight Arrow Connector 75"/>
          <p:cNvCxnSpPr/>
          <p:nvPr/>
        </p:nvCxnSpPr>
        <p:spPr bwMode="auto">
          <a:xfrm flipH="1" flipV="1">
            <a:off x="1657350" y="4610100"/>
            <a:ext cx="1133475" cy="19050"/>
          </a:xfrm>
          <a:prstGeom prst="straightConnector1">
            <a:avLst/>
          </a:prstGeom>
          <a:noFill/>
          <a:ln w="25400" cap="flat" cmpd="sng" algn="ctr">
            <a:solidFill>
              <a:schemeClr val="tx1"/>
            </a:solidFill>
            <a:prstDash val="solid"/>
            <a:round/>
            <a:headEnd type="arrow" w="med" len="med"/>
            <a:tailEnd type="none"/>
          </a:ln>
          <a:effectLst/>
        </p:spPr>
      </p:cxnSp>
      <p:sp>
        <p:nvSpPr>
          <p:cNvPr id="85" name="Rectangle 84"/>
          <p:cNvSpPr/>
          <p:nvPr/>
        </p:nvSpPr>
        <p:spPr bwMode="auto">
          <a:xfrm>
            <a:off x="1647826" y="3114675"/>
            <a:ext cx="4362449" cy="3429000"/>
          </a:xfrm>
          <a:prstGeom prst="rect">
            <a:avLst/>
          </a:prstGeom>
          <a:noFill/>
          <a:ln w="31750" cap="flat" cmpd="sng" algn="ctr">
            <a:solidFill>
              <a:schemeClr val="bg1">
                <a:lumMod val="6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89" name="Rectangle 88"/>
          <p:cNvSpPr/>
          <p:nvPr/>
        </p:nvSpPr>
        <p:spPr>
          <a:xfrm>
            <a:off x="777212" y="4114770"/>
            <a:ext cx="830677" cy="523220"/>
          </a:xfrm>
          <a:prstGeom prst="rect">
            <a:avLst/>
          </a:prstGeom>
        </p:spPr>
        <p:txBody>
          <a:bodyPr wrap="none">
            <a:spAutoFit/>
          </a:bodyPr>
          <a:lstStyle/>
          <a:p>
            <a:r>
              <a:rPr lang="en-US" b="1" dirty="0" smtClean="0">
                <a:latin typeface="Courier New" panose="02070309020205020404" pitchFamily="49" charset="0"/>
                <a:cs typeface="Courier New" panose="02070309020205020404" pitchFamily="49" charset="0"/>
              </a:rPr>
              <a:t>i</a:t>
            </a:r>
            <a:r>
              <a:rPr lang="en-US" b="1" baseline="-25000" dirty="0" smtClean="0">
                <a:latin typeface="Courier New" panose="02070309020205020404" pitchFamily="49" charset="0"/>
                <a:cs typeface="Courier New" panose="02070309020205020404" pitchFamily="49" charset="0"/>
              </a:rPr>
              <a:t>3</a:t>
            </a:r>
            <a:r>
              <a:rPr lang="en-US" b="1" dirty="0" smtClean="0">
                <a:latin typeface="Courier New" panose="02070309020205020404" pitchFamily="49" charset="0"/>
                <a:cs typeface="Courier New" panose="02070309020205020404" pitchFamily="49" charset="0"/>
              </a:rPr>
              <a:t>= </a:t>
            </a:r>
            <a:r>
              <a:rPr lang="en-US" sz="2800" dirty="0" smtClean="0">
                <a:latin typeface="Brush Script MT" panose="03060802040406070304" pitchFamily="66" charset="0"/>
                <a:cs typeface="Courier New" panose="02070309020205020404" pitchFamily="49" charset="0"/>
                <a:sym typeface="Symbol"/>
              </a:rPr>
              <a:t>l</a:t>
            </a:r>
            <a:endParaRPr lang="en-US" sz="2800" dirty="0"/>
          </a:p>
        </p:txBody>
      </p:sp>
      <p:sp>
        <p:nvSpPr>
          <p:cNvPr id="97" name="TextBox 96"/>
          <p:cNvSpPr txBox="1"/>
          <p:nvPr/>
        </p:nvSpPr>
        <p:spPr>
          <a:xfrm>
            <a:off x="4905375" y="3298816"/>
            <a:ext cx="1047751" cy="923330"/>
          </a:xfrm>
          <a:prstGeom prst="rect">
            <a:avLst/>
          </a:prstGeom>
          <a:solidFill>
            <a:schemeClr val="tx1"/>
          </a:solidFill>
          <a:ln w="38100">
            <a:solidFill>
              <a:schemeClr val="tx1"/>
            </a:solidFill>
          </a:ln>
        </p:spPr>
        <p:txBody>
          <a:bodyPr wrap="square" rtlCol="0">
            <a:spAutoFit/>
          </a:bodyPr>
          <a:lstStyle/>
          <a:p>
            <a:pPr algn="ctr"/>
            <a:r>
              <a:rPr lang="en-US" sz="1050" dirty="0" smtClean="0">
                <a:solidFill>
                  <a:schemeClr val="bg1">
                    <a:lumMod val="95000"/>
                  </a:schemeClr>
                </a:solidFill>
              </a:rPr>
              <a:t>Stop: </a:t>
            </a:r>
            <a:r>
              <a:rPr lang="en-US" sz="1050" dirty="0" smtClean="0">
                <a:solidFill>
                  <a:schemeClr val="bg1">
                    <a:lumMod val="95000"/>
                  </a:schemeClr>
                </a:solidFill>
              </a:rPr>
              <a:t>Found a case of  infinite </a:t>
            </a:r>
            <a:r>
              <a:rPr lang="en-US" sz="1050" dirty="0" smtClean="0">
                <a:solidFill>
                  <a:schemeClr val="bg1">
                    <a:lumMod val="95000"/>
                  </a:schemeClr>
                </a:solidFill>
                <a:latin typeface="Courier New" panose="02070309020205020404" pitchFamily="49" charset="0"/>
                <a:cs typeface="Courier New" panose="02070309020205020404" pitchFamily="49" charset="0"/>
              </a:rPr>
              <a:t>k</a:t>
            </a:r>
            <a:r>
              <a:rPr lang="en-US" sz="1050" dirty="0" smtClean="0">
                <a:solidFill>
                  <a:schemeClr val="bg1">
                    <a:lumMod val="95000"/>
                  </a:schemeClr>
                </a:solidFill>
              </a:rPr>
              <a:t> cousin </a:t>
            </a:r>
            <a:r>
              <a:rPr lang="en-US" sz="1050" dirty="0" smtClean="0">
                <a:solidFill>
                  <a:schemeClr val="bg1">
                    <a:lumMod val="95000"/>
                  </a:schemeClr>
                </a:solidFill>
              </a:rPr>
              <a:t>primes</a:t>
            </a:r>
            <a:r>
              <a:rPr lang="en-US" sz="1050" dirty="0" smtClean="0">
                <a:solidFill>
                  <a:schemeClr val="bg1"/>
                </a:solidFill>
              </a:rPr>
              <a:t>, </a:t>
            </a:r>
            <a:r>
              <a:rPr lang="en-US" sz="1050" dirty="0">
                <a:solidFill>
                  <a:schemeClr val="bg1"/>
                </a:solidFill>
                <a:latin typeface="Courier New" panose="02070309020205020404" pitchFamily="49" charset="0"/>
                <a:cs typeface="Courier New" panose="02070309020205020404" pitchFamily="49" charset="0"/>
              </a:rPr>
              <a:t>k </a:t>
            </a:r>
            <a:r>
              <a:rPr lang="en-US" sz="1050" dirty="0">
                <a:solidFill>
                  <a:schemeClr val="bg1"/>
                </a:solidFill>
                <a:latin typeface="Courier New" panose="02070309020205020404" pitchFamily="49" charset="0"/>
                <a:cs typeface="Courier New" panose="02070309020205020404" pitchFamily="49" charset="0"/>
                <a:sym typeface="Symbol"/>
              </a:rPr>
              <a:t> </a:t>
            </a:r>
            <a:r>
              <a:rPr lang="en-US" sz="1200" dirty="0">
                <a:solidFill>
                  <a:schemeClr val="bg1"/>
                </a:solidFill>
                <a:latin typeface="Brush Script MT" panose="03060802040406070304" pitchFamily="66" charset="0"/>
                <a:cs typeface="Courier New" panose="02070309020205020404" pitchFamily="49" charset="0"/>
                <a:sym typeface="Symbol"/>
              </a:rPr>
              <a:t>l</a:t>
            </a:r>
            <a:r>
              <a:rPr lang="en-US" sz="1050" dirty="0">
                <a:solidFill>
                  <a:schemeClr val="bg1"/>
                </a:solidFill>
              </a:rPr>
              <a:t> </a:t>
            </a:r>
            <a:endParaRPr lang="en-US" sz="1050" dirty="0">
              <a:solidFill>
                <a:schemeClr val="bg1"/>
              </a:solidFill>
            </a:endParaRPr>
          </a:p>
        </p:txBody>
      </p:sp>
      <p:cxnSp>
        <p:nvCxnSpPr>
          <p:cNvPr id="98" name="Straight Arrow Connector 97"/>
          <p:cNvCxnSpPr/>
          <p:nvPr/>
        </p:nvCxnSpPr>
        <p:spPr bwMode="auto">
          <a:xfrm>
            <a:off x="5448300" y="4219575"/>
            <a:ext cx="19053" cy="428625"/>
          </a:xfrm>
          <a:prstGeom prst="straightConnector1">
            <a:avLst/>
          </a:prstGeom>
          <a:noFill/>
          <a:ln w="25400" cap="flat" cmpd="sng" algn="ctr">
            <a:solidFill>
              <a:schemeClr val="tx1"/>
            </a:solidFill>
            <a:prstDash val="solid"/>
            <a:round/>
            <a:headEnd type="arrow" w="med" len="med"/>
            <a:tailEnd type="none"/>
          </a:ln>
          <a:effectLst/>
        </p:spPr>
      </p:cxnSp>
      <p:cxnSp>
        <p:nvCxnSpPr>
          <p:cNvPr id="107" name="Straight Arrow Connector 106"/>
          <p:cNvCxnSpPr/>
          <p:nvPr/>
        </p:nvCxnSpPr>
        <p:spPr bwMode="auto">
          <a:xfrm flipH="1">
            <a:off x="981075" y="4610100"/>
            <a:ext cx="695325" cy="0"/>
          </a:xfrm>
          <a:prstGeom prst="straightConnector1">
            <a:avLst/>
          </a:prstGeom>
          <a:noFill/>
          <a:ln w="25400" cap="flat" cmpd="sng" algn="ctr">
            <a:solidFill>
              <a:schemeClr val="tx1"/>
            </a:solidFill>
            <a:prstDash val="solid"/>
            <a:round/>
            <a:headEnd type="arrow" w="med" len="med"/>
            <a:tailEnd type="none"/>
          </a:ln>
          <a:effectLst/>
        </p:spPr>
      </p:cxnSp>
      <p:grpSp>
        <p:nvGrpSpPr>
          <p:cNvPr id="130" name="Group 129"/>
          <p:cNvGrpSpPr/>
          <p:nvPr/>
        </p:nvGrpSpPr>
        <p:grpSpPr>
          <a:xfrm>
            <a:off x="5867401" y="1920621"/>
            <a:ext cx="3200400" cy="5152823"/>
            <a:chOff x="5867401" y="1920621"/>
            <a:chExt cx="3200400" cy="5152823"/>
          </a:xfrm>
        </p:grpSpPr>
        <p:sp>
          <p:nvSpPr>
            <p:cNvPr id="110" name="TextBox 109"/>
            <p:cNvSpPr txBox="1"/>
            <p:nvPr/>
          </p:nvSpPr>
          <p:spPr>
            <a:xfrm>
              <a:off x="5867401" y="1920621"/>
              <a:ext cx="3200400" cy="861774"/>
            </a:xfrm>
            <a:prstGeom prst="rect">
              <a:avLst/>
            </a:prstGeom>
            <a:solidFill>
              <a:schemeClr val="tx1"/>
            </a:solidFill>
            <a:ln w="38100">
              <a:solidFill>
                <a:schemeClr val="tx1"/>
              </a:solidFill>
            </a:ln>
          </p:spPr>
          <p:txBody>
            <a:bodyPr wrap="square" rtlCol="0">
              <a:spAutoFit/>
            </a:bodyPr>
            <a:lstStyle/>
            <a:p>
              <a:pPr algn="ctr"/>
              <a:r>
                <a:rPr lang="en-US" dirty="0" smtClean="0">
                  <a:solidFill>
                    <a:schemeClr val="bg1">
                      <a:lumMod val="95000"/>
                    </a:schemeClr>
                  </a:solidFill>
                </a:rPr>
                <a:t>Hyper</a:t>
              </a:r>
              <a:r>
                <a:rPr lang="en-US" baseline="30000" dirty="0">
                  <a:solidFill>
                    <a:schemeClr val="bg1">
                      <a:lumMod val="95000"/>
                    </a:schemeClr>
                  </a:solidFill>
                </a:rPr>
                <a:t>2</a:t>
              </a:r>
              <a:r>
                <a:rPr lang="en-US" dirty="0" smtClean="0">
                  <a:solidFill>
                    <a:schemeClr val="bg1">
                      <a:lumMod val="95000"/>
                    </a:schemeClr>
                  </a:solidFill>
                </a:rPr>
                <a:t>-Halting </a:t>
              </a:r>
              <a:r>
                <a:rPr lang="en-US" dirty="0" smtClean="0">
                  <a:solidFill>
                    <a:schemeClr val="bg1">
                      <a:lumMod val="95000"/>
                    </a:schemeClr>
                  </a:solidFill>
                </a:rPr>
                <a:t>Oracle </a:t>
              </a:r>
            </a:p>
            <a:p>
              <a:pPr algn="ctr"/>
              <a:r>
                <a:rPr lang="en-US" b="1" dirty="0" smtClean="0">
                  <a:solidFill>
                    <a:schemeClr val="bg1">
                      <a:lumMod val="95000"/>
                    </a:schemeClr>
                  </a:solidFill>
                  <a:latin typeface="Courier New" panose="02070309020205020404" pitchFamily="49" charset="0"/>
                  <a:cs typeface="Courier New" panose="02070309020205020404" pitchFamily="49" charset="0"/>
                </a:rPr>
                <a:t>H</a:t>
              </a:r>
              <a:r>
                <a:rPr lang="en-US" b="1" baseline="-25000" dirty="0" smtClean="0">
                  <a:solidFill>
                    <a:schemeClr val="bg1">
                      <a:lumMod val="95000"/>
                    </a:schemeClr>
                  </a:solidFill>
                  <a:latin typeface="Courier New" panose="02070309020205020404" pitchFamily="49" charset="0"/>
                  <a:cs typeface="Courier New" panose="02070309020205020404" pitchFamily="49" charset="0"/>
                </a:rPr>
                <a:t>3</a:t>
              </a:r>
              <a:r>
                <a:rPr lang="en-US" b="1" dirty="0" smtClean="0">
                  <a:solidFill>
                    <a:schemeClr val="bg1">
                      <a:lumMod val="95000"/>
                    </a:schemeClr>
                  </a:solidFill>
                  <a:latin typeface="Courier New" panose="02070309020205020404" pitchFamily="49" charset="0"/>
                  <a:cs typeface="Courier New" panose="02070309020205020404" pitchFamily="49" charset="0"/>
                </a:rPr>
                <a:t>(</a:t>
              </a:r>
              <a:r>
                <a:rPr lang="en-US" b="1" dirty="0" err="1" smtClean="0">
                  <a:solidFill>
                    <a:schemeClr val="bg1">
                      <a:lumMod val="95000"/>
                    </a:schemeClr>
                  </a:solidFill>
                  <a:latin typeface="Courier New" panose="02070309020205020404" pitchFamily="49" charset="0"/>
                  <a:cs typeface="Courier New" panose="02070309020205020404" pitchFamily="49" charset="0"/>
                </a:rPr>
                <a:t>p,i</a:t>
              </a:r>
              <a:r>
                <a:rPr lang="en-US" b="1" dirty="0" smtClean="0">
                  <a:solidFill>
                    <a:schemeClr val="bg1">
                      <a:lumMod val="95000"/>
                    </a:schemeClr>
                  </a:solidFill>
                  <a:latin typeface="Courier New" panose="02070309020205020404" pitchFamily="49" charset="0"/>
                  <a:cs typeface="Courier New" panose="02070309020205020404" pitchFamily="49" charset="0"/>
                </a:rPr>
                <a:t>)</a:t>
              </a:r>
              <a:endParaRPr lang="en-US" b="1" dirty="0">
                <a:solidFill>
                  <a:schemeClr val="bg1">
                    <a:lumMod val="95000"/>
                  </a:schemeClr>
                </a:solidFill>
              </a:endParaRPr>
            </a:p>
          </p:txBody>
        </p:sp>
        <p:sp>
          <p:nvSpPr>
            <p:cNvPr id="111" name="Flowchart: Decision 110"/>
            <p:cNvSpPr/>
            <p:nvPr/>
          </p:nvSpPr>
          <p:spPr bwMode="auto">
            <a:xfrm>
              <a:off x="6836228" y="3333749"/>
              <a:ext cx="1647825" cy="1714119"/>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13" name="TextBox 112"/>
            <p:cNvSpPr txBox="1"/>
            <p:nvPr/>
          </p:nvSpPr>
          <p:spPr>
            <a:xfrm>
              <a:off x="7064393" y="3926718"/>
              <a:ext cx="1269710" cy="400110"/>
            </a:xfrm>
            <a:prstGeom prst="rect">
              <a:avLst/>
            </a:prstGeom>
            <a:no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H</a:t>
              </a:r>
              <a:r>
                <a:rPr lang="en-US" b="1" baseline="-25000" dirty="0" smtClean="0">
                  <a:latin typeface="Courier New" panose="02070309020205020404" pitchFamily="49" charset="0"/>
                  <a:cs typeface="Courier New" panose="02070309020205020404" pitchFamily="49" charset="0"/>
                </a:rPr>
                <a:t>3</a:t>
              </a:r>
              <a:r>
                <a:rPr lang="en-US" b="1" dirty="0" smtClean="0">
                  <a:latin typeface="Courier New" panose="02070309020205020404" pitchFamily="49" charset="0"/>
                  <a:cs typeface="Courier New" panose="02070309020205020404" pitchFamily="49" charset="0"/>
                </a:rPr>
                <a:t>(</a:t>
              </a:r>
              <a:r>
                <a:rPr lang="en-US" b="1" dirty="0" err="1" smtClean="0">
                  <a:latin typeface="Courier New" panose="02070309020205020404" pitchFamily="49" charset="0"/>
                  <a:cs typeface="Courier New" panose="02070309020205020404" pitchFamily="49" charset="0"/>
                </a:rPr>
                <a:t>p,i</a:t>
              </a:r>
              <a:r>
                <a:rPr lang="en-US" b="1" dirty="0">
                  <a:latin typeface="Courier New" panose="02070309020205020404" pitchFamily="49" charset="0"/>
                  <a:cs typeface="Courier New" panose="02070309020205020404" pitchFamily="49" charset="0"/>
                </a:rPr>
                <a:t>)</a:t>
              </a:r>
              <a:endParaRPr lang="en-US" b="1" dirty="0"/>
            </a:p>
          </p:txBody>
        </p:sp>
        <p:cxnSp>
          <p:nvCxnSpPr>
            <p:cNvPr id="114" name="Straight Arrow Connector 113"/>
            <p:cNvCxnSpPr/>
            <p:nvPr/>
          </p:nvCxnSpPr>
          <p:spPr bwMode="auto">
            <a:xfrm>
              <a:off x="6174813" y="4178927"/>
              <a:ext cx="680464" cy="2357"/>
            </a:xfrm>
            <a:prstGeom prst="straightConnector1">
              <a:avLst/>
            </a:prstGeom>
            <a:noFill/>
            <a:ln w="25400" cap="flat" cmpd="sng" algn="ctr">
              <a:solidFill>
                <a:schemeClr val="tx1"/>
              </a:solidFill>
              <a:prstDash val="solid"/>
              <a:round/>
              <a:headEnd type="none" w="med" len="med"/>
              <a:tailEnd type="arrow"/>
            </a:ln>
            <a:effectLst/>
          </p:spPr>
        </p:cxnSp>
        <p:sp>
          <p:nvSpPr>
            <p:cNvPr id="115" name="TextBox 114"/>
            <p:cNvSpPr txBox="1"/>
            <p:nvPr/>
          </p:nvSpPr>
          <p:spPr>
            <a:xfrm>
              <a:off x="7142063" y="2847975"/>
              <a:ext cx="1269710" cy="400110"/>
            </a:xfrm>
            <a:prstGeom prst="rect">
              <a:avLst/>
            </a:prstGeom>
            <a:no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 p</a:t>
              </a:r>
              <a:r>
                <a:rPr lang="en-US" b="1" baseline="-25000" dirty="0" smtClean="0">
                  <a:latin typeface="Courier New" panose="02070309020205020404" pitchFamily="49" charset="0"/>
                  <a:cs typeface="Courier New" panose="02070309020205020404" pitchFamily="49" charset="0"/>
                </a:rPr>
                <a:t>3</a:t>
              </a:r>
              <a:endParaRPr lang="en-US" b="1" dirty="0"/>
            </a:p>
          </p:txBody>
        </p:sp>
        <p:cxnSp>
          <p:nvCxnSpPr>
            <p:cNvPr id="116" name="Straight Arrow Connector 115"/>
            <p:cNvCxnSpPr/>
            <p:nvPr/>
          </p:nvCxnSpPr>
          <p:spPr bwMode="auto">
            <a:xfrm flipV="1">
              <a:off x="8493576" y="4173880"/>
              <a:ext cx="412298" cy="16929"/>
            </a:xfrm>
            <a:prstGeom prst="straightConnector1">
              <a:avLst/>
            </a:prstGeom>
            <a:noFill/>
            <a:ln w="25400" cap="flat" cmpd="sng" algn="ctr">
              <a:solidFill>
                <a:schemeClr val="tx1"/>
              </a:solidFill>
              <a:prstDash val="solid"/>
              <a:round/>
              <a:headEnd type="none" w="med" len="med"/>
              <a:tailEnd type="arrow"/>
            </a:ln>
            <a:effectLst/>
          </p:spPr>
        </p:cxnSp>
        <p:sp>
          <p:nvSpPr>
            <p:cNvPr id="117" name="TextBox 116"/>
            <p:cNvSpPr txBox="1"/>
            <p:nvPr/>
          </p:nvSpPr>
          <p:spPr>
            <a:xfrm>
              <a:off x="6067424" y="4842064"/>
              <a:ext cx="1466849" cy="2231380"/>
            </a:xfrm>
            <a:prstGeom prst="rect">
              <a:avLst/>
            </a:prstGeom>
            <a:noFill/>
          </p:spPr>
          <p:txBody>
            <a:bodyPr wrap="square" rtlCol="0">
              <a:spAutoFit/>
            </a:bodyPr>
            <a:lstStyle/>
            <a:p>
              <a:r>
                <a:rPr lang="en-US" sz="1400" b="1" dirty="0" err="1" smtClean="0">
                  <a:latin typeface="Courier New" panose="02070309020205020404" pitchFamily="49" charset="0"/>
                  <a:cs typeface="Courier New" panose="02070309020205020404" pitchFamily="49" charset="0"/>
                </a:rPr>
                <a:t>YES:halts</a:t>
              </a:r>
              <a:endParaRPr lang="en-US" sz="1400" b="1" dirty="0" smtClean="0">
                <a:latin typeface="Courier New" panose="02070309020205020404" pitchFamily="49" charset="0"/>
                <a:cs typeface="Courier New" panose="02070309020205020404" pitchFamily="49" charset="0"/>
              </a:endParaRPr>
            </a:p>
            <a:p>
              <a:r>
                <a:rPr lang="en-US" sz="1400" dirty="0" smtClean="0"/>
                <a:t>Found </a:t>
              </a:r>
              <a:r>
                <a:rPr lang="en-US" sz="1400" dirty="0"/>
                <a:t>a </a:t>
              </a:r>
              <a:endParaRPr lang="en-US" sz="1400" dirty="0" smtClean="0"/>
            </a:p>
            <a:p>
              <a:r>
                <a:rPr lang="en-US" sz="1400" dirty="0" smtClean="0"/>
                <a:t>case </a:t>
              </a:r>
              <a:r>
                <a:rPr lang="en-US" sz="1400" dirty="0"/>
                <a:t>of  infinite </a:t>
              </a:r>
              <a:endParaRPr lang="en-US" sz="1400" dirty="0" smtClean="0"/>
            </a:p>
            <a:p>
              <a:r>
                <a:rPr lang="en-US" sz="1400" dirty="0" smtClean="0">
                  <a:latin typeface="Courier New" panose="02070309020205020404" pitchFamily="49" charset="0"/>
                  <a:cs typeface="Courier New" panose="02070309020205020404" pitchFamily="49" charset="0"/>
                </a:rPr>
                <a:t>k</a:t>
              </a:r>
              <a:r>
                <a:rPr lang="en-US" sz="1400" dirty="0" smtClean="0"/>
                <a:t> </a:t>
              </a:r>
              <a:r>
                <a:rPr lang="en-US" sz="1400" dirty="0"/>
                <a:t>cousin primes</a:t>
              </a:r>
              <a:r>
                <a:rPr lang="en-US" sz="1400" dirty="0" smtClean="0"/>
                <a:t>,</a:t>
              </a:r>
            </a:p>
            <a:p>
              <a:r>
                <a:rPr lang="en-US" sz="1400" dirty="0" smtClean="0"/>
                <a:t> </a:t>
              </a:r>
              <a:r>
                <a:rPr lang="en-US" sz="1400" dirty="0">
                  <a:latin typeface="Courier New" panose="02070309020205020404" pitchFamily="49" charset="0"/>
                  <a:cs typeface="Courier New" panose="02070309020205020404" pitchFamily="49" charset="0"/>
                </a:rPr>
                <a:t>k </a:t>
              </a:r>
              <a:r>
                <a:rPr lang="en-US" sz="1400" dirty="0">
                  <a:latin typeface="Courier New" panose="02070309020205020404" pitchFamily="49" charset="0"/>
                  <a:cs typeface="Courier New" panose="02070309020205020404" pitchFamily="49" charset="0"/>
                  <a:sym typeface="Symbol"/>
                </a:rPr>
                <a:t> </a:t>
              </a:r>
              <a:r>
                <a:rPr lang="en-US" sz="1800" dirty="0">
                  <a:latin typeface="Brush Script MT" panose="03060802040406070304" pitchFamily="66" charset="0"/>
                  <a:cs typeface="Courier New" panose="02070309020205020404" pitchFamily="49" charset="0"/>
                  <a:sym typeface="Symbol"/>
                </a:rPr>
                <a:t>l</a:t>
              </a:r>
              <a:r>
                <a:rPr lang="en-US" sz="1400" dirty="0"/>
                <a:t> </a:t>
              </a:r>
            </a:p>
            <a:p>
              <a:endParaRPr lang="en-US" sz="1400" b="1" dirty="0"/>
            </a:p>
          </p:txBody>
        </p:sp>
        <p:cxnSp>
          <p:nvCxnSpPr>
            <p:cNvPr id="118" name="Straight Arrow Connector 117"/>
            <p:cNvCxnSpPr/>
            <p:nvPr/>
          </p:nvCxnSpPr>
          <p:spPr bwMode="auto">
            <a:xfrm>
              <a:off x="7661910" y="5074847"/>
              <a:ext cx="18288" cy="756473"/>
            </a:xfrm>
            <a:prstGeom prst="straightConnector1">
              <a:avLst/>
            </a:prstGeom>
            <a:noFill/>
            <a:ln w="25400" cap="flat" cmpd="sng" algn="ctr">
              <a:solidFill>
                <a:schemeClr val="tx1"/>
              </a:solidFill>
              <a:prstDash val="solid"/>
              <a:round/>
              <a:headEnd type="none" w="med" len="med"/>
              <a:tailEnd type="arrow"/>
            </a:ln>
            <a:effectLst/>
          </p:spPr>
        </p:cxnSp>
        <p:cxnSp>
          <p:nvCxnSpPr>
            <p:cNvPr id="119" name="Straight Arrow Connector 118"/>
            <p:cNvCxnSpPr/>
            <p:nvPr/>
          </p:nvCxnSpPr>
          <p:spPr bwMode="auto">
            <a:xfrm>
              <a:off x="7648574" y="2905125"/>
              <a:ext cx="14287" cy="428624"/>
            </a:xfrm>
            <a:prstGeom prst="straightConnector1">
              <a:avLst/>
            </a:prstGeom>
            <a:noFill/>
            <a:ln w="25400" cap="flat" cmpd="sng" algn="ctr">
              <a:solidFill>
                <a:schemeClr val="tx1"/>
              </a:solidFill>
              <a:prstDash val="solid"/>
              <a:round/>
              <a:headEnd type="none" w="med" len="med"/>
              <a:tailEnd type="arrow"/>
            </a:ln>
            <a:effectLst/>
          </p:spPr>
        </p:cxnSp>
        <p:sp>
          <p:nvSpPr>
            <p:cNvPr id="120" name="TextBox 119"/>
            <p:cNvSpPr txBox="1"/>
            <p:nvPr/>
          </p:nvSpPr>
          <p:spPr>
            <a:xfrm>
              <a:off x="6038849" y="3821036"/>
              <a:ext cx="878151" cy="400110"/>
            </a:xfrm>
            <a:prstGeom prst="rect">
              <a:avLst/>
            </a:prstGeom>
            <a:no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i</a:t>
              </a:r>
              <a:r>
                <a:rPr lang="en-US" b="1" baseline="-25000" dirty="0" smtClean="0">
                  <a:latin typeface="Courier New" panose="02070309020205020404" pitchFamily="49" charset="0"/>
                  <a:cs typeface="Courier New" panose="02070309020205020404" pitchFamily="49" charset="0"/>
                </a:rPr>
                <a:t>3</a:t>
              </a:r>
              <a:endParaRPr lang="en-US" b="1" dirty="0"/>
            </a:p>
          </p:txBody>
        </p:sp>
        <p:sp>
          <p:nvSpPr>
            <p:cNvPr id="121" name="TextBox 120"/>
            <p:cNvSpPr txBox="1"/>
            <p:nvPr/>
          </p:nvSpPr>
          <p:spPr>
            <a:xfrm>
              <a:off x="7644493" y="4200287"/>
              <a:ext cx="1404257" cy="1600438"/>
            </a:xfrm>
            <a:prstGeom prst="rect">
              <a:avLst/>
            </a:prstGeom>
            <a:noFill/>
          </p:spPr>
          <p:txBody>
            <a:bodyPr wrap="square" rtlCol="0">
              <a:spAutoFit/>
            </a:bodyPr>
            <a:lstStyle/>
            <a:p>
              <a:pPr algn="l"/>
              <a:r>
                <a:rPr lang="en-US" sz="1400" b="1" dirty="0" smtClean="0">
                  <a:latin typeface="Courier New" panose="02070309020205020404" pitchFamily="49" charset="0"/>
                  <a:cs typeface="Courier New" panose="02070309020205020404" pitchFamily="49" charset="0"/>
                </a:rPr>
                <a:t>        No:</a:t>
              </a:r>
            </a:p>
            <a:p>
              <a:r>
                <a:rPr lang="en-US" sz="1400" b="1" dirty="0" smtClean="0">
                  <a:latin typeface="Courier New" panose="02070309020205020404" pitchFamily="49" charset="0"/>
                  <a:cs typeface="Courier New" panose="02070309020205020404" pitchFamily="49" charset="0"/>
                </a:rPr>
                <a:t>doesn’t halt.</a:t>
              </a:r>
            </a:p>
            <a:p>
              <a:r>
                <a:rPr lang="en-US" sz="1400" b="1" dirty="0" smtClean="0">
                  <a:latin typeface="Courier New" panose="02070309020205020404" pitchFamily="49" charset="0"/>
                  <a:cs typeface="Courier New" panose="02070309020205020404" pitchFamily="49" charset="0"/>
                </a:rPr>
                <a:t>Infinite # of k cousin primes.</a:t>
              </a:r>
              <a:endParaRPr lang="en-US" sz="1400" b="1" dirty="0"/>
            </a:p>
          </p:txBody>
        </p:sp>
      </p:grpSp>
      <p:sp>
        <p:nvSpPr>
          <p:cNvPr id="129" name="TextBox 128"/>
          <p:cNvSpPr txBox="1"/>
          <p:nvPr/>
        </p:nvSpPr>
        <p:spPr>
          <a:xfrm>
            <a:off x="7686676" y="6024801"/>
            <a:ext cx="1343023" cy="707886"/>
          </a:xfrm>
          <a:prstGeom prst="rect">
            <a:avLst/>
          </a:prstGeom>
          <a:solidFill>
            <a:schemeClr val="tx1"/>
          </a:solidFill>
          <a:ln w="38100">
            <a:solidFill>
              <a:schemeClr val="tx1"/>
            </a:solidFill>
          </a:ln>
        </p:spPr>
        <p:txBody>
          <a:bodyPr wrap="square" rtlCol="0">
            <a:spAutoFit/>
          </a:bodyPr>
          <a:lstStyle/>
          <a:p>
            <a:pPr algn="ctr"/>
            <a:r>
              <a:rPr lang="en-US" sz="1600" dirty="0" smtClean="0">
                <a:solidFill>
                  <a:schemeClr val="bg1">
                    <a:lumMod val="95000"/>
                  </a:schemeClr>
                </a:solidFill>
              </a:rPr>
              <a:t>Can do with</a:t>
            </a:r>
            <a:endParaRPr lang="en-US" sz="1600" dirty="0" smtClean="0">
              <a:solidFill>
                <a:schemeClr val="bg1">
                  <a:lumMod val="95000"/>
                </a:schemeClr>
              </a:solidFill>
            </a:endParaRPr>
          </a:p>
          <a:p>
            <a:pPr algn="ctr"/>
            <a:r>
              <a:rPr lang="en-US" sz="1600" b="1" dirty="0" smtClean="0">
                <a:solidFill>
                  <a:schemeClr val="bg1">
                    <a:lumMod val="95000"/>
                  </a:schemeClr>
                </a:solidFill>
                <a:latin typeface="Courier New" panose="02070309020205020404" pitchFamily="49" charset="0"/>
                <a:cs typeface="Courier New" panose="02070309020205020404" pitchFamily="49" charset="0"/>
              </a:rPr>
              <a:t>H</a:t>
            </a:r>
            <a:r>
              <a:rPr lang="en-US" sz="1600" b="1" baseline="-25000" dirty="0" smtClean="0">
                <a:solidFill>
                  <a:schemeClr val="bg1">
                    <a:lumMod val="95000"/>
                  </a:schemeClr>
                </a:solidFill>
                <a:latin typeface="Courier New" panose="02070309020205020404" pitchFamily="49" charset="0"/>
                <a:cs typeface="Courier New" panose="02070309020205020404" pitchFamily="49" charset="0"/>
              </a:rPr>
              <a:t>2</a:t>
            </a:r>
            <a:r>
              <a:rPr lang="en-US" sz="1600" b="1" dirty="0" smtClean="0">
                <a:solidFill>
                  <a:schemeClr val="bg1">
                    <a:lumMod val="95000"/>
                  </a:schemeClr>
                </a:solidFill>
                <a:latin typeface="Courier New" panose="02070309020205020404" pitchFamily="49" charset="0"/>
                <a:cs typeface="Courier New" panose="02070309020205020404" pitchFamily="49" charset="0"/>
              </a:rPr>
              <a:t>(</a:t>
            </a:r>
            <a:r>
              <a:rPr lang="en-US" sz="1600" b="1" dirty="0" err="1" smtClean="0">
                <a:solidFill>
                  <a:schemeClr val="bg1">
                    <a:lumMod val="95000"/>
                  </a:schemeClr>
                </a:solidFill>
                <a:latin typeface="Courier New" panose="02070309020205020404" pitchFamily="49" charset="0"/>
                <a:cs typeface="Courier New" panose="02070309020205020404" pitchFamily="49" charset="0"/>
              </a:rPr>
              <a:t>p,i</a:t>
            </a:r>
            <a:r>
              <a:rPr lang="en-US" sz="1600" b="1" dirty="0" smtClean="0">
                <a:solidFill>
                  <a:schemeClr val="bg1">
                    <a:lumMod val="95000"/>
                  </a:schemeClr>
                </a:solidFill>
                <a:latin typeface="Courier New" panose="02070309020205020404" pitchFamily="49" charset="0"/>
                <a:cs typeface="Courier New" panose="02070309020205020404" pitchFamily="49" charset="0"/>
              </a:rPr>
              <a:t>)</a:t>
            </a:r>
            <a:endParaRPr lang="en-US" sz="1600" b="1" dirty="0">
              <a:solidFill>
                <a:schemeClr val="bg1">
                  <a:lumMod val="95000"/>
                </a:schemeClr>
              </a:solidFill>
            </a:endParaRPr>
          </a:p>
        </p:txBody>
      </p:sp>
    </p:spTree>
    <p:extLst>
      <p:ext uri="{BB962C8B-B14F-4D97-AF65-F5344CB8AC3E}">
        <p14:creationId xmlns:p14="http://schemas.microsoft.com/office/powerpoint/2010/main" val="2465022387"/>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fltVal val="0"/>
                                          </p:val>
                                        </p:tav>
                                        <p:tav tm="100000">
                                          <p:val>
                                            <p:strVal val="#ppt_w"/>
                                          </p:val>
                                        </p:tav>
                                      </p:tavLst>
                                    </p:anim>
                                    <p:anim calcmode="lin" valueType="num">
                                      <p:cBhvr>
                                        <p:cTn id="8" dur="500" fill="hold"/>
                                        <p:tgtEl>
                                          <p:spTgt spid="130"/>
                                        </p:tgtEl>
                                        <p:attrNameLst>
                                          <p:attrName>ppt_h</p:attrName>
                                        </p:attrNameLst>
                                      </p:cBhvr>
                                      <p:tavLst>
                                        <p:tav tm="0">
                                          <p:val>
                                            <p:fltVal val="0"/>
                                          </p:val>
                                        </p:tav>
                                        <p:tav tm="100000">
                                          <p:val>
                                            <p:strVal val="#ppt_h"/>
                                          </p:val>
                                        </p:tav>
                                      </p:tavLst>
                                    </p:anim>
                                    <p:animEffect transition="in" filter="fade">
                                      <p:cBhvr>
                                        <p:cTn id="9" dur="500"/>
                                        <p:tgtEl>
                                          <p:spTgt spid="1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9"/>
                                        </p:tgtEl>
                                        <p:attrNameLst>
                                          <p:attrName>style.visibility</p:attrName>
                                        </p:attrNameLst>
                                      </p:cBhvr>
                                      <p:to>
                                        <p:strVal val="visible"/>
                                      </p:to>
                                    </p:set>
                                    <p:anim calcmode="lin" valueType="num">
                                      <p:cBhvr>
                                        <p:cTn id="14" dur="500" fill="hold"/>
                                        <p:tgtEl>
                                          <p:spTgt spid="129"/>
                                        </p:tgtEl>
                                        <p:attrNameLst>
                                          <p:attrName>ppt_w</p:attrName>
                                        </p:attrNameLst>
                                      </p:cBhvr>
                                      <p:tavLst>
                                        <p:tav tm="0">
                                          <p:val>
                                            <p:fltVal val="0"/>
                                          </p:val>
                                        </p:tav>
                                        <p:tav tm="100000">
                                          <p:val>
                                            <p:strVal val="#ppt_w"/>
                                          </p:val>
                                        </p:tav>
                                      </p:tavLst>
                                    </p:anim>
                                    <p:anim calcmode="lin" valueType="num">
                                      <p:cBhvr>
                                        <p:cTn id="15" dur="500" fill="hold"/>
                                        <p:tgtEl>
                                          <p:spTgt spid="129"/>
                                        </p:tgtEl>
                                        <p:attrNameLst>
                                          <p:attrName>ppt_h</p:attrName>
                                        </p:attrNameLst>
                                      </p:cBhvr>
                                      <p:tavLst>
                                        <p:tav tm="0">
                                          <p:val>
                                            <p:fltVal val="0"/>
                                          </p:val>
                                        </p:tav>
                                        <p:tav tm="100000">
                                          <p:val>
                                            <p:strVal val="#ppt_h"/>
                                          </p:val>
                                        </p:tav>
                                      </p:tavLst>
                                    </p:anim>
                                    <p:animEffect transition="in" filter="fade">
                                      <p:cBhvr>
                                        <p:cTn id="16"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725" y="819150"/>
            <a:ext cx="6696075" cy="1143000"/>
          </a:xfrm>
        </p:spPr>
        <p:txBody>
          <a:bodyPr/>
          <a:lstStyle/>
          <a:p>
            <a:r>
              <a:rPr lang="en-US" sz="2800" dirty="0" err="1" smtClean="0"/>
              <a:t>Hyper</a:t>
            </a:r>
            <a:r>
              <a:rPr lang="en-US" sz="2800" baseline="30000" dirty="0" err="1" smtClean="0"/>
              <a:t>n</a:t>
            </a:r>
            <a:r>
              <a:rPr lang="en-US" sz="2800" dirty="0" smtClean="0"/>
              <a:t> Halting Oracle Regress…</a:t>
            </a:r>
            <a:endParaRPr lang="en-US" sz="2800" dirty="0"/>
          </a:p>
        </p:txBody>
      </p:sp>
      <p:grpSp>
        <p:nvGrpSpPr>
          <p:cNvPr id="3" name="Group 2"/>
          <p:cNvGrpSpPr/>
          <p:nvPr/>
        </p:nvGrpSpPr>
        <p:grpSpPr>
          <a:xfrm>
            <a:off x="581024" y="2270760"/>
            <a:ext cx="2743201" cy="2415159"/>
            <a:chOff x="2486024" y="2394585"/>
            <a:chExt cx="2743201" cy="2415159"/>
          </a:xfrm>
        </p:grpSpPr>
        <p:sp>
          <p:nvSpPr>
            <p:cNvPr id="24" name="Flowchart: Decision 23"/>
            <p:cNvSpPr/>
            <p:nvPr/>
          </p:nvSpPr>
          <p:spPr bwMode="auto">
            <a:xfrm>
              <a:off x="3336417" y="3044952"/>
              <a:ext cx="1892808" cy="1764792"/>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26" name="TextBox 25"/>
            <p:cNvSpPr txBox="1"/>
            <p:nvPr/>
          </p:nvSpPr>
          <p:spPr>
            <a:xfrm>
              <a:off x="3574542" y="3657600"/>
              <a:ext cx="1481328" cy="461665"/>
            </a:xfrm>
            <a:prstGeom prst="rect">
              <a:avLst/>
            </a:prstGeom>
            <a:noFill/>
          </p:spPr>
          <p:txBody>
            <a:bodyPr wrap="square" rtlCol="0">
              <a:spAutoFit/>
            </a:bodyPr>
            <a:lstStyle/>
            <a:p>
              <a:pPr algn="ctr"/>
              <a:r>
                <a:rPr lang="en-US" sz="2400" b="1" dirty="0" smtClean="0">
                  <a:latin typeface="Courier New" panose="02070309020205020404" pitchFamily="49" charset="0"/>
                  <a:cs typeface="Courier New" panose="02070309020205020404" pitchFamily="49" charset="0"/>
                </a:rPr>
                <a:t>H</a:t>
              </a:r>
              <a:r>
                <a:rPr lang="en-US" sz="2400" b="1" baseline="-25000" dirty="0" smtClean="0">
                  <a:latin typeface="Courier New" panose="02070309020205020404" pitchFamily="49" charset="0"/>
                  <a:cs typeface="Courier New" panose="02070309020205020404" pitchFamily="49" charset="0"/>
                </a:rPr>
                <a:t>3</a:t>
              </a:r>
              <a:r>
                <a:rPr lang="en-US" sz="2400" b="1" dirty="0" smtClean="0">
                  <a:latin typeface="Courier New" panose="02070309020205020404" pitchFamily="49" charset="0"/>
                  <a:cs typeface="Courier New" panose="02070309020205020404" pitchFamily="49" charset="0"/>
                </a:rPr>
                <a:t>(</a:t>
              </a:r>
              <a:r>
                <a:rPr lang="en-US" sz="2400" b="1" dirty="0" err="1" smtClean="0">
                  <a:latin typeface="Courier New" panose="02070309020205020404" pitchFamily="49" charset="0"/>
                  <a:cs typeface="Courier New" panose="02070309020205020404" pitchFamily="49" charset="0"/>
                </a:rPr>
                <a:t>p,i</a:t>
              </a:r>
              <a:r>
                <a:rPr lang="en-US" sz="2400" b="1" dirty="0">
                  <a:latin typeface="Courier New" panose="02070309020205020404" pitchFamily="49" charset="0"/>
                  <a:cs typeface="Courier New" panose="02070309020205020404" pitchFamily="49" charset="0"/>
                </a:rPr>
                <a:t>)</a:t>
              </a:r>
              <a:endParaRPr lang="en-US" sz="2400" b="1" dirty="0"/>
            </a:p>
          </p:txBody>
        </p:sp>
        <p:cxnSp>
          <p:nvCxnSpPr>
            <p:cNvPr id="29" name="Straight Arrow Connector 28"/>
            <p:cNvCxnSpPr/>
            <p:nvPr/>
          </p:nvCxnSpPr>
          <p:spPr bwMode="auto">
            <a:xfrm flipV="1">
              <a:off x="2622423" y="3927348"/>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30" name="TextBox 29"/>
            <p:cNvSpPr txBox="1"/>
            <p:nvPr/>
          </p:nvSpPr>
          <p:spPr>
            <a:xfrm>
              <a:off x="3314319" y="2394585"/>
              <a:ext cx="1481328" cy="461665"/>
            </a:xfrm>
            <a:prstGeom prst="rect">
              <a:avLst/>
            </a:prstGeom>
            <a:noFill/>
          </p:spPr>
          <p:txBody>
            <a:bodyPr wrap="square" rtlCol="0">
              <a:spAutoFit/>
            </a:bodyPr>
            <a:lstStyle/>
            <a:p>
              <a:pPr algn="ctr"/>
              <a:r>
                <a:rPr lang="en-US" sz="2400" b="1" dirty="0" smtClean="0">
                  <a:latin typeface="Courier New" panose="02070309020205020404" pitchFamily="49" charset="0"/>
                  <a:cs typeface="Courier New" panose="02070309020205020404" pitchFamily="49" charset="0"/>
                </a:rPr>
                <a:t>p</a:t>
              </a:r>
              <a:r>
                <a:rPr lang="en-US" sz="2400" b="1" baseline="-25000" dirty="0" smtClean="0">
                  <a:latin typeface="Courier New" panose="02070309020205020404" pitchFamily="49" charset="0"/>
                  <a:cs typeface="Courier New" panose="02070309020205020404" pitchFamily="49" charset="0"/>
                </a:rPr>
                <a:t>3</a:t>
              </a:r>
              <a:endParaRPr lang="en-US" sz="2400" b="1" dirty="0"/>
            </a:p>
          </p:txBody>
        </p:sp>
        <p:cxnSp>
          <p:nvCxnSpPr>
            <p:cNvPr id="36" name="Straight Arrow Connector 35"/>
            <p:cNvCxnSpPr/>
            <p:nvPr/>
          </p:nvCxnSpPr>
          <p:spPr bwMode="auto">
            <a:xfrm>
              <a:off x="4259199" y="24334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37" name="TextBox 36"/>
            <p:cNvSpPr txBox="1"/>
            <p:nvPr/>
          </p:nvSpPr>
          <p:spPr>
            <a:xfrm>
              <a:off x="2486024" y="3459861"/>
              <a:ext cx="1024509" cy="461665"/>
            </a:xfrm>
            <a:prstGeom prst="rect">
              <a:avLst/>
            </a:prstGeom>
            <a:noFill/>
          </p:spPr>
          <p:txBody>
            <a:bodyPr wrap="square" rtlCol="0">
              <a:spAutoFit/>
            </a:bodyPr>
            <a:lstStyle/>
            <a:p>
              <a:pPr algn="ctr"/>
              <a:r>
                <a:rPr lang="en-US" sz="2400" b="1" dirty="0" smtClean="0">
                  <a:latin typeface="Courier New" panose="02070309020205020404" pitchFamily="49" charset="0"/>
                  <a:cs typeface="Courier New" panose="02070309020205020404" pitchFamily="49" charset="0"/>
                </a:rPr>
                <a:t>i</a:t>
              </a:r>
              <a:r>
                <a:rPr lang="en-US" sz="2400" b="1" baseline="-25000" dirty="0" smtClean="0">
                  <a:latin typeface="Courier New" panose="02070309020205020404" pitchFamily="49" charset="0"/>
                  <a:cs typeface="Courier New" panose="02070309020205020404" pitchFamily="49" charset="0"/>
                </a:rPr>
                <a:t>3</a:t>
              </a:r>
              <a:endParaRPr lang="en-US" sz="2400" b="1" dirty="0"/>
            </a:p>
          </p:txBody>
        </p:sp>
      </p:grpSp>
      <p:grpSp>
        <p:nvGrpSpPr>
          <p:cNvPr id="22" name="Group 21"/>
          <p:cNvGrpSpPr/>
          <p:nvPr/>
        </p:nvGrpSpPr>
        <p:grpSpPr>
          <a:xfrm>
            <a:off x="2447924" y="3670936"/>
            <a:ext cx="2019301" cy="1844040"/>
            <a:chOff x="2486024" y="2394585"/>
            <a:chExt cx="2743201" cy="2415159"/>
          </a:xfrm>
        </p:grpSpPr>
        <p:sp>
          <p:nvSpPr>
            <p:cNvPr id="23" name="Flowchart: Decision 22"/>
            <p:cNvSpPr/>
            <p:nvPr/>
          </p:nvSpPr>
          <p:spPr bwMode="auto">
            <a:xfrm>
              <a:off x="3336417" y="3044952"/>
              <a:ext cx="1892808" cy="1764792"/>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27" name="TextBox 26"/>
            <p:cNvSpPr txBox="1"/>
            <p:nvPr/>
          </p:nvSpPr>
          <p:spPr>
            <a:xfrm>
              <a:off x="3574542" y="3657601"/>
              <a:ext cx="1481328" cy="443408"/>
            </a:xfrm>
            <a:prstGeom prst="rect">
              <a:avLst/>
            </a:prstGeom>
            <a:noFill/>
          </p:spPr>
          <p:txBody>
            <a:bodyPr wrap="square" rtlCol="0">
              <a:spAutoFit/>
            </a:bodyPr>
            <a:lstStyle/>
            <a:p>
              <a:pPr algn="ctr"/>
              <a:r>
                <a:rPr lang="en-US" sz="1600" b="1" dirty="0" smtClean="0">
                  <a:latin typeface="Courier New" panose="02070309020205020404" pitchFamily="49" charset="0"/>
                  <a:cs typeface="Courier New" panose="02070309020205020404" pitchFamily="49" charset="0"/>
                </a:rPr>
                <a:t>H</a:t>
              </a:r>
              <a:r>
                <a:rPr lang="en-US" sz="1600" b="1" baseline="-25000" dirty="0" smtClean="0">
                  <a:latin typeface="Courier New" panose="02070309020205020404" pitchFamily="49" charset="0"/>
                  <a:cs typeface="Courier New" panose="02070309020205020404" pitchFamily="49" charset="0"/>
                </a:rPr>
                <a:t>4</a:t>
              </a:r>
              <a:r>
                <a:rPr lang="en-US" sz="1600" b="1" dirty="0" smtClean="0">
                  <a:latin typeface="Courier New" panose="02070309020205020404" pitchFamily="49" charset="0"/>
                  <a:cs typeface="Courier New" panose="02070309020205020404" pitchFamily="49" charset="0"/>
                </a:rPr>
                <a:t>(</a:t>
              </a:r>
              <a:r>
                <a:rPr lang="en-US" sz="1600" b="1" dirty="0" err="1" smtClean="0">
                  <a:latin typeface="Courier New" panose="02070309020205020404" pitchFamily="49" charset="0"/>
                  <a:cs typeface="Courier New" panose="02070309020205020404" pitchFamily="49" charset="0"/>
                </a:rPr>
                <a:t>p,i</a:t>
              </a:r>
              <a:r>
                <a:rPr lang="en-US" sz="1600" b="1" dirty="0">
                  <a:latin typeface="Courier New" panose="02070309020205020404" pitchFamily="49" charset="0"/>
                  <a:cs typeface="Courier New" panose="02070309020205020404" pitchFamily="49" charset="0"/>
                </a:rPr>
                <a:t>)</a:t>
              </a:r>
              <a:endParaRPr lang="en-US" sz="1600" b="1" dirty="0"/>
            </a:p>
          </p:txBody>
        </p:sp>
        <p:cxnSp>
          <p:nvCxnSpPr>
            <p:cNvPr id="28" name="Straight Arrow Connector 27"/>
            <p:cNvCxnSpPr/>
            <p:nvPr/>
          </p:nvCxnSpPr>
          <p:spPr bwMode="auto">
            <a:xfrm flipV="1">
              <a:off x="2622423" y="3927348"/>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34" name="TextBox 33"/>
            <p:cNvSpPr txBox="1"/>
            <p:nvPr/>
          </p:nvSpPr>
          <p:spPr>
            <a:xfrm>
              <a:off x="3314319" y="2394585"/>
              <a:ext cx="1481328" cy="443408"/>
            </a:xfrm>
            <a:prstGeom prst="rect">
              <a:avLst/>
            </a:prstGeom>
            <a:noFill/>
          </p:spPr>
          <p:txBody>
            <a:bodyPr wrap="square" rtlCol="0">
              <a:spAutoFit/>
            </a:bodyPr>
            <a:lstStyle/>
            <a:p>
              <a:pPr algn="ctr"/>
              <a:r>
                <a:rPr lang="en-US" sz="1600" b="1" dirty="0" smtClean="0">
                  <a:latin typeface="Courier New" panose="02070309020205020404" pitchFamily="49" charset="0"/>
                  <a:cs typeface="Courier New" panose="02070309020205020404" pitchFamily="49" charset="0"/>
                </a:rPr>
                <a:t>p</a:t>
              </a:r>
              <a:r>
                <a:rPr lang="en-US" sz="1600" b="1" baseline="-25000" dirty="0" smtClean="0">
                  <a:latin typeface="Courier New" panose="02070309020205020404" pitchFamily="49" charset="0"/>
                  <a:cs typeface="Courier New" panose="02070309020205020404" pitchFamily="49" charset="0"/>
                </a:rPr>
                <a:t>4</a:t>
              </a:r>
              <a:endParaRPr lang="en-US" sz="1600" b="1" dirty="0"/>
            </a:p>
          </p:txBody>
        </p:sp>
        <p:cxnSp>
          <p:nvCxnSpPr>
            <p:cNvPr id="35" name="Straight Arrow Connector 34"/>
            <p:cNvCxnSpPr/>
            <p:nvPr/>
          </p:nvCxnSpPr>
          <p:spPr bwMode="auto">
            <a:xfrm>
              <a:off x="4259199" y="24334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39" name="TextBox 38"/>
            <p:cNvSpPr txBox="1"/>
            <p:nvPr/>
          </p:nvSpPr>
          <p:spPr>
            <a:xfrm>
              <a:off x="2486024" y="3459860"/>
              <a:ext cx="1024510" cy="443408"/>
            </a:xfrm>
            <a:prstGeom prst="rect">
              <a:avLst/>
            </a:prstGeom>
            <a:noFill/>
          </p:spPr>
          <p:txBody>
            <a:bodyPr wrap="square" rtlCol="0">
              <a:spAutoFit/>
            </a:bodyPr>
            <a:lstStyle/>
            <a:p>
              <a:pPr algn="ctr"/>
              <a:r>
                <a:rPr lang="en-US" sz="1600" b="1" dirty="0" smtClean="0">
                  <a:latin typeface="Courier New" panose="02070309020205020404" pitchFamily="49" charset="0"/>
                  <a:cs typeface="Courier New" panose="02070309020205020404" pitchFamily="49" charset="0"/>
                </a:rPr>
                <a:t>i</a:t>
              </a:r>
              <a:r>
                <a:rPr lang="en-US" sz="1600" b="1" baseline="-25000" dirty="0" smtClean="0">
                  <a:latin typeface="Courier New" panose="02070309020205020404" pitchFamily="49" charset="0"/>
                  <a:cs typeface="Courier New" panose="02070309020205020404" pitchFamily="49" charset="0"/>
                </a:rPr>
                <a:t>4</a:t>
              </a:r>
              <a:endParaRPr lang="en-US" sz="1600" b="1" dirty="0"/>
            </a:p>
          </p:txBody>
        </p:sp>
      </p:grpSp>
      <p:grpSp>
        <p:nvGrpSpPr>
          <p:cNvPr id="47" name="Group 46"/>
          <p:cNvGrpSpPr/>
          <p:nvPr/>
        </p:nvGrpSpPr>
        <p:grpSpPr>
          <a:xfrm>
            <a:off x="3867150" y="3009900"/>
            <a:ext cx="1638300" cy="1514475"/>
            <a:chOff x="2486024" y="2394585"/>
            <a:chExt cx="2743201" cy="2415159"/>
          </a:xfrm>
        </p:grpSpPr>
        <p:sp>
          <p:nvSpPr>
            <p:cNvPr id="48" name="Flowchart: Decision 47"/>
            <p:cNvSpPr/>
            <p:nvPr/>
          </p:nvSpPr>
          <p:spPr bwMode="auto">
            <a:xfrm>
              <a:off x="3336417" y="3044952"/>
              <a:ext cx="1892808" cy="1764792"/>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chemeClr val="tx1"/>
                </a:solidFill>
                <a:effectLst/>
                <a:latin typeface="Arial" charset="0"/>
              </a:endParaRPr>
            </a:p>
          </p:txBody>
        </p:sp>
        <p:sp>
          <p:nvSpPr>
            <p:cNvPr id="49" name="TextBox 48"/>
            <p:cNvSpPr txBox="1"/>
            <p:nvPr/>
          </p:nvSpPr>
          <p:spPr>
            <a:xfrm>
              <a:off x="3574542" y="3657601"/>
              <a:ext cx="1481328" cy="417194"/>
            </a:xfrm>
            <a:prstGeom prst="rect">
              <a:avLst/>
            </a:prstGeom>
            <a:noFill/>
          </p:spPr>
          <p:txBody>
            <a:bodyPr wrap="square" rtlCol="0">
              <a:spAutoFit/>
            </a:bodyPr>
            <a:lstStyle/>
            <a:p>
              <a:pPr algn="ctr"/>
              <a:r>
                <a:rPr lang="en-US" sz="1100" b="1" dirty="0" smtClean="0">
                  <a:latin typeface="Courier New" panose="02070309020205020404" pitchFamily="49" charset="0"/>
                  <a:cs typeface="Courier New" panose="02070309020205020404" pitchFamily="49" charset="0"/>
                </a:rPr>
                <a:t>H</a:t>
              </a:r>
              <a:r>
                <a:rPr lang="en-US" sz="1100" b="1" baseline="-25000" dirty="0" smtClean="0">
                  <a:latin typeface="Courier New" panose="02070309020205020404" pitchFamily="49" charset="0"/>
                  <a:cs typeface="Courier New" panose="02070309020205020404" pitchFamily="49" charset="0"/>
                </a:rPr>
                <a:t>5</a:t>
              </a:r>
              <a:r>
                <a:rPr lang="en-US" sz="1100" b="1" dirty="0" smtClean="0">
                  <a:latin typeface="Courier New" panose="02070309020205020404" pitchFamily="49" charset="0"/>
                  <a:cs typeface="Courier New" panose="02070309020205020404" pitchFamily="49" charset="0"/>
                </a:rPr>
                <a:t>(</a:t>
              </a:r>
              <a:r>
                <a:rPr lang="en-US" sz="1100" b="1" dirty="0" err="1" smtClean="0">
                  <a:latin typeface="Courier New" panose="02070309020205020404" pitchFamily="49" charset="0"/>
                  <a:cs typeface="Courier New" panose="02070309020205020404" pitchFamily="49" charset="0"/>
                </a:rPr>
                <a:t>p,i</a:t>
              </a:r>
              <a:r>
                <a:rPr lang="en-US" sz="1100" b="1" dirty="0">
                  <a:latin typeface="Courier New" panose="02070309020205020404" pitchFamily="49" charset="0"/>
                  <a:cs typeface="Courier New" panose="02070309020205020404" pitchFamily="49" charset="0"/>
                </a:rPr>
                <a:t>)</a:t>
              </a:r>
              <a:endParaRPr lang="en-US" sz="1100" b="1" dirty="0"/>
            </a:p>
          </p:txBody>
        </p:sp>
        <p:cxnSp>
          <p:nvCxnSpPr>
            <p:cNvPr id="50" name="Straight Arrow Connector 49"/>
            <p:cNvCxnSpPr/>
            <p:nvPr/>
          </p:nvCxnSpPr>
          <p:spPr bwMode="auto">
            <a:xfrm flipV="1">
              <a:off x="2622423" y="3927348"/>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51" name="TextBox 50"/>
            <p:cNvSpPr txBox="1"/>
            <p:nvPr/>
          </p:nvSpPr>
          <p:spPr>
            <a:xfrm>
              <a:off x="3314319" y="2394585"/>
              <a:ext cx="1481328" cy="417194"/>
            </a:xfrm>
            <a:prstGeom prst="rect">
              <a:avLst/>
            </a:prstGeom>
            <a:noFill/>
          </p:spPr>
          <p:txBody>
            <a:bodyPr wrap="square" rtlCol="0">
              <a:spAutoFit/>
            </a:bodyPr>
            <a:lstStyle/>
            <a:p>
              <a:pPr algn="ctr"/>
              <a:r>
                <a:rPr lang="en-US" sz="1100" b="1" dirty="0" smtClean="0">
                  <a:latin typeface="Courier New" panose="02070309020205020404" pitchFamily="49" charset="0"/>
                  <a:cs typeface="Courier New" panose="02070309020205020404" pitchFamily="49" charset="0"/>
                </a:rPr>
                <a:t>p</a:t>
              </a:r>
              <a:r>
                <a:rPr lang="en-US" sz="1100" b="1" baseline="-25000" dirty="0" smtClean="0">
                  <a:latin typeface="Courier New" panose="02070309020205020404" pitchFamily="49" charset="0"/>
                  <a:cs typeface="Courier New" panose="02070309020205020404" pitchFamily="49" charset="0"/>
                </a:rPr>
                <a:t>5</a:t>
              </a:r>
              <a:endParaRPr lang="en-US" sz="1100" b="1" dirty="0"/>
            </a:p>
          </p:txBody>
        </p:sp>
        <p:cxnSp>
          <p:nvCxnSpPr>
            <p:cNvPr id="52" name="Straight Arrow Connector 51"/>
            <p:cNvCxnSpPr/>
            <p:nvPr/>
          </p:nvCxnSpPr>
          <p:spPr bwMode="auto">
            <a:xfrm>
              <a:off x="4259199" y="24334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53" name="TextBox 52"/>
            <p:cNvSpPr txBox="1"/>
            <p:nvPr/>
          </p:nvSpPr>
          <p:spPr>
            <a:xfrm>
              <a:off x="2486024" y="3459861"/>
              <a:ext cx="1024510" cy="417194"/>
            </a:xfrm>
            <a:prstGeom prst="rect">
              <a:avLst/>
            </a:prstGeom>
            <a:noFill/>
          </p:spPr>
          <p:txBody>
            <a:bodyPr wrap="square" rtlCol="0">
              <a:spAutoFit/>
            </a:bodyPr>
            <a:lstStyle/>
            <a:p>
              <a:pPr algn="ctr"/>
              <a:r>
                <a:rPr lang="en-US" sz="1100" b="1" dirty="0" smtClean="0">
                  <a:latin typeface="Courier New" panose="02070309020205020404" pitchFamily="49" charset="0"/>
                  <a:cs typeface="Courier New" panose="02070309020205020404" pitchFamily="49" charset="0"/>
                </a:rPr>
                <a:t>i</a:t>
              </a:r>
              <a:r>
                <a:rPr lang="en-US" sz="1100" b="1" baseline="-25000" dirty="0" smtClean="0">
                  <a:latin typeface="Courier New" panose="02070309020205020404" pitchFamily="49" charset="0"/>
                  <a:cs typeface="Courier New" panose="02070309020205020404" pitchFamily="49" charset="0"/>
                </a:rPr>
                <a:t>4</a:t>
              </a:r>
              <a:endParaRPr lang="en-US" sz="1100" b="1" dirty="0"/>
            </a:p>
          </p:txBody>
        </p:sp>
      </p:grpSp>
      <p:grpSp>
        <p:nvGrpSpPr>
          <p:cNvPr id="54" name="Group 53"/>
          <p:cNvGrpSpPr/>
          <p:nvPr/>
        </p:nvGrpSpPr>
        <p:grpSpPr>
          <a:xfrm>
            <a:off x="4867274" y="4067176"/>
            <a:ext cx="1504951" cy="1447800"/>
            <a:chOff x="2486024" y="2394585"/>
            <a:chExt cx="2743201" cy="2415159"/>
          </a:xfrm>
        </p:grpSpPr>
        <p:sp>
          <p:nvSpPr>
            <p:cNvPr id="55" name="Flowchart: Decision 54"/>
            <p:cNvSpPr/>
            <p:nvPr/>
          </p:nvSpPr>
          <p:spPr bwMode="auto">
            <a:xfrm>
              <a:off x="3336417" y="3044952"/>
              <a:ext cx="1892808" cy="1764792"/>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chemeClr val="tx1"/>
                </a:solidFill>
                <a:effectLst/>
                <a:latin typeface="Arial" charset="0"/>
              </a:endParaRPr>
            </a:p>
          </p:txBody>
        </p:sp>
        <p:sp>
          <p:nvSpPr>
            <p:cNvPr id="56" name="TextBox 55"/>
            <p:cNvSpPr txBox="1"/>
            <p:nvPr/>
          </p:nvSpPr>
          <p:spPr>
            <a:xfrm>
              <a:off x="3574543" y="3657602"/>
              <a:ext cx="1481328" cy="427960"/>
            </a:xfrm>
            <a:prstGeom prst="rect">
              <a:avLst/>
            </a:prstGeom>
            <a:noFill/>
          </p:spPr>
          <p:txBody>
            <a:bodyPr wrap="square" rtlCol="0">
              <a:spAutoFit/>
            </a:bodyPr>
            <a:lstStyle/>
            <a:p>
              <a:pPr algn="ctr"/>
              <a:r>
                <a:rPr lang="en-US" sz="1100" b="1" dirty="0" smtClean="0">
                  <a:latin typeface="Courier New" panose="02070309020205020404" pitchFamily="49" charset="0"/>
                  <a:cs typeface="Courier New" panose="02070309020205020404" pitchFamily="49" charset="0"/>
                </a:rPr>
                <a:t>H</a:t>
              </a:r>
              <a:r>
                <a:rPr lang="en-US" sz="1100" b="1" baseline="-25000" dirty="0" smtClean="0">
                  <a:latin typeface="Courier New" panose="02070309020205020404" pitchFamily="49" charset="0"/>
                  <a:cs typeface="Courier New" panose="02070309020205020404" pitchFamily="49" charset="0"/>
                </a:rPr>
                <a:t>6</a:t>
              </a:r>
              <a:r>
                <a:rPr lang="en-US" sz="1100" b="1" dirty="0" smtClean="0">
                  <a:latin typeface="Courier New" panose="02070309020205020404" pitchFamily="49" charset="0"/>
                  <a:cs typeface="Courier New" panose="02070309020205020404" pitchFamily="49" charset="0"/>
                </a:rPr>
                <a:t>(</a:t>
              </a:r>
              <a:r>
                <a:rPr lang="en-US" sz="1100" b="1" dirty="0" err="1" smtClean="0">
                  <a:latin typeface="Courier New" panose="02070309020205020404" pitchFamily="49" charset="0"/>
                  <a:cs typeface="Courier New" panose="02070309020205020404" pitchFamily="49" charset="0"/>
                </a:rPr>
                <a:t>p,i</a:t>
              </a:r>
              <a:r>
                <a:rPr lang="en-US" sz="1100" b="1" dirty="0">
                  <a:latin typeface="Courier New" panose="02070309020205020404" pitchFamily="49" charset="0"/>
                  <a:cs typeface="Courier New" panose="02070309020205020404" pitchFamily="49" charset="0"/>
                </a:rPr>
                <a:t>)</a:t>
              </a:r>
              <a:endParaRPr lang="en-US" sz="1100" b="1" dirty="0"/>
            </a:p>
          </p:txBody>
        </p:sp>
        <p:cxnSp>
          <p:nvCxnSpPr>
            <p:cNvPr id="57" name="Straight Arrow Connector 56"/>
            <p:cNvCxnSpPr/>
            <p:nvPr/>
          </p:nvCxnSpPr>
          <p:spPr bwMode="auto">
            <a:xfrm flipV="1">
              <a:off x="2622423" y="3927348"/>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58" name="TextBox 57"/>
            <p:cNvSpPr txBox="1"/>
            <p:nvPr/>
          </p:nvSpPr>
          <p:spPr>
            <a:xfrm>
              <a:off x="3314319" y="2394585"/>
              <a:ext cx="1481328" cy="427960"/>
            </a:xfrm>
            <a:prstGeom prst="rect">
              <a:avLst/>
            </a:prstGeom>
            <a:noFill/>
          </p:spPr>
          <p:txBody>
            <a:bodyPr wrap="square" rtlCol="0">
              <a:spAutoFit/>
            </a:bodyPr>
            <a:lstStyle/>
            <a:p>
              <a:pPr algn="ctr"/>
              <a:r>
                <a:rPr lang="en-US" sz="1100" b="1" dirty="0" smtClean="0">
                  <a:latin typeface="Courier New" panose="02070309020205020404" pitchFamily="49" charset="0"/>
                  <a:cs typeface="Courier New" panose="02070309020205020404" pitchFamily="49" charset="0"/>
                </a:rPr>
                <a:t>p</a:t>
              </a:r>
              <a:r>
                <a:rPr lang="en-US" sz="1100" b="1" baseline="-25000" dirty="0" smtClean="0">
                  <a:latin typeface="Courier New" panose="02070309020205020404" pitchFamily="49" charset="0"/>
                  <a:cs typeface="Courier New" panose="02070309020205020404" pitchFamily="49" charset="0"/>
                </a:rPr>
                <a:t>6</a:t>
              </a:r>
              <a:endParaRPr lang="en-US" sz="1100" b="1" dirty="0"/>
            </a:p>
          </p:txBody>
        </p:sp>
        <p:cxnSp>
          <p:nvCxnSpPr>
            <p:cNvPr id="59" name="Straight Arrow Connector 58"/>
            <p:cNvCxnSpPr/>
            <p:nvPr/>
          </p:nvCxnSpPr>
          <p:spPr bwMode="auto">
            <a:xfrm>
              <a:off x="4259199" y="24334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60" name="TextBox 59"/>
            <p:cNvSpPr txBox="1"/>
            <p:nvPr/>
          </p:nvSpPr>
          <p:spPr>
            <a:xfrm>
              <a:off x="2486024" y="3459861"/>
              <a:ext cx="1024509" cy="427960"/>
            </a:xfrm>
            <a:prstGeom prst="rect">
              <a:avLst/>
            </a:prstGeom>
            <a:noFill/>
          </p:spPr>
          <p:txBody>
            <a:bodyPr wrap="square" rtlCol="0">
              <a:spAutoFit/>
            </a:bodyPr>
            <a:lstStyle/>
            <a:p>
              <a:pPr algn="ctr"/>
              <a:r>
                <a:rPr lang="en-US" sz="1100" b="1" dirty="0" smtClean="0">
                  <a:latin typeface="Courier New" panose="02070309020205020404" pitchFamily="49" charset="0"/>
                  <a:cs typeface="Courier New" panose="02070309020205020404" pitchFamily="49" charset="0"/>
                </a:rPr>
                <a:t>i</a:t>
              </a:r>
              <a:r>
                <a:rPr lang="en-US" sz="1100" b="1" baseline="-25000" dirty="0" smtClean="0">
                  <a:latin typeface="Courier New" panose="02070309020205020404" pitchFamily="49" charset="0"/>
                  <a:cs typeface="Courier New" panose="02070309020205020404" pitchFamily="49" charset="0"/>
                </a:rPr>
                <a:t>6</a:t>
              </a:r>
              <a:endParaRPr lang="en-US" sz="1100" b="1" dirty="0"/>
            </a:p>
          </p:txBody>
        </p:sp>
      </p:grpSp>
      <p:grpSp>
        <p:nvGrpSpPr>
          <p:cNvPr id="61" name="Group 60"/>
          <p:cNvGrpSpPr/>
          <p:nvPr/>
        </p:nvGrpSpPr>
        <p:grpSpPr>
          <a:xfrm>
            <a:off x="5886449" y="3409950"/>
            <a:ext cx="1276351" cy="1171576"/>
            <a:chOff x="2486024" y="2394585"/>
            <a:chExt cx="2743201" cy="2415159"/>
          </a:xfrm>
        </p:grpSpPr>
        <p:sp>
          <p:nvSpPr>
            <p:cNvPr id="62" name="Flowchart: Decision 61"/>
            <p:cNvSpPr/>
            <p:nvPr/>
          </p:nvSpPr>
          <p:spPr bwMode="auto">
            <a:xfrm>
              <a:off x="3336417" y="3044952"/>
              <a:ext cx="1892808" cy="1764792"/>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p:txBody>
        </p:sp>
        <p:sp>
          <p:nvSpPr>
            <p:cNvPr id="63" name="TextBox 62"/>
            <p:cNvSpPr txBox="1"/>
            <p:nvPr/>
          </p:nvSpPr>
          <p:spPr>
            <a:xfrm>
              <a:off x="3574543" y="3657601"/>
              <a:ext cx="1481327" cy="475851"/>
            </a:xfrm>
            <a:prstGeom prst="rect">
              <a:avLst/>
            </a:prstGeom>
            <a:noFill/>
          </p:spPr>
          <p:txBody>
            <a:bodyPr wrap="square" rtlCol="0">
              <a:spAutoFit/>
            </a:bodyPr>
            <a:lstStyle/>
            <a:p>
              <a:pPr algn="ctr"/>
              <a:r>
                <a:rPr lang="en-US" sz="900" b="1" dirty="0" smtClean="0">
                  <a:latin typeface="Courier New" panose="02070309020205020404" pitchFamily="49" charset="0"/>
                  <a:cs typeface="Courier New" panose="02070309020205020404" pitchFamily="49" charset="0"/>
                </a:rPr>
                <a:t>H</a:t>
              </a:r>
              <a:r>
                <a:rPr lang="en-US" sz="900" b="1" baseline="-25000" dirty="0" smtClean="0">
                  <a:latin typeface="Courier New" panose="02070309020205020404" pitchFamily="49" charset="0"/>
                  <a:cs typeface="Courier New" panose="02070309020205020404" pitchFamily="49" charset="0"/>
                </a:rPr>
                <a:t>7</a:t>
              </a:r>
              <a:r>
                <a:rPr lang="en-US" sz="900" b="1" dirty="0" smtClean="0">
                  <a:latin typeface="Courier New" panose="02070309020205020404" pitchFamily="49" charset="0"/>
                  <a:cs typeface="Courier New" panose="02070309020205020404" pitchFamily="49" charset="0"/>
                </a:rPr>
                <a:t>(</a:t>
              </a:r>
              <a:r>
                <a:rPr lang="en-US" sz="900" b="1" dirty="0" err="1" smtClean="0">
                  <a:latin typeface="Courier New" panose="02070309020205020404" pitchFamily="49" charset="0"/>
                  <a:cs typeface="Courier New" panose="02070309020205020404" pitchFamily="49" charset="0"/>
                </a:rPr>
                <a:t>p,i</a:t>
              </a:r>
              <a:r>
                <a:rPr lang="en-US" sz="900" b="1" dirty="0">
                  <a:latin typeface="Courier New" panose="02070309020205020404" pitchFamily="49" charset="0"/>
                  <a:cs typeface="Courier New" panose="02070309020205020404" pitchFamily="49" charset="0"/>
                </a:rPr>
                <a:t>)</a:t>
              </a:r>
              <a:endParaRPr lang="en-US" sz="900" b="1" dirty="0"/>
            </a:p>
          </p:txBody>
        </p:sp>
        <p:cxnSp>
          <p:nvCxnSpPr>
            <p:cNvPr id="64" name="Straight Arrow Connector 63"/>
            <p:cNvCxnSpPr/>
            <p:nvPr/>
          </p:nvCxnSpPr>
          <p:spPr bwMode="auto">
            <a:xfrm flipV="1">
              <a:off x="2622423" y="3927348"/>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65" name="TextBox 64"/>
            <p:cNvSpPr txBox="1"/>
            <p:nvPr/>
          </p:nvSpPr>
          <p:spPr>
            <a:xfrm>
              <a:off x="3314318" y="2394585"/>
              <a:ext cx="1481327" cy="475851"/>
            </a:xfrm>
            <a:prstGeom prst="rect">
              <a:avLst/>
            </a:prstGeom>
            <a:noFill/>
          </p:spPr>
          <p:txBody>
            <a:bodyPr wrap="square" rtlCol="0">
              <a:spAutoFit/>
            </a:bodyPr>
            <a:lstStyle/>
            <a:p>
              <a:pPr algn="ctr"/>
              <a:r>
                <a:rPr lang="en-US" sz="900" b="1" dirty="0" smtClean="0">
                  <a:latin typeface="Courier New" panose="02070309020205020404" pitchFamily="49" charset="0"/>
                  <a:cs typeface="Courier New" panose="02070309020205020404" pitchFamily="49" charset="0"/>
                </a:rPr>
                <a:t>p</a:t>
              </a:r>
              <a:r>
                <a:rPr lang="en-US" sz="900" b="1" baseline="-25000" dirty="0" smtClean="0">
                  <a:latin typeface="Courier New" panose="02070309020205020404" pitchFamily="49" charset="0"/>
                  <a:cs typeface="Courier New" panose="02070309020205020404" pitchFamily="49" charset="0"/>
                </a:rPr>
                <a:t>7</a:t>
              </a:r>
              <a:endParaRPr lang="en-US" sz="900" b="1" dirty="0"/>
            </a:p>
          </p:txBody>
        </p:sp>
        <p:cxnSp>
          <p:nvCxnSpPr>
            <p:cNvPr id="66" name="Straight Arrow Connector 65"/>
            <p:cNvCxnSpPr/>
            <p:nvPr/>
          </p:nvCxnSpPr>
          <p:spPr bwMode="auto">
            <a:xfrm>
              <a:off x="4259199" y="24334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67" name="TextBox 66"/>
            <p:cNvSpPr txBox="1"/>
            <p:nvPr/>
          </p:nvSpPr>
          <p:spPr>
            <a:xfrm>
              <a:off x="2486024" y="3459862"/>
              <a:ext cx="1024508" cy="475851"/>
            </a:xfrm>
            <a:prstGeom prst="rect">
              <a:avLst/>
            </a:prstGeom>
            <a:noFill/>
          </p:spPr>
          <p:txBody>
            <a:bodyPr wrap="square" rtlCol="0">
              <a:spAutoFit/>
            </a:bodyPr>
            <a:lstStyle/>
            <a:p>
              <a:pPr algn="ctr"/>
              <a:r>
                <a:rPr lang="en-US" sz="900" b="1" dirty="0" smtClean="0">
                  <a:latin typeface="Courier New" panose="02070309020205020404" pitchFamily="49" charset="0"/>
                  <a:cs typeface="Courier New" panose="02070309020205020404" pitchFamily="49" charset="0"/>
                </a:rPr>
                <a:t>i</a:t>
              </a:r>
              <a:r>
                <a:rPr lang="en-US" sz="900" b="1" baseline="-25000" dirty="0" smtClean="0">
                  <a:latin typeface="Courier New" panose="02070309020205020404" pitchFamily="49" charset="0"/>
                  <a:cs typeface="Courier New" panose="02070309020205020404" pitchFamily="49" charset="0"/>
                </a:rPr>
                <a:t>7</a:t>
              </a:r>
              <a:endParaRPr lang="en-US" sz="900" b="1" dirty="0"/>
            </a:p>
          </p:txBody>
        </p:sp>
      </p:grpSp>
      <p:grpSp>
        <p:nvGrpSpPr>
          <p:cNvPr id="68" name="Group 67"/>
          <p:cNvGrpSpPr/>
          <p:nvPr/>
        </p:nvGrpSpPr>
        <p:grpSpPr>
          <a:xfrm>
            <a:off x="6724650" y="4171949"/>
            <a:ext cx="1190626" cy="1143001"/>
            <a:chOff x="2486024" y="2394585"/>
            <a:chExt cx="2743201" cy="2415159"/>
          </a:xfrm>
        </p:grpSpPr>
        <p:sp>
          <p:nvSpPr>
            <p:cNvPr id="69" name="Flowchart: Decision 68"/>
            <p:cNvSpPr/>
            <p:nvPr/>
          </p:nvSpPr>
          <p:spPr bwMode="auto">
            <a:xfrm>
              <a:off x="3336416" y="3044951"/>
              <a:ext cx="1892809" cy="1764793"/>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p:txBody>
        </p:sp>
        <p:sp>
          <p:nvSpPr>
            <p:cNvPr id="70" name="TextBox 69"/>
            <p:cNvSpPr txBox="1"/>
            <p:nvPr/>
          </p:nvSpPr>
          <p:spPr>
            <a:xfrm>
              <a:off x="3574544" y="3657600"/>
              <a:ext cx="1481326" cy="487748"/>
            </a:xfrm>
            <a:prstGeom prst="rect">
              <a:avLst/>
            </a:prstGeom>
            <a:noFill/>
          </p:spPr>
          <p:txBody>
            <a:bodyPr wrap="square" rtlCol="0">
              <a:spAutoFit/>
            </a:bodyPr>
            <a:lstStyle/>
            <a:p>
              <a:pPr algn="ctr"/>
              <a:r>
                <a:rPr lang="en-US" sz="900" b="1" dirty="0" smtClean="0">
                  <a:latin typeface="Courier New" panose="02070309020205020404" pitchFamily="49" charset="0"/>
                  <a:cs typeface="Courier New" panose="02070309020205020404" pitchFamily="49" charset="0"/>
                </a:rPr>
                <a:t>H</a:t>
              </a:r>
              <a:r>
                <a:rPr lang="en-US" sz="900" b="1" baseline="-25000" dirty="0" smtClean="0">
                  <a:latin typeface="Courier New" panose="02070309020205020404" pitchFamily="49" charset="0"/>
                  <a:cs typeface="Courier New" panose="02070309020205020404" pitchFamily="49" charset="0"/>
                </a:rPr>
                <a:t>8</a:t>
              </a:r>
              <a:r>
                <a:rPr lang="en-US" sz="900" b="1" dirty="0" smtClean="0">
                  <a:latin typeface="Courier New" panose="02070309020205020404" pitchFamily="49" charset="0"/>
                  <a:cs typeface="Courier New" panose="02070309020205020404" pitchFamily="49" charset="0"/>
                </a:rPr>
                <a:t>(</a:t>
              </a:r>
              <a:r>
                <a:rPr lang="en-US" sz="900" b="1" dirty="0" err="1" smtClean="0">
                  <a:latin typeface="Courier New" panose="02070309020205020404" pitchFamily="49" charset="0"/>
                  <a:cs typeface="Courier New" panose="02070309020205020404" pitchFamily="49" charset="0"/>
                </a:rPr>
                <a:t>p,i</a:t>
              </a:r>
              <a:r>
                <a:rPr lang="en-US" sz="900" b="1" dirty="0">
                  <a:latin typeface="Courier New" panose="02070309020205020404" pitchFamily="49" charset="0"/>
                  <a:cs typeface="Courier New" panose="02070309020205020404" pitchFamily="49" charset="0"/>
                </a:rPr>
                <a:t>)</a:t>
              </a:r>
              <a:endParaRPr lang="en-US" sz="900" b="1" dirty="0"/>
            </a:p>
          </p:txBody>
        </p:sp>
        <p:cxnSp>
          <p:nvCxnSpPr>
            <p:cNvPr id="71" name="Straight Arrow Connector 70"/>
            <p:cNvCxnSpPr/>
            <p:nvPr/>
          </p:nvCxnSpPr>
          <p:spPr bwMode="auto">
            <a:xfrm flipV="1">
              <a:off x="2622423" y="3927348"/>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72" name="TextBox 71"/>
            <p:cNvSpPr txBox="1"/>
            <p:nvPr/>
          </p:nvSpPr>
          <p:spPr>
            <a:xfrm>
              <a:off x="3314319" y="2394585"/>
              <a:ext cx="1481326" cy="487748"/>
            </a:xfrm>
            <a:prstGeom prst="rect">
              <a:avLst/>
            </a:prstGeom>
            <a:noFill/>
          </p:spPr>
          <p:txBody>
            <a:bodyPr wrap="square" rtlCol="0">
              <a:spAutoFit/>
            </a:bodyPr>
            <a:lstStyle/>
            <a:p>
              <a:pPr algn="ctr"/>
              <a:r>
                <a:rPr lang="en-US" sz="900" b="1" dirty="0" smtClean="0">
                  <a:latin typeface="Courier New" panose="02070309020205020404" pitchFamily="49" charset="0"/>
                  <a:cs typeface="Courier New" panose="02070309020205020404" pitchFamily="49" charset="0"/>
                </a:rPr>
                <a:t>p</a:t>
              </a:r>
              <a:r>
                <a:rPr lang="en-US" sz="900" b="1" baseline="-25000" dirty="0" smtClean="0">
                  <a:latin typeface="Courier New" panose="02070309020205020404" pitchFamily="49" charset="0"/>
                  <a:cs typeface="Courier New" panose="02070309020205020404" pitchFamily="49" charset="0"/>
                </a:rPr>
                <a:t>8</a:t>
              </a:r>
              <a:endParaRPr lang="en-US" sz="900" b="1" dirty="0"/>
            </a:p>
          </p:txBody>
        </p:sp>
        <p:cxnSp>
          <p:nvCxnSpPr>
            <p:cNvPr id="73" name="Straight Arrow Connector 72"/>
            <p:cNvCxnSpPr/>
            <p:nvPr/>
          </p:nvCxnSpPr>
          <p:spPr bwMode="auto">
            <a:xfrm>
              <a:off x="4259199" y="24334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74" name="TextBox 73"/>
            <p:cNvSpPr txBox="1"/>
            <p:nvPr/>
          </p:nvSpPr>
          <p:spPr>
            <a:xfrm>
              <a:off x="2486024" y="3459861"/>
              <a:ext cx="1024508" cy="487748"/>
            </a:xfrm>
            <a:prstGeom prst="rect">
              <a:avLst/>
            </a:prstGeom>
            <a:noFill/>
          </p:spPr>
          <p:txBody>
            <a:bodyPr wrap="square" rtlCol="0">
              <a:spAutoFit/>
            </a:bodyPr>
            <a:lstStyle/>
            <a:p>
              <a:pPr algn="ctr"/>
              <a:r>
                <a:rPr lang="en-US" sz="900" b="1" dirty="0" smtClean="0">
                  <a:latin typeface="Courier New" panose="02070309020205020404" pitchFamily="49" charset="0"/>
                  <a:cs typeface="Courier New" panose="02070309020205020404" pitchFamily="49" charset="0"/>
                </a:rPr>
                <a:t>i</a:t>
              </a:r>
              <a:r>
                <a:rPr lang="en-US" sz="900" b="1" baseline="-25000" dirty="0" smtClean="0">
                  <a:latin typeface="Courier New" panose="02070309020205020404" pitchFamily="49" charset="0"/>
                  <a:cs typeface="Courier New" panose="02070309020205020404" pitchFamily="49" charset="0"/>
                </a:rPr>
                <a:t>8</a:t>
              </a:r>
              <a:endParaRPr lang="en-US" sz="900" b="1" dirty="0"/>
            </a:p>
          </p:txBody>
        </p:sp>
      </p:grpSp>
      <p:grpSp>
        <p:nvGrpSpPr>
          <p:cNvPr id="75" name="Group 74"/>
          <p:cNvGrpSpPr/>
          <p:nvPr/>
        </p:nvGrpSpPr>
        <p:grpSpPr>
          <a:xfrm>
            <a:off x="7562469" y="3540632"/>
            <a:ext cx="1028700" cy="1047751"/>
            <a:chOff x="2486024" y="2394585"/>
            <a:chExt cx="2743201" cy="2415159"/>
          </a:xfrm>
        </p:grpSpPr>
        <p:sp>
          <p:nvSpPr>
            <p:cNvPr id="76" name="Flowchart: Decision 75"/>
            <p:cNvSpPr/>
            <p:nvPr/>
          </p:nvSpPr>
          <p:spPr bwMode="auto">
            <a:xfrm>
              <a:off x="3336416" y="3044951"/>
              <a:ext cx="1892809" cy="1764793"/>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600" b="0" i="0" u="none" strike="noStrike" cap="none" normalizeH="0" baseline="0" smtClean="0">
                <a:ln>
                  <a:noFill/>
                </a:ln>
                <a:solidFill>
                  <a:schemeClr val="tx1"/>
                </a:solidFill>
                <a:effectLst/>
                <a:latin typeface="Arial" charset="0"/>
              </a:endParaRPr>
            </a:p>
          </p:txBody>
        </p:sp>
        <p:sp>
          <p:nvSpPr>
            <p:cNvPr id="77" name="TextBox 76"/>
            <p:cNvSpPr txBox="1"/>
            <p:nvPr/>
          </p:nvSpPr>
          <p:spPr>
            <a:xfrm>
              <a:off x="3574544" y="3657601"/>
              <a:ext cx="1481326" cy="461145"/>
            </a:xfrm>
            <a:prstGeom prst="rect">
              <a:avLst/>
            </a:prstGeom>
            <a:noFill/>
          </p:spPr>
          <p:txBody>
            <a:bodyPr wrap="square" rtlCol="0">
              <a:spAutoFit/>
            </a:bodyPr>
            <a:lstStyle/>
            <a:p>
              <a:pPr algn="ctr"/>
              <a:r>
                <a:rPr lang="en-US" sz="700" b="1" dirty="0" smtClean="0">
                  <a:latin typeface="Courier New" panose="02070309020205020404" pitchFamily="49" charset="0"/>
                  <a:cs typeface="Courier New" panose="02070309020205020404" pitchFamily="49" charset="0"/>
                </a:rPr>
                <a:t>H</a:t>
              </a:r>
              <a:r>
                <a:rPr lang="en-US" sz="700" b="1" baseline="-25000" dirty="0" smtClean="0">
                  <a:latin typeface="Courier New" panose="02070309020205020404" pitchFamily="49" charset="0"/>
                  <a:cs typeface="Courier New" panose="02070309020205020404" pitchFamily="49" charset="0"/>
                </a:rPr>
                <a:t>9</a:t>
              </a:r>
              <a:r>
                <a:rPr lang="en-US" sz="700" b="1" dirty="0" smtClean="0">
                  <a:latin typeface="Courier New" panose="02070309020205020404" pitchFamily="49" charset="0"/>
                  <a:cs typeface="Courier New" panose="02070309020205020404" pitchFamily="49" charset="0"/>
                </a:rPr>
                <a:t>(</a:t>
              </a:r>
              <a:r>
                <a:rPr lang="en-US" sz="700" b="1" dirty="0" err="1" smtClean="0">
                  <a:latin typeface="Courier New" panose="02070309020205020404" pitchFamily="49" charset="0"/>
                  <a:cs typeface="Courier New" panose="02070309020205020404" pitchFamily="49" charset="0"/>
                </a:rPr>
                <a:t>p,i</a:t>
              </a:r>
              <a:r>
                <a:rPr lang="en-US" sz="700" b="1" dirty="0">
                  <a:latin typeface="Courier New" panose="02070309020205020404" pitchFamily="49" charset="0"/>
                  <a:cs typeface="Courier New" panose="02070309020205020404" pitchFamily="49" charset="0"/>
                </a:rPr>
                <a:t>)</a:t>
              </a:r>
              <a:endParaRPr lang="en-US" sz="700" b="1" dirty="0"/>
            </a:p>
          </p:txBody>
        </p:sp>
        <p:cxnSp>
          <p:nvCxnSpPr>
            <p:cNvPr id="78" name="Straight Arrow Connector 77"/>
            <p:cNvCxnSpPr/>
            <p:nvPr/>
          </p:nvCxnSpPr>
          <p:spPr bwMode="auto">
            <a:xfrm flipV="1">
              <a:off x="2622423" y="3927348"/>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79" name="TextBox 78"/>
            <p:cNvSpPr txBox="1"/>
            <p:nvPr/>
          </p:nvSpPr>
          <p:spPr>
            <a:xfrm>
              <a:off x="3314320" y="2394585"/>
              <a:ext cx="1481326" cy="461145"/>
            </a:xfrm>
            <a:prstGeom prst="rect">
              <a:avLst/>
            </a:prstGeom>
            <a:noFill/>
          </p:spPr>
          <p:txBody>
            <a:bodyPr wrap="square" rtlCol="0">
              <a:spAutoFit/>
            </a:bodyPr>
            <a:lstStyle/>
            <a:p>
              <a:pPr algn="ctr"/>
              <a:r>
                <a:rPr lang="en-US" sz="700" b="1" dirty="0" smtClean="0">
                  <a:latin typeface="Courier New" panose="02070309020205020404" pitchFamily="49" charset="0"/>
                  <a:cs typeface="Courier New" panose="02070309020205020404" pitchFamily="49" charset="0"/>
                </a:rPr>
                <a:t>p</a:t>
              </a:r>
              <a:r>
                <a:rPr lang="en-US" sz="700" b="1" baseline="-25000" dirty="0" smtClean="0">
                  <a:latin typeface="Courier New" panose="02070309020205020404" pitchFamily="49" charset="0"/>
                  <a:cs typeface="Courier New" panose="02070309020205020404" pitchFamily="49" charset="0"/>
                </a:rPr>
                <a:t>9</a:t>
              </a:r>
              <a:endParaRPr lang="en-US" sz="700" b="1" dirty="0"/>
            </a:p>
          </p:txBody>
        </p:sp>
        <p:cxnSp>
          <p:nvCxnSpPr>
            <p:cNvPr id="80" name="Straight Arrow Connector 79"/>
            <p:cNvCxnSpPr/>
            <p:nvPr/>
          </p:nvCxnSpPr>
          <p:spPr bwMode="auto">
            <a:xfrm>
              <a:off x="4259199" y="24334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81" name="TextBox 80"/>
            <p:cNvSpPr txBox="1"/>
            <p:nvPr/>
          </p:nvSpPr>
          <p:spPr>
            <a:xfrm>
              <a:off x="2486024" y="3459861"/>
              <a:ext cx="1024507" cy="461145"/>
            </a:xfrm>
            <a:prstGeom prst="rect">
              <a:avLst/>
            </a:prstGeom>
            <a:noFill/>
          </p:spPr>
          <p:txBody>
            <a:bodyPr wrap="square" rtlCol="0">
              <a:spAutoFit/>
            </a:bodyPr>
            <a:lstStyle/>
            <a:p>
              <a:pPr algn="ctr"/>
              <a:r>
                <a:rPr lang="en-US" sz="700" b="1" dirty="0" smtClean="0">
                  <a:latin typeface="Courier New" panose="02070309020205020404" pitchFamily="49" charset="0"/>
                  <a:cs typeface="Courier New" panose="02070309020205020404" pitchFamily="49" charset="0"/>
                </a:rPr>
                <a:t>i</a:t>
              </a:r>
              <a:r>
                <a:rPr lang="en-US" sz="700" b="1" baseline="-25000" dirty="0" smtClean="0">
                  <a:latin typeface="Courier New" panose="02070309020205020404" pitchFamily="49" charset="0"/>
                  <a:cs typeface="Courier New" panose="02070309020205020404" pitchFamily="49" charset="0"/>
                </a:rPr>
                <a:t>9</a:t>
              </a:r>
              <a:endParaRPr lang="en-US" sz="700" b="1" dirty="0"/>
            </a:p>
          </p:txBody>
        </p:sp>
      </p:grpSp>
      <p:grpSp>
        <p:nvGrpSpPr>
          <p:cNvPr id="82" name="Group 81"/>
          <p:cNvGrpSpPr/>
          <p:nvPr/>
        </p:nvGrpSpPr>
        <p:grpSpPr>
          <a:xfrm>
            <a:off x="8355712" y="4325113"/>
            <a:ext cx="870584" cy="974501"/>
            <a:chOff x="2486024" y="2394585"/>
            <a:chExt cx="2743201" cy="2415159"/>
          </a:xfrm>
        </p:grpSpPr>
        <p:sp>
          <p:nvSpPr>
            <p:cNvPr id="83" name="Flowchart: Decision 82"/>
            <p:cNvSpPr/>
            <p:nvPr/>
          </p:nvSpPr>
          <p:spPr bwMode="auto">
            <a:xfrm>
              <a:off x="3336416" y="3044951"/>
              <a:ext cx="1892809" cy="1764793"/>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400" b="0" i="0" u="none" strike="noStrike" cap="none" normalizeH="0" baseline="0" smtClean="0">
                <a:ln>
                  <a:noFill/>
                </a:ln>
                <a:solidFill>
                  <a:schemeClr val="tx1"/>
                </a:solidFill>
                <a:effectLst/>
                <a:latin typeface="Arial" charset="0"/>
              </a:endParaRPr>
            </a:p>
          </p:txBody>
        </p:sp>
        <p:sp>
          <p:nvSpPr>
            <p:cNvPr id="84" name="TextBox 83"/>
            <p:cNvSpPr txBox="1"/>
            <p:nvPr/>
          </p:nvSpPr>
          <p:spPr>
            <a:xfrm>
              <a:off x="3574543" y="3657601"/>
              <a:ext cx="1481326" cy="401139"/>
            </a:xfrm>
            <a:prstGeom prst="rect">
              <a:avLst/>
            </a:prstGeom>
            <a:noFill/>
          </p:spPr>
          <p:txBody>
            <a:bodyPr wrap="square" rtlCol="0">
              <a:spAutoFit/>
            </a:bodyPr>
            <a:lstStyle/>
            <a:p>
              <a:pPr algn="ctr"/>
              <a:r>
                <a:rPr lang="en-US" sz="500" b="1" dirty="0" smtClean="0">
                  <a:latin typeface="Courier New" panose="02070309020205020404" pitchFamily="49" charset="0"/>
                  <a:cs typeface="Courier New" panose="02070309020205020404" pitchFamily="49" charset="0"/>
                </a:rPr>
                <a:t>H</a:t>
              </a:r>
              <a:r>
                <a:rPr lang="en-US" sz="500" b="1" baseline="-25000" dirty="0" smtClean="0">
                  <a:latin typeface="Courier New" panose="02070309020205020404" pitchFamily="49" charset="0"/>
                  <a:cs typeface="Courier New" panose="02070309020205020404" pitchFamily="49" charset="0"/>
                </a:rPr>
                <a:t>10</a:t>
              </a:r>
              <a:r>
                <a:rPr lang="en-US" sz="500" b="1" dirty="0" smtClean="0">
                  <a:latin typeface="Courier New" panose="02070309020205020404" pitchFamily="49" charset="0"/>
                  <a:cs typeface="Courier New" panose="02070309020205020404" pitchFamily="49" charset="0"/>
                </a:rPr>
                <a:t>(</a:t>
              </a:r>
              <a:r>
                <a:rPr lang="en-US" sz="500" b="1" dirty="0" err="1" smtClean="0">
                  <a:latin typeface="Courier New" panose="02070309020205020404" pitchFamily="49" charset="0"/>
                  <a:cs typeface="Courier New" panose="02070309020205020404" pitchFamily="49" charset="0"/>
                </a:rPr>
                <a:t>p,i</a:t>
              </a:r>
              <a:r>
                <a:rPr lang="en-US" sz="500" b="1" dirty="0">
                  <a:latin typeface="Courier New" panose="02070309020205020404" pitchFamily="49" charset="0"/>
                  <a:cs typeface="Courier New" panose="02070309020205020404" pitchFamily="49" charset="0"/>
                </a:rPr>
                <a:t>)</a:t>
              </a:r>
              <a:endParaRPr lang="en-US" sz="500" b="1" dirty="0"/>
            </a:p>
          </p:txBody>
        </p:sp>
        <p:cxnSp>
          <p:nvCxnSpPr>
            <p:cNvPr id="85" name="Straight Arrow Connector 84"/>
            <p:cNvCxnSpPr/>
            <p:nvPr/>
          </p:nvCxnSpPr>
          <p:spPr bwMode="auto">
            <a:xfrm flipV="1">
              <a:off x="2622423" y="3927348"/>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86" name="TextBox 85"/>
            <p:cNvSpPr txBox="1"/>
            <p:nvPr/>
          </p:nvSpPr>
          <p:spPr>
            <a:xfrm>
              <a:off x="3314321" y="2394585"/>
              <a:ext cx="1481326" cy="401139"/>
            </a:xfrm>
            <a:prstGeom prst="rect">
              <a:avLst/>
            </a:prstGeom>
            <a:noFill/>
          </p:spPr>
          <p:txBody>
            <a:bodyPr wrap="square" rtlCol="0">
              <a:spAutoFit/>
            </a:bodyPr>
            <a:lstStyle/>
            <a:p>
              <a:pPr algn="ctr"/>
              <a:r>
                <a:rPr lang="en-US" sz="500" b="1" dirty="0" smtClean="0">
                  <a:latin typeface="Courier New" panose="02070309020205020404" pitchFamily="49" charset="0"/>
                  <a:cs typeface="Courier New" panose="02070309020205020404" pitchFamily="49" charset="0"/>
                </a:rPr>
                <a:t>p</a:t>
              </a:r>
              <a:r>
                <a:rPr lang="en-US" sz="500" b="1" baseline="-25000" dirty="0" smtClean="0">
                  <a:latin typeface="Courier New" panose="02070309020205020404" pitchFamily="49" charset="0"/>
                  <a:cs typeface="Courier New" panose="02070309020205020404" pitchFamily="49" charset="0"/>
                </a:rPr>
                <a:t>10</a:t>
              </a:r>
              <a:endParaRPr lang="en-US" sz="500" b="1" dirty="0"/>
            </a:p>
          </p:txBody>
        </p:sp>
        <p:cxnSp>
          <p:nvCxnSpPr>
            <p:cNvPr id="87" name="Straight Arrow Connector 86"/>
            <p:cNvCxnSpPr/>
            <p:nvPr/>
          </p:nvCxnSpPr>
          <p:spPr bwMode="auto">
            <a:xfrm>
              <a:off x="4259199" y="24334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88" name="TextBox 87"/>
            <p:cNvSpPr txBox="1"/>
            <p:nvPr/>
          </p:nvSpPr>
          <p:spPr>
            <a:xfrm>
              <a:off x="2486024" y="3459862"/>
              <a:ext cx="1024508" cy="401139"/>
            </a:xfrm>
            <a:prstGeom prst="rect">
              <a:avLst/>
            </a:prstGeom>
            <a:noFill/>
          </p:spPr>
          <p:txBody>
            <a:bodyPr wrap="square" rtlCol="0">
              <a:spAutoFit/>
            </a:bodyPr>
            <a:lstStyle/>
            <a:p>
              <a:pPr algn="ctr"/>
              <a:r>
                <a:rPr lang="en-US" sz="500" b="1" dirty="0" smtClean="0">
                  <a:latin typeface="Courier New" panose="02070309020205020404" pitchFamily="49" charset="0"/>
                  <a:cs typeface="Courier New" panose="02070309020205020404" pitchFamily="49" charset="0"/>
                </a:rPr>
                <a:t>i</a:t>
              </a:r>
              <a:r>
                <a:rPr lang="en-US" sz="500" b="1" baseline="-25000" dirty="0" smtClean="0">
                  <a:latin typeface="Courier New" panose="02070309020205020404" pitchFamily="49" charset="0"/>
                  <a:cs typeface="Courier New" panose="02070309020205020404" pitchFamily="49" charset="0"/>
                </a:rPr>
                <a:t>10</a:t>
              </a:r>
              <a:endParaRPr lang="en-US" sz="500" b="1" dirty="0"/>
            </a:p>
          </p:txBody>
        </p:sp>
      </p:grpSp>
      <p:grpSp>
        <p:nvGrpSpPr>
          <p:cNvPr id="89" name="Group 88"/>
          <p:cNvGrpSpPr/>
          <p:nvPr/>
        </p:nvGrpSpPr>
        <p:grpSpPr>
          <a:xfrm>
            <a:off x="8956168" y="3813048"/>
            <a:ext cx="827912" cy="852582"/>
            <a:chOff x="2486024" y="2394583"/>
            <a:chExt cx="2743200" cy="2415158"/>
          </a:xfrm>
        </p:grpSpPr>
        <p:sp>
          <p:nvSpPr>
            <p:cNvPr id="90" name="Flowchart: Decision 89"/>
            <p:cNvSpPr/>
            <p:nvPr/>
          </p:nvSpPr>
          <p:spPr bwMode="auto">
            <a:xfrm>
              <a:off x="3336417" y="3044950"/>
              <a:ext cx="1892807" cy="1764791"/>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400" b="0" i="0" u="none" strike="noStrike" cap="none" normalizeH="0" baseline="0" smtClean="0">
                <a:ln>
                  <a:noFill/>
                </a:ln>
                <a:solidFill>
                  <a:schemeClr val="tx1"/>
                </a:solidFill>
                <a:effectLst/>
                <a:latin typeface="Arial" charset="0"/>
              </a:endParaRPr>
            </a:p>
          </p:txBody>
        </p:sp>
        <p:sp>
          <p:nvSpPr>
            <p:cNvPr id="91" name="TextBox 90"/>
            <p:cNvSpPr txBox="1"/>
            <p:nvPr/>
          </p:nvSpPr>
          <p:spPr>
            <a:xfrm>
              <a:off x="3574544" y="3657599"/>
              <a:ext cx="1481326" cy="401138"/>
            </a:xfrm>
            <a:prstGeom prst="rect">
              <a:avLst/>
            </a:prstGeom>
            <a:noFill/>
          </p:spPr>
          <p:txBody>
            <a:bodyPr wrap="square" rtlCol="0">
              <a:spAutoFit/>
            </a:bodyPr>
            <a:lstStyle/>
            <a:p>
              <a:pPr algn="ctr"/>
              <a:r>
                <a:rPr lang="en-US" sz="500" b="1" dirty="0" smtClean="0">
                  <a:latin typeface="Courier New" panose="02070309020205020404" pitchFamily="49" charset="0"/>
                  <a:cs typeface="Courier New" panose="02070309020205020404" pitchFamily="49" charset="0"/>
                </a:rPr>
                <a:t>H</a:t>
              </a:r>
              <a:r>
                <a:rPr lang="en-US" sz="500" b="1" baseline="-25000" dirty="0" smtClean="0">
                  <a:latin typeface="Courier New" panose="02070309020205020404" pitchFamily="49" charset="0"/>
                  <a:cs typeface="Courier New" panose="02070309020205020404" pitchFamily="49" charset="0"/>
                </a:rPr>
                <a:t>10</a:t>
              </a:r>
              <a:r>
                <a:rPr lang="en-US" sz="500" b="1" dirty="0" smtClean="0">
                  <a:latin typeface="Courier New" panose="02070309020205020404" pitchFamily="49" charset="0"/>
                  <a:cs typeface="Courier New" panose="02070309020205020404" pitchFamily="49" charset="0"/>
                </a:rPr>
                <a:t>(</a:t>
              </a:r>
              <a:r>
                <a:rPr lang="en-US" sz="500" b="1" dirty="0" err="1" smtClean="0">
                  <a:latin typeface="Courier New" panose="02070309020205020404" pitchFamily="49" charset="0"/>
                  <a:cs typeface="Courier New" panose="02070309020205020404" pitchFamily="49" charset="0"/>
                </a:rPr>
                <a:t>p,i</a:t>
              </a:r>
              <a:r>
                <a:rPr lang="en-US" sz="500" b="1" dirty="0">
                  <a:latin typeface="Courier New" panose="02070309020205020404" pitchFamily="49" charset="0"/>
                  <a:cs typeface="Courier New" panose="02070309020205020404" pitchFamily="49" charset="0"/>
                </a:rPr>
                <a:t>)</a:t>
              </a:r>
              <a:endParaRPr lang="en-US" sz="500" b="1" dirty="0"/>
            </a:p>
          </p:txBody>
        </p:sp>
        <p:cxnSp>
          <p:nvCxnSpPr>
            <p:cNvPr id="92" name="Straight Arrow Connector 91"/>
            <p:cNvCxnSpPr/>
            <p:nvPr/>
          </p:nvCxnSpPr>
          <p:spPr bwMode="auto">
            <a:xfrm flipV="1">
              <a:off x="2622423" y="3927345"/>
              <a:ext cx="694945" cy="4572"/>
            </a:xfrm>
            <a:prstGeom prst="straightConnector1">
              <a:avLst/>
            </a:prstGeom>
            <a:noFill/>
            <a:ln w="25400" cap="flat" cmpd="sng" algn="ctr">
              <a:solidFill>
                <a:schemeClr val="tx1"/>
              </a:solidFill>
              <a:prstDash val="solid"/>
              <a:round/>
              <a:headEnd type="none" w="med" len="med"/>
              <a:tailEnd type="arrow"/>
            </a:ln>
            <a:effectLst/>
          </p:spPr>
        </p:cxnSp>
        <p:sp>
          <p:nvSpPr>
            <p:cNvPr id="93" name="TextBox 92"/>
            <p:cNvSpPr txBox="1"/>
            <p:nvPr/>
          </p:nvSpPr>
          <p:spPr>
            <a:xfrm>
              <a:off x="3314320" y="2394583"/>
              <a:ext cx="1481326" cy="401138"/>
            </a:xfrm>
            <a:prstGeom prst="rect">
              <a:avLst/>
            </a:prstGeom>
            <a:noFill/>
          </p:spPr>
          <p:txBody>
            <a:bodyPr wrap="square" rtlCol="0">
              <a:spAutoFit/>
            </a:bodyPr>
            <a:lstStyle/>
            <a:p>
              <a:pPr algn="ctr"/>
              <a:r>
                <a:rPr lang="en-US" sz="500" b="1" dirty="0" smtClean="0">
                  <a:latin typeface="Courier New" panose="02070309020205020404" pitchFamily="49" charset="0"/>
                  <a:cs typeface="Courier New" panose="02070309020205020404" pitchFamily="49" charset="0"/>
                </a:rPr>
                <a:t>p</a:t>
              </a:r>
              <a:r>
                <a:rPr lang="en-US" sz="500" b="1" baseline="-25000" dirty="0" smtClean="0">
                  <a:latin typeface="Courier New" panose="02070309020205020404" pitchFamily="49" charset="0"/>
                  <a:cs typeface="Courier New" panose="02070309020205020404" pitchFamily="49" charset="0"/>
                </a:rPr>
                <a:t>10</a:t>
              </a:r>
              <a:endParaRPr lang="en-US" sz="500" b="1" dirty="0"/>
            </a:p>
          </p:txBody>
        </p:sp>
        <p:cxnSp>
          <p:nvCxnSpPr>
            <p:cNvPr id="94" name="Straight Arrow Connector 93"/>
            <p:cNvCxnSpPr/>
            <p:nvPr/>
          </p:nvCxnSpPr>
          <p:spPr bwMode="auto">
            <a:xfrm>
              <a:off x="4259198" y="2433446"/>
              <a:ext cx="4572" cy="640078"/>
            </a:xfrm>
            <a:prstGeom prst="straightConnector1">
              <a:avLst/>
            </a:prstGeom>
            <a:noFill/>
            <a:ln w="25400" cap="flat" cmpd="sng" algn="ctr">
              <a:solidFill>
                <a:schemeClr val="tx1"/>
              </a:solidFill>
              <a:prstDash val="solid"/>
              <a:round/>
              <a:headEnd type="none" w="med" len="med"/>
              <a:tailEnd type="arrow"/>
            </a:ln>
            <a:effectLst/>
          </p:spPr>
        </p:cxnSp>
        <p:sp>
          <p:nvSpPr>
            <p:cNvPr id="95" name="TextBox 94"/>
            <p:cNvSpPr txBox="1"/>
            <p:nvPr/>
          </p:nvSpPr>
          <p:spPr>
            <a:xfrm>
              <a:off x="2486024" y="3459861"/>
              <a:ext cx="1024509" cy="401138"/>
            </a:xfrm>
            <a:prstGeom prst="rect">
              <a:avLst/>
            </a:prstGeom>
            <a:noFill/>
          </p:spPr>
          <p:txBody>
            <a:bodyPr wrap="square" rtlCol="0">
              <a:spAutoFit/>
            </a:bodyPr>
            <a:lstStyle/>
            <a:p>
              <a:pPr algn="ctr"/>
              <a:r>
                <a:rPr lang="en-US" sz="500" b="1" dirty="0" smtClean="0">
                  <a:latin typeface="Courier New" panose="02070309020205020404" pitchFamily="49" charset="0"/>
                  <a:cs typeface="Courier New" panose="02070309020205020404" pitchFamily="49" charset="0"/>
                </a:rPr>
                <a:t>i</a:t>
              </a:r>
              <a:r>
                <a:rPr lang="en-US" sz="500" b="1" baseline="-25000" dirty="0" smtClean="0">
                  <a:latin typeface="Courier New" panose="02070309020205020404" pitchFamily="49" charset="0"/>
                  <a:cs typeface="Courier New" panose="02070309020205020404" pitchFamily="49" charset="0"/>
                </a:rPr>
                <a:t>10</a:t>
              </a:r>
              <a:endParaRPr lang="en-US" sz="500" b="1" dirty="0"/>
            </a:p>
          </p:txBody>
        </p:sp>
      </p:grpSp>
    </p:spTree>
    <p:extLst>
      <p:ext uri="{BB962C8B-B14F-4D97-AF65-F5344CB8AC3E}">
        <p14:creationId xmlns:p14="http://schemas.microsoft.com/office/powerpoint/2010/main" val="3403101211"/>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1+#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1+#ppt_w/2"/>
                                          </p:val>
                                        </p:tav>
                                        <p:tav tm="100000">
                                          <p:val>
                                            <p:strVal val="#ppt_x"/>
                                          </p:val>
                                        </p:tav>
                                      </p:tavLst>
                                    </p:anim>
                                    <p:anim calcmode="lin" valueType="num">
                                      <p:cBhvr additive="base">
                                        <p:cTn id="18" dur="500" fill="hold"/>
                                        <p:tgtEl>
                                          <p:spTgt spid="4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additive="base">
                                        <p:cTn id="22" dur="500" fill="hold"/>
                                        <p:tgtEl>
                                          <p:spTgt spid="54"/>
                                        </p:tgtEl>
                                        <p:attrNameLst>
                                          <p:attrName>ppt_x</p:attrName>
                                        </p:attrNameLst>
                                      </p:cBhvr>
                                      <p:tavLst>
                                        <p:tav tm="0">
                                          <p:val>
                                            <p:strVal val="1+#ppt_w/2"/>
                                          </p:val>
                                        </p:tav>
                                        <p:tav tm="100000">
                                          <p:val>
                                            <p:strVal val="#ppt_x"/>
                                          </p:val>
                                        </p:tav>
                                      </p:tavLst>
                                    </p:anim>
                                    <p:anim calcmode="lin" valueType="num">
                                      <p:cBhvr additive="base">
                                        <p:cTn id="23" dur="500" fill="hold"/>
                                        <p:tgtEl>
                                          <p:spTgt spid="5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additive="base">
                                        <p:cTn id="27" dur="500" fill="hold"/>
                                        <p:tgtEl>
                                          <p:spTgt spid="61"/>
                                        </p:tgtEl>
                                        <p:attrNameLst>
                                          <p:attrName>ppt_x</p:attrName>
                                        </p:attrNameLst>
                                      </p:cBhvr>
                                      <p:tavLst>
                                        <p:tav tm="0">
                                          <p:val>
                                            <p:strVal val="1+#ppt_w/2"/>
                                          </p:val>
                                        </p:tav>
                                        <p:tav tm="100000">
                                          <p:val>
                                            <p:strVal val="#ppt_x"/>
                                          </p:val>
                                        </p:tav>
                                      </p:tavLst>
                                    </p:anim>
                                    <p:anim calcmode="lin" valueType="num">
                                      <p:cBhvr additive="base">
                                        <p:cTn id="28" dur="500" fill="hold"/>
                                        <p:tgtEl>
                                          <p:spTgt spid="6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68"/>
                                        </p:tgtEl>
                                        <p:attrNameLst>
                                          <p:attrName>style.visibility</p:attrName>
                                        </p:attrNameLst>
                                      </p:cBhvr>
                                      <p:to>
                                        <p:strVal val="visible"/>
                                      </p:to>
                                    </p:set>
                                    <p:anim calcmode="lin" valueType="num">
                                      <p:cBhvr additive="base">
                                        <p:cTn id="32" dur="500" fill="hold"/>
                                        <p:tgtEl>
                                          <p:spTgt spid="68"/>
                                        </p:tgtEl>
                                        <p:attrNameLst>
                                          <p:attrName>ppt_x</p:attrName>
                                        </p:attrNameLst>
                                      </p:cBhvr>
                                      <p:tavLst>
                                        <p:tav tm="0">
                                          <p:val>
                                            <p:strVal val="1+#ppt_w/2"/>
                                          </p:val>
                                        </p:tav>
                                        <p:tav tm="100000">
                                          <p:val>
                                            <p:strVal val="#ppt_x"/>
                                          </p:val>
                                        </p:tav>
                                      </p:tavLst>
                                    </p:anim>
                                    <p:anim calcmode="lin" valueType="num">
                                      <p:cBhvr additive="base">
                                        <p:cTn id="33" dur="500" fill="hold"/>
                                        <p:tgtEl>
                                          <p:spTgt spid="68"/>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cBhvr additive="base">
                                        <p:cTn id="37" dur="500" fill="hold"/>
                                        <p:tgtEl>
                                          <p:spTgt spid="75"/>
                                        </p:tgtEl>
                                        <p:attrNameLst>
                                          <p:attrName>ppt_x</p:attrName>
                                        </p:attrNameLst>
                                      </p:cBhvr>
                                      <p:tavLst>
                                        <p:tav tm="0">
                                          <p:val>
                                            <p:strVal val="1+#ppt_w/2"/>
                                          </p:val>
                                        </p:tav>
                                        <p:tav tm="100000">
                                          <p:val>
                                            <p:strVal val="#ppt_x"/>
                                          </p:val>
                                        </p:tav>
                                      </p:tavLst>
                                    </p:anim>
                                    <p:anim calcmode="lin" valueType="num">
                                      <p:cBhvr additive="base">
                                        <p:cTn id="38" dur="500" fill="hold"/>
                                        <p:tgtEl>
                                          <p:spTgt spid="75"/>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82"/>
                                        </p:tgtEl>
                                        <p:attrNameLst>
                                          <p:attrName>style.visibility</p:attrName>
                                        </p:attrNameLst>
                                      </p:cBhvr>
                                      <p:to>
                                        <p:strVal val="visible"/>
                                      </p:to>
                                    </p:set>
                                    <p:anim calcmode="lin" valueType="num">
                                      <p:cBhvr additive="base">
                                        <p:cTn id="42" dur="500" fill="hold"/>
                                        <p:tgtEl>
                                          <p:spTgt spid="82"/>
                                        </p:tgtEl>
                                        <p:attrNameLst>
                                          <p:attrName>ppt_x</p:attrName>
                                        </p:attrNameLst>
                                      </p:cBhvr>
                                      <p:tavLst>
                                        <p:tav tm="0">
                                          <p:val>
                                            <p:strVal val="1+#ppt_w/2"/>
                                          </p:val>
                                        </p:tav>
                                        <p:tav tm="100000">
                                          <p:val>
                                            <p:strVal val="#ppt_x"/>
                                          </p:val>
                                        </p:tav>
                                      </p:tavLst>
                                    </p:anim>
                                    <p:anim calcmode="lin" valueType="num">
                                      <p:cBhvr additive="base">
                                        <p:cTn id="43" dur="500" fill="hold"/>
                                        <p:tgtEl>
                                          <p:spTgt spid="82"/>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nodeType="afterEffect">
                                  <p:stCondLst>
                                    <p:cond delay="0"/>
                                  </p:stCondLst>
                                  <p:childTnLst>
                                    <p:set>
                                      <p:cBhvr>
                                        <p:cTn id="46" dur="1" fill="hold">
                                          <p:stCondLst>
                                            <p:cond delay="0"/>
                                          </p:stCondLst>
                                        </p:cTn>
                                        <p:tgtEl>
                                          <p:spTgt spid="89"/>
                                        </p:tgtEl>
                                        <p:attrNameLst>
                                          <p:attrName>style.visibility</p:attrName>
                                        </p:attrNameLst>
                                      </p:cBhvr>
                                      <p:to>
                                        <p:strVal val="visible"/>
                                      </p:to>
                                    </p:set>
                                    <p:anim calcmode="lin" valueType="num">
                                      <p:cBhvr additive="base">
                                        <p:cTn id="47" dur="500" fill="hold"/>
                                        <p:tgtEl>
                                          <p:spTgt spid="89"/>
                                        </p:tgtEl>
                                        <p:attrNameLst>
                                          <p:attrName>ppt_x</p:attrName>
                                        </p:attrNameLst>
                                      </p:cBhvr>
                                      <p:tavLst>
                                        <p:tav tm="0">
                                          <p:val>
                                            <p:strVal val="1+#ppt_w/2"/>
                                          </p:val>
                                        </p:tav>
                                        <p:tav tm="100000">
                                          <p:val>
                                            <p:strVal val="#ppt_x"/>
                                          </p:val>
                                        </p:tav>
                                      </p:tavLst>
                                    </p:anim>
                                    <p:anim calcmode="lin" valueType="num">
                                      <p:cBhvr additive="base">
                                        <p:cTn id="48" dur="500" fill="hold"/>
                                        <p:tgtEl>
                                          <p:spTgt spid="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p:cNvSpPr>
            <a:spLocks noGrp="1" noChangeArrowheads="1"/>
          </p:cNvSpPr>
          <p:nvPr>
            <p:ph type="title"/>
          </p:nvPr>
        </p:nvSpPr>
        <p:spPr>
          <a:xfrm>
            <a:off x="1357313" y="2638425"/>
            <a:ext cx="6792912" cy="1143000"/>
          </a:xfrm>
        </p:spPr>
        <p:txBody>
          <a:bodyPr/>
          <a:lstStyle/>
          <a:p>
            <a:pPr algn="ctr" eaLnBrk="1" hangingPunct="1"/>
            <a:r>
              <a:rPr lang="en-US" sz="1800" dirty="0" smtClean="0"/>
              <a:t>No meta program can predict what nontrivial program any arbitrary program will do</a:t>
            </a:r>
            <a:r>
              <a:rPr lang="en-US" dirty="0" smtClean="0"/>
              <a:t>.</a:t>
            </a:r>
            <a:br>
              <a:rPr lang="en-US" dirty="0" smtClean="0"/>
            </a:br>
            <a:endParaRPr lang="en-US" dirty="0" smtClean="0"/>
          </a:p>
        </p:txBody>
      </p:sp>
      <p:sp>
        <p:nvSpPr>
          <p:cNvPr id="52227" name="Text Box 3"/>
          <p:cNvSpPr txBox="1">
            <a:spLocks noChangeArrowheads="1"/>
          </p:cNvSpPr>
          <p:nvPr/>
        </p:nvSpPr>
        <p:spPr bwMode="auto">
          <a:xfrm>
            <a:off x="423863" y="939800"/>
            <a:ext cx="7750175" cy="1006475"/>
          </a:xfrm>
          <a:prstGeom prst="rect">
            <a:avLst/>
          </a:prstGeom>
          <a:noFill/>
          <a:ln w="9525" algn="ctr">
            <a:noFill/>
            <a:miter lim="800000"/>
            <a:headEnd/>
            <a:tailEnd/>
          </a:ln>
        </p:spPr>
        <p:txBody>
          <a:bodyPr>
            <a:spAutoFit/>
          </a:bodyPr>
          <a:lstStyle/>
          <a:p>
            <a:pPr algn="ctr"/>
            <a:r>
              <a:rPr lang="en-US" sz="6000" b="1" i="1"/>
              <a:t>Rice’s Theorem...</a:t>
            </a:r>
            <a:endParaRPr lang="en-US" sz="6000"/>
          </a:p>
        </p:txBody>
      </p:sp>
      <p:sp>
        <p:nvSpPr>
          <p:cNvPr id="365572" name="Rectangle 4"/>
          <p:cNvSpPr>
            <a:spLocks noChangeArrowheads="1"/>
          </p:cNvSpPr>
          <p:nvPr/>
        </p:nvSpPr>
        <p:spPr bwMode="auto">
          <a:xfrm>
            <a:off x="1598613" y="3232150"/>
            <a:ext cx="6380162" cy="1446550"/>
          </a:xfrm>
          <a:prstGeom prst="rect">
            <a:avLst/>
          </a:prstGeom>
          <a:noFill/>
          <a:ln w="9525" algn="ctr">
            <a:noFill/>
            <a:miter lim="800000"/>
            <a:headEnd/>
            <a:tailEnd/>
          </a:ln>
        </p:spPr>
        <p:txBody>
          <a:bodyPr>
            <a:spAutoFit/>
          </a:bodyPr>
          <a:lstStyle/>
          <a:p>
            <a:pPr algn="ctr"/>
            <a:r>
              <a:rPr lang="en-US" sz="1400" b="1" dirty="0">
                <a:solidFill>
                  <a:srgbClr val="003399"/>
                </a:solidFill>
              </a:rPr>
              <a:t>e.g. You can’t write a program to tell whether or not an arbitrary program will print the number </a:t>
            </a:r>
            <a:r>
              <a:rPr lang="en-US" sz="1400" b="1" dirty="0" smtClean="0">
                <a:solidFill>
                  <a:srgbClr val="003399"/>
                </a:solidFill>
              </a:rPr>
              <a:t>3</a:t>
            </a:r>
          </a:p>
          <a:p>
            <a:pPr algn="ctr"/>
            <a:r>
              <a:rPr lang="en-US" sz="1200" b="1" dirty="0" smtClean="0">
                <a:solidFill>
                  <a:schemeClr val="tx1">
                    <a:lumMod val="40000"/>
                    <a:lumOff val="60000"/>
                  </a:schemeClr>
                </a:solidFill>
              </a:rPr>
              <a:t>“Rice's </a:t>
            </a:r>
            <a:r>
              <a:rPr lang="en-US" sz="1200" b="1" dirty="0">
                <a:solidFill>
                  <a:schemeClr val="tx1">
                    <a:lumMod val="40000"/>
                    <a:lumOff val="60000"/>
                  </a:schemeClr>
                </a:solidFill>
              </a:rPr>
              <a:t>theorem states that, for any non-trivial property of partial functions, there is no general and effective method to decide whether an algorithm computes a partial function with that property</a:t>
            </a:r>
            <a:r>
              <a:rPr lang="en-US" sz="1200" b="1" dirty="0" smtClean="0">
                <a:solidFill>
                  <a:schemeClr val="tx1">
                    <a:lumMod val="40000"/>
                    <a:lumOff val="60000"/>
                  </a:schemeClr>
                </a:solidFill>
              </a:rPr>
              <a:t>.” </a:t>
            </a:r>
          </a:p>
          <a:p>
            <a:pPr algn="ctr"/>
            <a:r>
              <a:rPr lang="en-US" sz="1200" b="1" dirty="0" smtClean="0">
                <a:solidFill>
                  <a:srgbClr val="3B7600"/>
                </a:solidFill>
              </a:rPr>
              <a:t>Implications for determinism? (including quantum determinism?)</a:t>
            </a:r>
            <a:endParaRPr lang="en-US" sz="1200" b="1" dirty="0">
              <a:solidFill>
                <a:srgbClr val="3B7600"/>
              </a:solidFill>
            </a:endParaRPr>
          </a:p>
        </p:txBody>
      </p:sp>
      <p:pic>
        <p:nvPicPr>
          <p:cNvPr id="79874" name="Picture 2" descr="http://upload.wikimedia.org/wikipedia/commons/8/86/SanDisk_Cruzer_Micr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1276" y="4611100"/>
            <a:ext cx="4038600" cy="2434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5572">
                                            <p:txEl>
                                              <p:pRg st="0" end="0"/>
                                            </p:txEl>
                                          </p:spTgt>
                                        </p:tgtEl>
                                        <p:attrNameLst>
                                          <p:attrName>style.visibility</p:attrName>
                                        </p:attrNameLst>
                                      </p:cBhvr>
                                      <p:to>
                                        <p:strVal val="visible"/>
                                      </p:to>
                                    </p:set>
                                    <p:animEffect transition="in" filter="fade">
                                      <p:cBhvr>
                                        <p:cTn id="7" dur="2000"/>
                                        <p:tgtEl>
                                          <p:spTgt spid="3655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5572">
                                            <p:txEl>
                                              <p:pRg st="1" end="1"/>
                                            </p:txEl>
                                          </p:spTgt>
                                        </p:tgtEl>
                                        <p:attrNameLst>
                                          <p:attrName>style.visibility</p:attrName>
                                        </p:attrNameLst>
                                      </p:cBhvr>
                                      <p:to>
                                        <p:strVal val="visible"/>
                                      </p:to>
                                    </p:set>
                                    <p:animEffect transition="in" filter="fade">
                                      <p:cBhvr>
                                        <p:cTn id="12" dur="2000"/>
                                        <p:tgtEl>
                                          <p:spTgt spid="3655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5572">
                                            <p:txEl>
                                              <p:pRg st="2" end="2"/>
                                            </p:txEl>
                                          </p:spTgt>
                                        </p:tgtEl>
                                        <p:attrNameLst>
                                          <p:attrName>style.visibility</p:attrName>
                                        </p:attrNameLst>
                                      </p:cBhvr>
                                      <p:to>
                                        <p:strVal val="visible"/>
                                      </p:to>
                                    </p:set>
                                    <p:animEffect transition="in" filter="fade">
                                      <p:cBhvr>
                                        <p:cTn id="17" dur="2000"/>
                                        <p:tgtEl>
                                          <p:spTgt spid="3655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2"/>
          <p:cNvSpPr>
            <a:spLocks noGrp="1" noChangeArrowheads="1"/>
          </p:cNvSpPr>
          <p:nvPr>
            <p:ph type="title"/>
          </p:nvPr>
        </p:nvSpPr>
        <p:spPr>
          <a:xfrm>
            <a:off x="688975" y="936625"/>
            <a:ext cx="7924800" cy="1143000"/>
          </a:xfrm>
        </p:spPr>
        <p:txBody>
          <a:bodyPr/>
          <a:lstStyle/>
          <a:p>
            <a:pPr eaLnBrk="1" hangingPunct="1"/>
            <a:r>
              <a:rPr lang="en-US" smtClean="0">
                <a:solidFill>
                  <a:srgbClr val="000000"/>
                </a:solidFill>
                <a:sym typeface="Symbol" pitchFamily="18" charset="2"/>
              </a:rPr>
              <a:t>Prefix Free Codes  </a:t>
            </a:r>
          </a:p>
        </p:txBody>
      </p:sp>
      <p:grpSp>
        <p:nvGrpSpPr>
          <p:cNvPr id="2" name="Group 1"/>
          <p:cNvGrpSpPr/>
          <p:nvPr/>
        </p:nvGrpSpPr>
        <p:grpSpPr>
          <a:xfrm>
            <a:off x="1581912" y="2599944"/>
            <a:ext cx="6019800" cy="2844800"/>
            <a:chOff x="914400" y="2590800"/>
            <a:chExt cx="6019800" cy="2844800"/>
          </a:xfrm>
        </p:grpSpPr>
        <p:sp>
          <p:nvSpPr>
            <p:cNvPr id="53253" name="Text Box 4"/>
            <p:cNvSpPr txBox="1">
              <a:spLocks noChangeArrowheads="1"/>
            </p:cNvSpPr>
            <p:nvPr/>
          </p:nvSpPr>
          <p:spPr bwMode="auto">
            <a:xfrm>
              <a:off x="914400" y="2895600"/>
              <a:ext cx="465138" cy="396875"/>
            </a:xfrm>
            <a:prstGeom prst="rect">
              <a:avLst/>
            </a:prstGeom>
            <a:noFill/>
            <a:ln w="9525" algn="ctr">
              <a:noFill/>
              <a:miter lim="800000"/>
              <a:headEnd/>
              <a:tailEnd/>
            </a:ln>
          </p:spPr>
          <p:txBody>
            <a:bodyPr>
              <a:spAutoFit/>
            </a:bodyPr>
            <a:lstStyle/>
            <a:p>
              <a:r>
                <a:rPr lang="en-US"/>
                <a:t>0</a:t>
              </a:r>
            </a:p>
          </p:txBody>
        </p:sp>
        <p:sp>
          <p:nvSpPr>
            <p:cNvPr id="53254" name="Text Box 5"/>
            <p:cNvSpPr txBox="1">
              <a:spLocks noChangeArrowheads="1"/>
            </p:cNvSpPr>
            <p:nvPr/>
          </p:nvSpPr>
          <p:spPr bwMode="auto">
            <a:xfrm>
              <a:off x="914400" y="4343400"/>
              <a:ext cx="465138" cy="396875"/>
            </a:xfrm>
            <a:prstGeom prst="rect">
              <a:avLst/>
            </a:prstGeom>
            <a:noFill/>
            <a:ln w="9525" algn="ctr">
              <a:noFill/>
              <a:miter lim="800000"/>
              <a:headEnd/>
              <a:tailEnd/>
            </a:ln>
          </p:spPr>
          <p:txBody>
            <a:bodyPr>
              <a:spAutoFit/>
            </a:bodyPr>
            <a:lstStyle/>
            <a:p>
              <a:r>
                <a:rPr lang="en-US"/>
                <a:t>1</a:t>
              </a:r>
            </a:p>
          </p:txBody>
        </p:sp>
        <p:grpSp>
          <p:nvGrpSpPr>
            <p:cNvPr id="53255" name="Group 6"/>
            <p:cNvGrpSpPr>
              <a:grpSpLocks/>
            </p:cNvGrpSpPr>
            <p:nvPr/>
          </p:nvGrpSpPr>
          <p:grpSpPr bwMode="auto">
            <a:xfrm>
              <a:off x="1371600" y="2819400"/>
              <a:ext cx="685800" cy="609600"/>
              <a:chOff x="1152" y="2112"/>
              <a:chExt cx="480" cy="384"/>
            </a:xfrm>
          </p:grpSpPr>
          <p:sp>
            <p:nvSpPr>
              <p:cNvPr id="53293" name="Line 7"/>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53294" name="Line 8"/>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53295" name="Line 9"/>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53296" name="Line 10"/>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53256" name="Text Box 11"/>
            <p:cNvSpPr txBox="1">
              <a:spLocks noChangeArrowheads="1"/>
            </p:cNvSpPr>
            <p:nvPr/>
          </p:nvSpPr>
          <p:spPr bwMode="auto">
            <a:xfrm>
              <a:off x="2057400" y="2590800"/>
              <a:ext cx="6096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dirty="0"/>
                <a:t>01</a:t>
              </a:r>
            </a:p>
          </p:txBody>
        </p:sp>
        <p:sp>
          <p:nvSpPr>
            <p:cNvPr id="53257" name="Text Box 12"/>
            <p:cNvSpPr txBox="1">
              <a:spLocks noChangeArrowheads="1"/>
            </p:cNvSpPr>
            <p:nvPr/>
          </p:nvSpPr>
          <p:spPr bwMode="auto">
            <a:xfrm>
              <a:off x="2057400" y="3276600"/>
              <a:ext cx="609600" cy="396875"/>
            </a:xfrm>
            <a:prstGeom prst="rect">
              <a:avLst/>
            </a:prstGeom>
            <a:noFill/>
            <a:ln w="9525" algn="ctr">
              <a:noFill/>
              <a:miter lim="800000"/>
              <a:headEnd/>
              <a:tailEnd/>
            </a:ln>
          </p:spPr>
          <p:txBody>
            <a:bodyPr>
              <a:spAutoFit/>
            </a:bodyPr>
            <a:lstStyle/>
            <a:p>
              <a:pPr algn="l"/>
              <a:r>
                <a:rPr lang="en-US"/>
                <a:t>00</a:t>
              </a:r>
            </a:p>
          </p:txBody>
        </p:sp>
        <p:grpSp>
          <p:nvGrpSpPr>
            <p:cNvPr id="53258" name="Group 13"/>
            <p:cNvGrpSpPr>
              <a:grpSpLocks/>
            </p:cNvGrpSpPr>
            <p:nvPr/>
          </p:nvGrpSpPr>
          <p:grpSpPr bwMode="auto">
            <a:xfrm>
              <a:off x="1371600" y="4267200"/>
              <a:ext cx="685800" cy="609600"/>
              <a:chOff x="1152" y="2112"/>
              <a:chExt cx="480" cy="384"/>
            </a:xfrm>
          </p:grpSpPr>
          <p:sp>
            <p:nvSpPr>
              <p:cNvPr id="53289" name="Line 14"/>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53290" name="Line 15"/>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53291" name="Line 16"/>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53292" name="Line 17"/>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53259" name="Text Box 18"/>
            <p:cNvSpPr txBox="1">
              <a:spLocks noChangeArrowheads="1"/>
            </p:cNvSpPr>
            <p:nvPr/>
          </p:nvSpPr>
          <p:spPr bwMode="auto">
            <a:xfrm>
              <a:off x="2057400" y="4038600"/>
              <a:ext cx="609600" cy="396875"/>
            </a:xfrm>
            <a:prstGeom prst="rect">
              <a:avLst/>
            </a:prstGeom>
            <a:noFill/>
            <a:ln w="9525" algn="ctr">
              <a:noFill/>
              <a:miter lim="800000"/>
              <a:headEnd/>
              <a:tailEnd/>
            </a:ln>
          </p:spPr>
          <p:txBody>
            <a:bodyPr>
              <a:spAutoFit/>
            </a:bodyPr>
            <a:lstStyle/>
            <a:p>
              <a:pPr algn="l"/>
              <a:r>
                <a:rPr lang="en-US"/>
                <a:t>11</a:t>
              </a:r>
            </a:p>
          </p:txBody>
        </p:sp>
        <p:sp>
          <p:nvSpPr>
            <p:cNvPr id="53260" name="Text Box 19"/>
            <p:cNvSpPr txBox="1">
              <a:spLocks noChangeArrowheads="1"/>
            </p:cNvSpPr>
            <p:nvPr/>
          </p:nvSpPr>
          <p:spPr bwMode="auto">
            <a:xfrm>
              <a:off x="2057400" y="4724400"/>
              <a:ext cx="609600" cy="396875"/>
            </a:xfrm>
            <a:prstGeom prst="rect">
              <a:avLst/>
            </a:prstGeom>
            <a:noFill/>
            <a:ln w="9525" algn="ctr">
              <a:noFill/>
              <a:miter lim="800000"/>
              <a:headEnd/>
              <a:tailEnd/>
            </a:ln>
          </p:spPr>
          <p:txBody>
            <a:bodyPr>
              <a:spAutoFit/>
            </a:bodyPr>
            <a:lstStyle/>
            <a:p>
              <a:pPr algn="l"/>
              <a:r>
                <a:rPr lang="en-US"/>
                <a:t>10</a:t>
              </a:r>
            </a:p>
          </p:txBody>
        </p:sp>
        <p:grpSp>
          <p:nvGrpSpPr>
            <p:cNvPr id="53261" name="Group 20"/>
            <p:cNvGrpSpPr>
              <a:grpSpLocks/>
            </p:cNvGrpSpPr>
            <p:nvPr/>
          </p:nvGrpSpPr>
          <p:grpSpPr bwMode="auto">
            <a:xfrm>
              <a:off x="2514600" y="3124200"/>
              <a:ext cx="685800" cy="609600"/>
              <a:chOff x="1152" y="2112"/>
              <a:chExt cx="480" cy="384"/>
            </a:xfrm>
          </p:grpSpPr>
          <p:sp>
            <p:nvSpPr>
              <p:cNvPr id="53285" name="Line 21"/>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53286" name="Line 22"/>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53287" name="Line 23"/>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53288" name="Line 24"/>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53262" name="Text Box 25"/>
            <p:cNvSpPr txBox="1">
              <a:spLocks noChangeArrowheads="1"/>
            </p:cNvSpPr>
            <p:nvPr/>
          </p:nvSpPr>
          <p:spPr bwMode="auto">
            <a:xfrm>
              <a:off x="3200400" y="2895600"/>
              <a:ext cx="6858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000</a:t>
              </a:r>
            </a:p>
          </p:txBody>
        </p:sp>
        <p:sp>
          <p:nvSpPr>
            <p:cNvPr id="53263" name="Text Box 26"/>
            <p:cNvSpPr txBox="1">
              <a:spLocks noChangeArrowheads="1"/>
            </p:cNvSpPr>
            <p:nvPr/>
          </p:nvSpPr>
          <p:spPr bwMode="auto">
            <a:xfrm>
              <a:off x="3200400" y="3581400"/>
              <a:ext cx="6858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001</a:t>
              </a:r>
            </a:p>
          </p:txBody>
        </p:sp>
        <p:grpSp>
          <p:nvGrpSpPr>
            <p:cNvPr id="53264" name="Group 27"/>
            <p:cNvGrpSpPr>
              <a:grpSpLocks/>
            </p:cNvGrpSpPr>
            <p:nvPr/>
          </p:nvGrpSpPr>
          <p:grpSpPr bwMode="auto">
            <a:xfrm>
              <a:off x="2514600" y="4572000"/>
              <a:ext cx="685800" cy="609600"/>
              <a:chOff x="1152" y="2112"/>
              <a:chExt cx="480" cy="384"/>
            </a:xfrm>
          </p:grpSpPr>
          <p:sp>
            <p:nvSpPr>
              <p:cNvPr id="53281" name="Line 28"/>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53282" name="Line 29"/>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53283" name="Line 30"/>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53284" name="Line 31"/>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53265" name="Text Box 32"/>
            <p:cNvSpPr txBox="1">
              <a:spLocks noChangeArrowheads="1"/>
            </p:cNvSpPr>
            <p:nvPr/>
          </p:nvSpPr>
          <p:spPr bwMode="auto">
            <a:xfrm>
              <a:off x="3200400" y="4343400"/>
              <a:ext cx="609600" cy="396875"/>
            </a:xfrm>
            <a:prstGeom prst="rect">
              <a:avLst/>
            </a:prstGeom>
            <a:noFill/>
            <a:ln w="9525" algn="ctr">
              <a:noFill/>
              <a:miter lim="800000"/>
              <a:headEnd/>
              <a:tailEnd/>
            </a:ln>
          </p:spPr>
          <p:txBody>
            <a:bodyPr>
              <a:spAutoFit/>
            </a:bodyPr>
            <a:lstStyle/>
            <a:p>
              <a:pPr algn="l"/>
              <a:r>
                <a:rPr lang="en-US"/>
                <a:t>100</a:t>
              </a:r>
            </a:p>
          </p:txBody>
        </p:sp>
        <p:sp>
          <p:nvSpPr>
            <p:cNvPr id="53266" name="Text Box 33"/>
            <p:cNvSpPr txBox="1">
              <a:spLocks noChangeArrowheads="1"/>
            </p:cNvSpPr>
            <p:nvPr/>
          </p:nvSpPr>
          <p:spPr bwMode="auto">
            <a:xfrm>
              <a:off x="3200400" y="5029200"/>
              <a:ext cx="6858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101</a:t>
              </a:r>
            </a:p>
          </p:txBody>
        </p:sp>
        <p:grpSp>
          <p:nvGrpSpPr>
            <p:cNvPr id="53267" name="Group 34"/>
            <p:cNvGrpSpPr>
              <a:grpSpLocks/>
            </p:cNvGrpSpPr>
            <p:nvPr/>
          </p:nvGrpSpPr>
          <p:grpSpPr bwMode="auto">
            <a:xfrm>
              <a:off x="3810000" y="4267200"/>
              <a:ext cx="685800" cy="609600"/>
              <a:chOff x="1152" y="2112"/>
              <a:chExt cx="480" cy="384"/>
            </a:xfrm>
          </p:grpSpPr>
          <p:sp>
            <p:nvSpPr>
              <p:cNvPr id="53277" name="Line 35"/>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53278" name="Line 36"/>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53279" name="Line 37"/>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53280" name="Line 38"/>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53268" name="Text Box 39"/>
            <p:cNvSpPr txBox="1">
              <a:spLocks noChangeArrowheads="1"/>
            </p:cNvSpPr>
            <p:nvPr/>
          </p:nvSpPr>
          <p:spPr bwMode="auto">
            <a:xfrm>
              <a:off x="4495800" y="4114800"/>
              <a:ext cx="838200" cy="396875"/>
            </a:xfrm>
            <a:prstGeom prst="rect">
              <a:avLst/>
            </a:prstGeom>
            <a:noFill/>
            <a:ln w="9525" algn="ctr">
              <a:noFill/>
              <a:miter lim="800000"/>
              <a:headEnd/>
              <a:tailEnd/>
            </a:ln>
          </p:spPr>
          <p:txBody>
            <a:bodyPr>
              <a:spAutoFit/>
            </a:bodyPr>
            <a:lstStyle/>
            <a:p>
              <a:pPr algn="l"/>
              <a:r>
                <a:rPr lang="en-US"/>
                <a:t>1000</a:t>
              </a:r>
            </a:p>
          </p:txBody>
        </p:sp>
        <p:sp>
          <p:nvSpPr>
            <p:cNvPr id="53269" name="Text Box 40"/>
            <p:cNvSpPr txBox="1">
              <a:spLocks noChangeArrowheads="1"/>
            </p:cNvSpPr>
            <p:nvPr/>
          </p:nvSpPr>
          <p:spPr bwMode="auto">
            <a:xfrm>
              <a:off x="4495800" y="4800600"/>
              <a:ext cx="8382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1001</a:t>
              </a:r>
            </a:p>
          </p:txBody>
        </p:sp>
        <p:grpSp>
          <p:nvGrpSpPr>
            <p:cNvPr id="53270" name="Group 41"/>
            <p:cNvGrpSpPr>
              <a:grpSpLocks/>
            </p:cNvGrpSpPr>
            <p:nvPr/>
          </p:nvGrpSpPr>
          <p:grpSpPr bwMode="auto">
            <a:xfrm>
              <a:off x="5257800" y="3962400"/>
              <a:ext cx="685800" cy="609600"/>
              <a:chOff x="1152" y="2112"/>
              <a:chExt cx="480" cy="384"/>
            </a:xfrm>
          </p:grpSpPr>
          <p:sp>
            <p:nvSpPr>
              <p:cNvPr id="53273" name="Line 42"/>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53274" name="Line 43"/>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53275" name="Line 44"/>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53276" name="Line 45"/>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53271" name="Text Box 46"/>
            <p:cNvSpPr txBox="1">
              <a:spLocks noChangeArrowheads="1"/>
            </p:cNvSpPr>
            <p:nvPr/>
          </p:nvSpPr>
          <p:spPr bwMode="auto">
            <a:xfrm>
              <a:off x="5943600" y="3733800"/>
              <a:ext cx="9906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10000</a:t>
              </a:r>
            </a:p>
          </p:txBody>
        </p:sp>
        <p:sp>
          <p:nvSpPr>
            <p:cNvPr id="53272" name="Text Box 47"/>
            <p:cNvSpPr txBox="1">
              <a:spLocks noChangeArrowheads="1"/>
            </p:cNvSpPr>
            <p:nvPr/>
          </p:nvSpPr>
          <p:spPr bwMode="auto">
            <a:xfrm>
              <a:off x="5943600" y="4419600"/>
              <a:ext cx="9144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10001</a:t>
              </a:r>
            </a:p>
          </p:txBody>
        </p:sp>
        <p:sp>
          <p:nvSpPr>
            <p:cNvPr id="49" name="Text Box 11"/>
            <p:cNvSpPr txBox="1">
              <a:spLocks noChangeArrowheads="1"/>
            </p:cNvSpPr>
            <p:nvPr/>
          </p:nvSpPr>
          <p:spPr bwMode="auto">
            <a:xfrm>
              <a:off x="2026920" y="4069080"/>
              <a:ext cx="6096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dirty="0" smtClean="0"/>
                <a:t>11</a:t>
              </a:r>
              <a:endParaRPr lang="en-US" dirty="0"/>
            </a:p>
          </p:txBody>
        </p:sp>
      </p:grpSp>
    </p:spTree>
  </p:cSld>
  <p:clrMapOvr>
    <a:masterClrMapping/>
  </p:clrMapOvr>
  <p:transition spd="slow">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0"/>
            <a:ext cx="9361488" cy="7154863"/>
          </a:xfrm>
          <a:prstGeom prst="rect">
            <a:avLst/>
          </a:prstGeom>
          <a:solidFill>
            <a:srgbClr val="000000"/>
          </a:solidFill>
          <a:ln w="9525" algn="ctr">
            <a:noFill/>
            <a:miter lim="800000"/>
            <a:headEnd/>
            <a:tailEnd/>
          </a:ln>
        </p:spPr>
        <p:txBody>
          <a:bodyPr wrap="none" anchor="ctr"/>
          <a:lstStyle/>
          <a:p>
            <a:endParaRPr lang="en-US"/>
          </a:p>
        </p:txBody>
      </p:sp>
      <p:pic>
        <p:nvPicPr>
          <p:cNvPr id="367619" name="Picture 3"/>
          <p:cNvPicPr>
            <a:picLocks noChangeAspect="1" noChangeArrowheads="1"/>
          </p:cNvPicPr>
          <p:nvPr/>
        </p:nvPicPr>
        <p:blipFill>
          <a:blip r:embed="rId2" cstate="print"/>
          <a:srcRect/>
          <a:stretch>
            <a:fillRect/>
          </a:stretch>
        </p:blipFill>
        <p:spPr bwMode="auto">
          <a:xfrm>
            <a:off x="0" y="0"/>
            <a:ext cx="9388475" cy="7200900"/>
          </a:xfrm>
          <a:prstGeom prst="rect">
            <a:avLst/>
          </a:prstGeom>
          <a:noFill/>
          <a:ln w="9525" algn="ctr">
            <a:noFill/>
            <a:miter lim="800000"/>
            <a:headEnd/>
            <a:tailEnd/>
          </a:ln>
        </p:spPr>
      </p:pic>
      <p:sp>
        <p:nvSpPr>
          <p:cNvPr id="54276" name="AutoShape 4"/>
          <p:cNvSpPr>
            <a:spLocks noGrp="1" noChangeArrowheads="1"/>
          </p:cNvSpPr>
          <p:nvPr>
            <p:ph type="title"/>
          </p:nvPr>
        </p:nvSpPr>
        <p:spPr>
          <a:xfrm>
            <a:off x="458788" y="0"/>
            <a:ext cx="7924800" cy="1143000"/>
          </a:xfrm>
        </p:spPr>
        <p:txBody>
          <a:bodyPr/>
          <a:lstStyle/>
          <a:p>
            <a:pPr eaLnBrk="1" hangingPunct="1"/>
            <a:r>
              <a:rPr lang="en-US" sz="3200" smtClean="0">
                <a:solidFill>
                  <a:schemeClr val="bg1"/>
                </a:solidFill>
              </a:rPr>
              <a:t>Chaitin’s Mystical, </a:t>
            </a:r>
            <a:br>
              <a:rPr lang="en-US" sz="3200" smtClean="0">
                <a:solidFill>
                  <a:schemeClr val="bg1"/>
                </a:solidFill>
              </a:rPr>
            </a:br>
            <a:r>
              <a:rPr lang="en-US" sz="3200" smtClean="0">
                <a:solidFill>
                  <a:schemeClr val="bg1"/>
                </a:solidFill>
              </a:rPr>
              <a:t>Magical Number</a:t>
            </a:r>
            <a:r>
              <a:rPr lang="en-US" sz="3200" smtClean="0">
                <a:solidFill>
                  <a:schemeClr val="bg1"/>
                </a:solidFill>
                <a:sym typeface="Symbol" pitchFamily="18" charset="2"/>
              </a:rPr>
              <a:t>.</a:t>
            </a:r>
            <a:r>
              <a:rPr lang="en-US" smtClean="0">
                <a:solidFill>
                  <a:srgbClr val="000000"/>
                </a:solidFill>
                <a:sym typeface="Symbol" pitchFamily="18" charset="2"/>
              </a:rPr>
              <a:t>  </a:t>
            </a:r>
          </a:p>
        </p:txBody>
      </p:sp>
      <p:sp>
        <p:nvSpPr>
          <p:cNvPr id="54277" name="Text Box 5"/>
          <p:cNvSpPr txBox="1">
            <a:spLocks noChangeArrowheads="1"/>
          </p:cNvSpPr>
          <p:nvPr/>
        </p:nvSpPr>
        <p:spPr bwMode="auto">
          <a:xfrm>
            <a:off x="4151313" y="6278563"/>
            <a:ext cx="3265487" cy="579437"/>
          </a:xfrm>
          <a:prstGeom prst="rect">
            <a:avLst/>
          </a:prstGeom>
          <a:noFill/>
          <a:ln w="9525" algn="ctr">
            <a:noFill/>
            <a:miter lim="800000"/>
            <a:headEnd/>
            <a:tailEnd/>
          </a:ln>
        </p:spPr>
        <p:txBody>
          <a:bodyPr>
            <a:spAutoFit/>
          </a:bodyPr>
          <a:lstStyle/>
          <a:p>
            <a:pPr algn="l"/>
            <a:r>
              <a:rPr lang="en-US" sz="3200">
                <a:solidFill>
                  <a:schemeClr val="bg1"/>
                </a:solidFill>
              </a:rPr>
              <a:t>Gregory Chaitin</a:t>
            </a:r>
          </a:p>
        </p:txBody>
      </p:sp>
      <p:sp>
        <p:nvSpPr>
          <p:cNvPr id="367622" name="Rectangle 6"/>
          <p:cNvSpPr>
            <a:spLocks noChangeArrowheads="1"/>
          </p:cNvSpPr>
          <p:nvPr/>
        </p:nvSpPr>
        <p:spPr bwMode="auto">
          <a:xfrm>
            <a:off x="2352675" y="1855788"/>
            <a:ext cx="887413" cy="1189037"/>
          </a:xfrm>
          <a:prstGeom prst="rect">
            <a:avLst/>
          </a:prstGeom>
          <a:noFill/>
          <a:ln w="9525" algn="ctr">
            <a:noFill/>
            <a:miter lim="800000"/>
            <a:headEnd/>
            <a:tailEnd/>
          </a:ln>
        </p:spPr>
        <p:txBody>
          <a:bodyPr wrap="none">
            <a:spAutoFit/>
          </a:bodyPr>
          <a:lstStyle/>
          <a:p>
            <a:r>
              <a:rPr lang="en-US" sz="7200" b="1">
                <a:solidFill>
                  <a:schemeClr val="bg1"/>
                </a:solidFill>
                <a:sym typeface="Symbol" pitchFamily="18" charset="2"/>
              </a:rPr>
              <a:t></a:t>
            </a:r>
          </a:p>
        </p:txBody>
      </p:sp>
      <p:sp>
        <p:nvSpPr>
          <p:cNvPr id="367623" name="Rectangle 7"/>
          <p:cNvSpPr>
            <a:spLocks noChangeArrowheads="1"/>
          </p:cNvSpPr>
          <p:nvPr/>
        </p:nvSpPr>
        <p:spPr bwMode="auto">
          <a:xfrm>
            <a:off x="2344738" y="1851025"/>
            <a:ext cx="887412" cy="1189038"/>
          </a:xfrm>
          <a:prstGeom prst="rect">
            <a:avLst/>
          </a:prstGeom>
          <a:noFill/>
          <a:ln w="9525" algn="ctr">
            <a:noFill/>
            <a:miter lim="800000"/>
            <a:headEnd/>
            <a:tailEnd/>
          </a:ln>
        </p:spPr>
        <p:txBody>
          <a:bodyPr wrap="none">
            <a:spAutoFit/>
          </a:bodyPr>
          <a:lstStyle/>
          <a:p>
            <a:r>
              <a:rPr lang="en-US" sz="7200" b="1">
                <a:solidFill>
                  <a:schemeClr val="bg1"/>
                </a:solidFill>
                <a:sym typeface="Symbol" pitchFamily="18" charset="2"/>
              </a:rPr>
              <a:t></a:t>
            </a:r>
          </a:p>
        </p:txBody>
      </p:sp>
      <p:sp>
        <p:nvSpPr>
          <p:cNvPr id="367624" name="Rectangle 8"/>
          <p:cNvSpPr>
            <a:spLocks noChangeArrowheads="1"/>
          </p:cNvSpPr>
          <p:nvPr/>
        </p:nvSpPr>
        <p:spPr bwMode="auto">
          <a:xfrm>
            <a:off x="4743450" y="0"/>
            <a:ext cx="887413" cy="1189038"/>
          </a:xfrm>
          <a:prstGeom prst="rect">
            <a:avLst/>
          </a:prstGeom>
          <a:noFill/>
          <a:ln w="9525" algn="ctr">
            <a:noFill/>
            <a:miter lim="800000"/>
            <a:headEnd/>
            <a:tailEnd/>
          </a:ln>
        </p:spPr>
        <p:txBody>
          <a:bodyPr wrap="none">
            <a:spAutoFit/>
          </a:bodyPr>
          <a:lstStyle/>
          <a:p>
            <a:r>
              <a:rPr lang="en-US" sz="7200" b="1">
                <a:solidFill>
                  <a:schemeClr val="bg1"/>
                </a:solidFill>
                <a:sym typeface="Symbol" pitchFamily="18" charset="2"/>
              </a:rPr>
              <a:t></a:t>
            </a:r>
          </a:p>
        </p:txBody>
      </p:sp>
      <p:sp>
        <p:nvSpPr>
          <p:cNvPr id="367625" name="Rectangle 9"/>
          <p:cNvSpPr>
            <a:spLocks noChangeArrowheads="1"/>
          </p:cNvSpPr>
          <p:nvPr/>
        </p:nvSpPr>
        <p:spPr bwMode="auto">
          <a:xfrm>
            <a:off x="2427288" y="5668963"/>
            <a:ext cx="887412" cy="1189037"/>
          </a:xfrm>
          <a:prstGeom prst="rect">
            <a:avLst/>
          </a:prstGeom>
          <a:noFill/>
          <a:ln w="9525" algn="ctr">
            <a:noFill/>
            <a:miter lim="800000"/>
            <a:headEnd/>
            <a:tailEnd/>
          </a:ln>
        </p:spPr>
        <p:txBody>
          <a:bodyPr wrap="none">
            <a:spAutoFit/>
          </a:bodyPr>
          <a:lstStyle/>
          <a:p>
            <a:r>
              <a:rPr lang="en-US" sz="7200" b="1">
                <a:solidFill>
                  <a:schemeClr val="bg1"/>
                </a:solidFill>
                <a:sym typeface="Symbol" pitchFamily="18" charset="2"/>
              </a:rPr>
              <a:t></a:t>
            </a:r>
          </a:p>
        </p:txBody>
      </p:sp>
      <p:sp>
        <p:nvSpPr>
          <p:cNvPr id="367626" name="Rectangle 10"/>
          <p:cNvSpPr>
            <a:spLocks noChangeArrowheads="1"/>
          </p:cNvSpPr>
          <p:nvPr/>
        </p:nvSpPr>
        <p:spPr bwMode="auto">
          <a:xfrm>
            <a:off x="4335463" y="3586163"/>
            <a:ext cx="887412" cy="1189037"/>
          </a:xfrm>
          <a:prstGeom prst="rect">
            <a:avLst/>
          </a:prstGeom>
          <a:noFill/>
          <a:ln w="9525" algn="ctr">
            <a:noFill/>
            <a:miter lim="800000"/>
            <a:headEnd/>
            <a:tailEnd/>
          </a:ln>
        </p:spPr>
        <p:txBody>
          <a:bodyPr wrap="none">
            <a:spAutoFit/>
          </a:bodyPr>
          <a:lstStyle/>
          <a:p>
            <a:r>
              <a:rPr lang="en-US" sz="7200" b="1">
                <a:solidFill>
                  <a:schemeClr val="bg1"/>
                </a:solidFill>
                <a:sym typeface="Symbol" pitchFamily="18" charset="2"/>
              </a:rPr>
              <a:t></a:t>
            </a:r>
          </a:p>
        </p:txBody>
      </p:sp>
      <p:sp>
        <p:nvSpPr>
          <p:cNvPr id="367627" name="Rectangle 11"/>
          <p:cNvSpPr>
            <a:spLocks noChangeArrowheads="1"/>
          </p:cNvSpPr>
          <p:nvPr/>
        </p:nvSpPr>
        <p:spPr bwMode="auto">
          <a:xfrm>
            <a:off x="1196975" y="2551113"/>
            <a:ext cx="1042988" cy="1433512"/>
          </a:xfrm>
          <a:prstGeom prst="rect">
            <a:avLst/>
          </a:prstGeom>
          <a:noFill/>
          <a:ln w="9525" algn="ctr">
            <a:noFill/>
            <a:miter lim="800000"/>
            <a:headEnd/>
            <a:tailEnd/>
          </a:ln>
        </p:spPr>
        <p:txBody>
          <a:bodyPr wrap="none">
            <a:spAutoFit/>
          </a:bodyPr>
          <a:lstStyle/>
          <a:p>
            <a:r>
              <a:rPr lang="en-US" sz="8800" b="1">
                <a:solidFill>
                  <a:schemeClr val="bg1"/>
                </a:solidFill>
                <a:sym typeface="Symbol" pitchFamily="18" charset="2"/>
              </a:rPr>
              <a:t></a:t>
            </a:r>
          </a:p>
        </p:txBody>
      </p:sp>
      <p:sp>
        <p:nvSpPr>
          <p:cNvPr id="367628" name="Rectangle 12"/>
          <p:cNvSpPr>
            <a:spLocks noChangeArrowheads="1"/>
          </p:cNvSpPr>
          <p:nvPr/>
        </p:nvSpPr>
        <p:spPr bwMode="auto">
          <a:xfrm>
            <a:off x="2222500" y="1643063"/>
            <a:ext cx="1042988" cy="1433512"/>
          </a:xfrm>
          <a:prstGeom prst="rect">
            <a:avLst/>
          </a:prstGeom>
          <a:noFill/>
          <a:ln w="9525" algn="ctr">
            <a:noFill/>
            <a:miter lim="800000"/>
            <a:headEnd/>
            <a:tailEnd/>
          </a:ln>
        </p:spPr>
        <p:txBody>
          <a:bodyPr wrap="none">
            <a:spAutoFit/>
          </a:bodyPr>
          <a:lstStyle/>
          <a:p>
            <a:r>
              <a:rPr lang="en-US" sz="8800" b="1">
                <a:solidFill>
                  <a:schemeClr val="bg1"/>
                </a:solidFill>
                <a:sym typeface="Symbol" pitchFamily="18" charset="2"/>
              </a:rPr>
              <a:t></a:t>
            </a:r>
          </a:p>
        </p:txBody>
      </p:sp>
      <p:sp>
        <p:nvSpPr>
          <p:cNvPr id="367629" name="Rectangle 13"/>
          <p:cNvSpPr>
            <a:spLocks noChangeArrowheads="1"/>
          </p:cNvSpPr>
          <p:nvPr/>
        </p:nvSpPr>
        <p:spPr bwMode="auto">
          <a:xfrm>
            <a:off x="4645025" y="2227263"/>
            <a:ext cx="1042988" cy="1433512"/>
          </a:xfrm>
          <a:prstGeom prst="rect">
            <a:avLst/>
          </a:prstGeom>
          <a:noFill/>
          <a:ln w="9525" algn="ctr">
            <a:noFill/>
            <a:miter lim="800000"/>
            <a:headEnd/>
            <a:tailEnd/>
          </a:ln>
        </p:spPr>
        <p:txBody>
          <a:bodyPr wrap="none">
            <a:spAutoFit/>
          </a:bodyPr>
          <a:lstStyle/>
          <a:p>
            <a:r>
              <a:rPr lang="en-US" sz="8800" b="1">
                <a:solidFill>
                  <a:schemeClr val="bg1"/>
                </a:solidFill>
                <a:sym typeface="Symbol" pitchFamily="18" charset="2"/>
              </a:rPr>
              <a:t></a:t>
            </a:r>
          </a:p>
        </p:txBody>
      </p:sp>
      <p:sp>
        <p:nvSpPr>
          <p:cNvPr id="367630" name="Rectangle 14"/>
          <p:cNvSpPr>
            <a:spLocks noChangeArrowheads="1"/>
          </p:cNvSpPr>
          <p:nvPr/>
        </p:nvSpPr>
        <p:spPr bwMode="auto">
          <a:xfrm>
            <a:off x="3963988" y="912813"/>
            <a:ext cx="1120775" cy="1555750"/>
          </a:xfrm>
          <a:prstGeom prst="rect">
            <a:avLst/>
          </a:prstGeom>
          <a:noFill/>
          <a:ln w="9525" algn="ctr">
            <a:noFill/>
            <a:miter lim="800000"/>
            <a:headEnd/>
            <a:tailEnd/>
          </a:ln>
        </p:spPr>
        <p:txBody>
          <a:bodyPr wrap="none">
            <a:spAutoFit/>
          </a:bodyPr>
          <a:lstStyle/>
          <a:p>
            <a:r>
              <a:rPr lang="en-US" sz="9600" b="1">
                <a:solidFill>
                  <a:schemeClr val="bg1"/>
                </a:solidFill>
                <a:sym typeface="Symbol" pitchFamily="18" charset="2"/>
              </a:rPr>
              <a:t></a:t>
            </a:r>
          </a:p>
        </p:txBody>
      </p:sp>
      <p:sp>
        <p:nvSpPr>
          <p:cNvPr id="367631" name="Rectangle 15"/>
          <p:cNvSpPr>
            <a:spLocks noChangeArrowheads="1"/>
          </p:cNvSpPr>
          <p:nvPr/>
        </p:nvSpPr>
        <p:spPr bwMode="auto">
          <a:xfrm>
            <a:off x="8023225" y="1833563"/>
            <a:ext cx="1120775" cy="1555750"/>
          </a:xfrm>
          <a:prstGeom prst="rect">
            <a:avLst/>
          </a:prstGeom>
          <a:noFill/>
          <a:ln w="9525" algn="ctr">
            <a:noFill/>
            <a:miter lim="800000"/>
            <a:headEnd/>
            <a:tailEnd/>
          </a:ln>
        </p:spPr>
        <p:txBody>
          <a:bodyPr wrap="none">
            <a:spAutoFit/>
          </a:bodyPr>
          <a:lstStyle/>
          <a:p>
            <a:r>
              <a:rPr lang="en-US" sz="9600" b="1">
                <a:solidFill>
                  <a:schemeClr val="bg1"/>
                </a:solidFill>
                <a:sym typeface="Symbol" pitchFamily="18" charset="2"/>
              </a:rPr>
              <a:t></a:t>
            </a:r>
          </a:p>
        </p:txBody>
      </p:sp>
      <p:sp>
        <p:nvSpPr>
          <p:cNvPr id="367632" name="Rectangle 16"/>
          <p:cNvSpPr>
            <a:spLocks noChangeArrowheads="1"/>
          </p:cNvSpPr>
          <p:nvPr/>
        </p:nvSpPr>
        <p:spPr bwMode="auto">
          <a:xfrm>
            <a:off x="231775" y="3295650"/>
            <a:ext cx="1355725" cy="1920875"/>
          </a:xfrm>
          <a:prstGeom prst="rect">
            <a:avLst/>
          </a:prstGeom>
          <a:noFill/>
          <a:ln w="9525" algn="ctr">
            <a:noFill/>
            <a:miter lim="800000"/>
            <a:headEnd/>
            <a:tailEnd/>
          </a:ln>
        </p:spPr>
        <p:txBody>
          <a:bodyPr wrap="none">
            <a:spAutoFit/>
          </a:bodyPr>
          <a:lstStyle/>
          <a:p>
            <a:r>
              <a:rPr lang="en-US" sz="12000" b="1">
                <a:solidFill>
                  <a:schemeClr val="bg1"/>
                </a:solidFill>
                <a:sym typeface="Symbol" pitchFamily="18" charset="2"/>
              </a:rPr>
              <a:t></a:t>
            </a:r>
          </a:p>
        </p:txBody>
      </p:sp>
      <p:sp>
        <p:nvSpPr>
          <p:cNvPr id="367633" name="Rectangle 17"/>
          <p:cNvSpPr>
            <a:spLocks noChangeArrowheads="1"/>
          </p:cNvSpPr>
          <p:nvPr/>
        </p:nvSpPr>
        <p:spPr bwMode="auto">
          <a:xfrm>
            <a:off x="7788275" y="0"/>
            <a:ext cx="1355725" cy="1920875"/>
          </a:xfrm>
          <a:prstGeom prst="rect">
            <a:avLst/>
          </a:prstGeom>
          <a:noFill/>
          <a:ln w="9525" algn="ctr">
            <a:noFill/>
            <a:miter lim="800000"/>
            <a:headEnd/>
            <a:tailEnd/>
          </a:ln>
        </p:spPr>
        <p:txBody>
          <a:bodyPr wrap="none">
            <a:spAutoFit/>
          </a:bodyPr>
          <a:lstStyle/>
          <a:p>
            <a:r>
              <a:rPr lang="en-US" sz="12000" b="1">
                <a:solidFill>
                  <a:schemeClr val="bg1"/>
                </a:solidFill>
                <a:sym typeface="Symbol" pitchFamily="18" charset="2"/>
              </a:rPr>
              <a:t></a:t>
            </a:r>
          </a:p>
        </p:txBody>
      </p:sp>
      <p:sp>
        <p:nvSpPr>
          <p:cNvPr id="367634" name="Rectangle 18"/>
          <p:cNvSpPr>
            <a:spLocks noChangeArrowheads="1"/>
          </p:cNvSpPr>
          <p:nvPr/>
        </p:nvSpPr>
        <p:spPr bwMode="auto">
          <a:xfrm>
            <a:off x="5880100" y="3155950"/>
            <a:ext cx="1355725" cy="1920875"/>
          </a:xfrm>
          <a:prstGeom prst="rect">
            <a:avLst/>
          </a:prstGeom>
          <a:noFill/>
          <a:ln w="9525" algn="ctr">
            <a:noFill/>
            <a:miter lim="800000"/>
            <a:headEnd/>
            <a:tailEnd/>
          </a:ln>
        </p:spPr>
        <p:txBody>
          <a:bodyPr wrap="none">
            <a:spAutoFit/>
          </a:bodyPr>
          <a:lstStyle/>
          <a:p>
            <a:r>
              <a:rPr lang="en-US" sz="12000" b="1">
                <a:solidFill>
                  <a:schemeClr val="bg1"/>
                </a:solidFill>
                <a:sym typeface="Symbol" pitchFamily="18" charset="2"/>
              </a:rPr>
              <a:t></a:t>
            </a:r>
          </a:p>
        </p:txBody>
      </p:sp>
      <p:sp>
        <p:nvSpPr>
          <p:cNvPr id="367635" name="Rectangle 19"/>
          <p:cNvSpPr>
            <a:spLocks noChangeArrowheads="1"/>
          </p:cNvSpPr>
          <p:nvPr/>
        </p:nvSpPr>
        <p:spPr bwMode="auto">
          <a:xfrm>
            <a:off x="0" y="914400"/>
            <a:ext cx="1355725" cy="1920875"/>
          </a:xfrm>
          <a:prstGeom prst="rect">
            <a:avLst/>
          </a:prstGeom>
          <a:noFill/>
          <a:ln w="9525" algn="ctr">
            <a:noFill/>
            <a:miter lim="800000"/>
            <a:headEnd/>
            <a:tailEnd/>
          </a:ln>
        </p:spPr>
        <p:txBody>
          <a:bodyPr wrap="none">
            <a:spAutoFit/>
          </a:bodyPr>
          <a:lstStyle/>
          <a:p>
            <a:r>
              <a:rPr lang="en-US" sz="12000" b="1">
                <a:solidFill>
                  <a:schemeClr val="bg1"/>
                </a:solidFill>
                <a:sym typeface="Symbol" pitchFamily="18" charset="2"/>
              </a:rPr>
              <a:t></a:t>
            </a:r>
          </a:p>
        </p:txBody>
      </p:sp>
      <p:sp>
        <p:nvSpPr>
          <p:cNvPr id="367636" name="Rectangle 20"/>
          <p:cNvSpPr>
            <a:spLocks noChangeArrowheads="1"/>
          </p:cNvSpPr>
          <p:nvPr/>
        </p:nvSpPr>
        <p:spPr bwMode="auto">
          <a:xfrm>
            <a:off x="3751263" y="4752975"/>
            <a:ext cx="1355725" cy="1920875"/>
          </a:xfrm>
          <a:prstGeom prst="rect">
            <a:avLst/>
          </a:prstGeom>
          <a:noFill/>
          <a:ln w="9525" algn="ctr">
            <a:noFill/>
            <a:miter lim="800000"/>
            <a:headEnd/>
            <a:tailEnd/>
          </a:ln>
        </p:spPr>
        <p:txBody>
          <a:bodyPr wrap="none">
            <a:spAutoFit/>
          </a:bodyPr>
          <a:lstStyle/>
          <a:p>
            <a:r>
              <a:rPr lang="en-US" sz="12000" b="1">
                <a:solidFill>
                  <a:schemeClr val="bg1"/>
                </a:solidFill>
                <a:sym typeface="Symbol" pitchFamily="18" charset="2"/>
              </a:rPr>
              <a:t></a:t>
            </a:r>
          </a:p>
        </p:txBody>
      </p:sp>
      <p:sp>
        <p:nvSpPr>
          <p:cNvPr id="367637" name="Rectangle 21"/>
          <p:cNvSpPr>
            <a:spLocks noChangeArrowheads="1"/>
          </p:cNvSpPr>
          <p:nvPr/>
        </p:nvSpPr>
        <p:spPr bwMode="auto">
          <a:xfrm>
            <a:off x="7788275" y="3192463"/>
            <a:ext cx="1355725" cy="1920875"/>
          </a:xfrm>
          <a:prstGeom prst="rect">
            <a:avLst/>
          </a:prstGeom>
          <a:noFill/>
          <a:ln w="9525" algn="ctr">
            <a:noFill/>
            <a:miter lim="800000"/>
            <a:headEnd/>
            <a:tailEnd/>
          </a:ln>
        </p:spPr>
        <p:txBody>
          <a:bodyPr wrap="none">
            <a:spAutoFit/>
          </a:bodyPr>
          <a:lstStyle/>
          <a:p>
            <a:r>
              <a:rPr lang="en-US" sz="12000" b="1">
                <a:solidFill>
                  <a:schemeClr val="bg1"/>
                </a:solidFill>
                <a:sym typeface="Symbol" pitchFamily="18" charset="2"/>
              </a:rPr>
              <a:t></a:t>
            </a:r>
          </a:p>
        </p:txBody>
      </p:sp>
      <p:sp>
        <p:nvSpPr>
          <p:cNvPr id="367638" name="Rectangle 22"/>
          <p:cNvSpPr>
            <a:spLocks noChangeArrowheads="1"/>
          </p:cNvSpPr>
          <p:nvPr/>
        </p:nvSpPr>
        <p:spPr bwMode="auto">
          <a:xfrm>
            <a:off x="5834063" y="4508500"/>
            <a:ext cx="1355725" cy="1920875"/>
          </a:xfrm>
          <a:prstGeom prst="rect">
            <a:avLst/>
          </a:prstGeom>
          <a:noFill/>
          <a:ln w="9525" algn="ctr">
            <a:noFill/>
            <a:miter lim="800000"/>
            <a:headEnd/>
            <a:tailEnd/>
          </a:ln>
        </p:spPr>
        <p:txBody>
          <a:bodyPr wrap="none">
            <a:spAutoFit/>
          </a:bodyPr>
          <a:lstStyle/>
          <a:p>
            <a:r>
              <a:rPr lang="en-US" sz="12000" b="1">
                <a:solidFill>
                  <a:schemeClr val="bg1"/>
                </a:solidFill>
                <a:sym typeface="Symbol" pitchFamily="18" charset="2"/>
              </a:rPr>
              <a:t></a:t>
            </a:r>
          </a:p>
        </p:txBody>
      </p:sp>
      <p:sp>
        <p:nvSpPr>
          <p:cNvPr id="367639" name="Rectangle 23"/>
          <p:cNvSpPr>
            <a:spLocks noChangeArrowheads="1"/>
          </p:cNvSpPr>
          <p:nvPr/>
        </p:nvSpPr>
        <p:spPr bwMode="auto">
          <a:xfrm>
            <a:off x="1935163" y="2619375"/>
            <a:ext cx="2136775" cy="3140075"/>
          </a:xfrm>
          <a:prstGeom prst="rect">
            <a:avLst/>
          </a:prstGeom>
          <a:noFill/>
          <a:ln w="9525" algn="ctr">
            <a:noFill/>
            <a:miter lim="800000"/>
            <a:headEnd/>
            <a:tailEnd/>
          </a:ln>
        </p:spPr>
        <p:txBody>
          <a:bodyPr wrap="none">
            <a:spAutoFit/>
          </a:bodyPr>
          <a:lstStyle/>
          <a:p>
            <a:r>
              <a:rPr lang="en-US" sz="20000" b="1">
                <a:solidFill>
                  <a:schemeClr val="bg1"/>
                </a:solidFill>
                <a:sym typeface="Symbol" pitchFamily="18" charset="2"/>
              </a:rPr>
              <a:t></a:t>
            </a:r>
          </a:p>
        </p:txBody>
      </p:sp>
      <p:sp>
        <p:nvSpPr>
          <p:cNvPr id="367640" name="Rectangle 24"/>
          <p:cNvSpPr>
            <a:spLocks noChangeArrowheads="1"/>
          </p:cNvSpPr>
          <p:nvPr/>
        </p:nvSpPr>
        <p:spPr bwMode="auto">
          <a:xfrm>
            <a:off x="288925" y="4267200"/>
            <a:ext cx="2136775" cy="3140075"/>
          </a:xfrm>
          <a:prstGeom prst="rect">
            <a:avLst/>
          </a:prstGeom>
          <a:noFill/>
          <a:ln w="9525" algn="ctr">
            <a:noFill/>
            <a:miter lim="800000"/>
            <a:headEnd/>
            <a:tailEnd/>
          </a:ln>
        </p:spPr>
        <p:txBody>
          <a:bodyPr wrap="none">
            <a:spAutoFit/>
          </a:bodyPr>
          <a:lstStyle/>
          <a:p>
            <a:r>
              <a:rPr lang="en-US" sz="20000" b="1">
                <a:solidFill>
                  <a:schemeClr val="bg1"/>
                </a:solidFill>
                <a:sym typeface="Symbol" pitchFamily="18" charset="2"/>
              </a:rPr>
              <a:t></a:t>
            </a:r>
          </a:p>
        </p:txBody>
      </p:sp>
      <p:sp>
        <p:nvSpPr>
          <p:cNvPr id="367641" name="Rectangle 25"/>
          <p:cNvSpPr>
            <a:spLocks noChangeArrowheads="1"/>
          </p:cNvSpPr>
          <p:nvPr/>
        </p:nvSpPr>
        <p:spPr bwMode="auto">
          <a:xfrm>
            <a:off x="7007225" y="4114800"/>
            <a:ext cx="2136775" cy="3140075"/>
          </a:xfrm>
          <a:prstGeom prst="rect">
            <a:avLst/>
          </a:prstGeom>
          <a:noFill/>
          <a:ln w="9525" algn="ctr">
            <a:noFill/>
            <a:miter lim="800000"/>
            <a:headEnd/>
            <a:tailEnd/>
          </a:ln>
        </p:spPr>
        <p:txBody>
          <a:bodyPr wrap="none">
            <a:spAutoFit/>
          </a:bodyPr>
          <a:lstStyle/>
          <a:p>
            <a:r>
              <a:rPr lang="en-US" sz="20000" b="1">
                <a:solidFill>
                  <a:schemeClr val="bg1"/>
                </a:solidFill>
                <a:sym typeface="Symbol" pitchFamily="18" charset="2"/>
              </a:rPr>
              <a: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7619"/>
                                        </p:tgtEl>
                                        <p:attrNameLst>
                                          <p:attrName>style.visibility</p:attrName>
                                        </p:attrNameLst>
                                      </p:cBhvr>
                                      <p:to>
                                        <p:strVal val="visible"/>
                                      </p:to>
                                    </p:set>
                                    <p:animEffect transition="in" filter="fade">
                                      <p:cBhvr>
                                        <p:cTn id="7" dur="2000"/>
                                        <p:tgtEl>
                                          <p:spTgt spid="367619"/>
                                        </p:tgtEl>
                                      </p:cBhvr>
                                    </p:animEffect>
                                  </p:childTnLst>
                                </p:cTn>
                              </p:par>
                            </p:childTnLst>
                          </p:cTn>
                        </p:par>
                        <p:par>
                          <p:cTn id="8" fill="hold">
                            <p:stCondLst>
                              <p:cond delay="2000"/>
                            </p:stCondLst>
                            <p:childTnLst>
                              <p:par>
                                <p:cTn id="9" presetID="45" presetClass="entr" presetSubtype="0" fill="hold" grpId="0" nodeType="afterEffect">
                                  <p:stCondLst>
                                    <p:cond delay="0"/>
                                  </p:stCondLst>
                                  <p:iterate type="lt">
                                    <p:tmPct val="10000"/>
                                  </p:iterate>
                                  <p:childTnLst>
                                    <p:set>
                                      <p:cBhvr>
                                        <p:cTn id="10" dur="1" fill="hold">
                                          <p:stCondLst>
                                            <p:cond delay="0"/>
                                          </p:stCondLst>
                                        </p:cTn>
                                        <p:tgtEl>
                                          <p:spTgt spid="367622">
                                            <p:txEl>
                                              <p:pRg st="0" end="0"/>
                                            </p:txEl>
                                          </p:spTgt>
                                        </p:tgtEl>
                                        <p:attrNameLst>
                                          <p:attrName>style.visibility</p:attrName>
                                        </p:attrNameLst>
                                      </p:cBhvr>
                                      <p:to>
                                        <p:strVal val="visible"/>
                                      </p:to>
                                    </p:set>
                                    <p:animEffect transition="in" filter="fade">
                                      <p:cBhvr>
                                        <p:cTn id="11" dur="5000"/>
                                        <p:tgtEl>
                                          <p:spTgt spid="367622">
                                            <p:txEl>
                                              <p:pRg st="0" end="0"/>
                                            </p:txEl>
                                          </p:spTgt>
                                        </p:tgtEl>
                                      </p:cBhvr>
                                    </p:animEffect>
                                    <p:anim calcmode="lin" valueType="num">
                                      <p:cBhvr>
                                        <p:cTn id="12" dur="5000" fill="hold"/>
                                        <p:tgtEl>
                                          <p:spTgt spid="367622">
                                            <p:txEl>
                                              <p:pRg st="0" end="0"/>
                                            </p:txEl>
                                          </p:spTgt>
                                        </p:tgtEl>
                                        <p:attrNameLst>
                                          <p:attrName>ppt_w</p:attrName>
                                        </p:attrNameLst>
                                      </p:cBhvr>
                                      <p:tavLst>
                                        <p:tav tm="0" fmla="#ppt_w*sin(2.5*pi*$)">
                                          <p:val>
                                            <p:fltVal val="0"/>
                                          </p:val>
                                        </p:tav>
                                        <p:tav tm="100000">
                                          <p:val>
                                            <p:fltVal val="1"/>
                                          </p:val>
                                        </p:tav>
                                      </p:tavLst>
                                    </p:anim>
                                    <p:anim calcmode="lin" valueType="num">
                                      <p:cBhvr>
                                        <p:cTn id="13" dur="5000" fill="hold"/>
                                        <p:tgtEl>
                                          <p:spTgt spid="367622">
                                            <p:txEl>
                                              <p:pRg st="0" end="0"/>
                                            </p:txEl>
                                          </p:spTgt>
                                        </p:tgtEl>
                                        <p:attrNameLst>
                                          <p:attrName>ppt_h</p:attrName>
                                        </p:attrNameLst>
                                      </p:cBhvr>
                                      <p:tavLst>
                                        <p:tav tm="0">
                                          <p:val>
                                            <p:strVal val="#ppt_h"/>
                                          </p:val>
                                        </p:tav>
                                        <p:tav tm="100000">
                                          <p:val>
                                            <p:strVal val="#ppt_h"/>
                                          </p:val>
                                        </p:tav>
                                      </p:tavLst>
                                    </p:anim>
                                  </p:childTnLst>
                                </p:cTn>
                              </p:par>
                            </p:childTnLst>
                          </p:cTn>
                        </p:par>
                        <p:par>
                          <p:cTn id="14" fill="hold">
                            <p:stCondLst>
                              <p:cond delay="7000"/>
                            </p:stCondLst>
                            <p:childTnLst>
                              <p:par>
                                <p:cTn id="15" presetID="10" presetClass="exit" presetSubtype="0" fill="hold" grpId="1" nodeType="afterEffect">
                                  <p:stCondLst>
                                    <p:cond delay="0"/>
                                  </p:stCondLst>
                                  <p:iterate type="lt">
                                    <p:tmPct val="0"/>
                                  </p:iterate>
                                  <p:childTnLst>
                                    <p:animEffect transition="out" filter="fade">
                                      <p:cBhvr>
                                        <p:cTn id="16" dur="2000"/>
                                        <p:tgtEl>
                                          <p:spTgt spid="367622">
                                            <p:txEl>
                                              <p:pRg st="0" end="0"/>
                                            </p:txEl>
                                          </p:spTgt>
                                        </p:tgtEl>
                                      </p:cBhvr>
                                    </p:animEffect>
                                    <p:set>
                                      <p:cBhvr>
                                        <p:cTn id="17" dur="1" fill="hold">
                                          <p:stCondLst>
                                            <p:cond delay="1999"/>
                                          </p:stCondLst>
                                        </p:cTn>
                                        <p:tgtEl>
                                          <p:spTgt spid="367622">
                                            <p:txEl>
                                              <p:pRg st="0" end="0"/>
                                            </p:txEl>
                                          </p:spTgt>
                                        </p:tgtEl>
                                        <p:attrNameLst>
                                          <p:attrName>style.visibility</p:attrName>
                                        </p:attrNameLst>
                                      </p:cBhvr>
                                      <p:to>
                                        <p:strVal val="hidden"/>
                                      </p:to>
                                    </p:set>
                                  </p:childTnLst>
                                </p:cTn>
                              </p:par>
                            </p:childTnLst>
                          </p:cTn>
                        </p:par>
                        <p:par>
                          <p:cTn id="18" fill="hold">
                            <p:stCondLst>
                              <p:cond delay="90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367623">
                                            <p:txEl>
                                              <p:pRg st="0" end="0"/>
                                            </p:txEl>
                                          </p:spTgt>
                                        </p:tgtEl>
                                        <p:attrNameLst>
                                          <p:attrName>style.visibility</p:attrName>
                                        </p:attrNameLst>
                                      </p:cBhvr>
                                      <p:to>
                                        <p:strVal val="visible"/>
                                      </p:to>
                                    </p:set>
                                    <p:animEffect transition="in" filter="fade">
                                      <p:cBhvr>
                                        <p:cTn id="21" dur="5000"/>
                                        <p:tgtEl>
                                          <p:spTgt spid="367623">
                                            <p:txEl>
                                              <p:pRg st="0" end="0"/>
                                            </p:txEl>
                                          </p:spTgt>
                                        </p:tgtEl>
                                      </p:cBhvr>
                                    </p:animEffect>
                                  </p:childTnLst>
                                </p:cTn>
                              </p:par>
                            </p:childTnLst>
                          </p:cTn>
                        </p:par>
                        <p:par>
                          <p:cTn id="22" fill="hold">
                            <p:stCondLst>
                              <p:cond delay="14000"/>
                            </p:stCondLst>
                            <p:childTnLst>
                              <p:par>
                                <p:cTn id="23" presetID="10" presetClass="exit" presetSubtype="0" fill="hold" grpId="1" nodeType="afterEffect">
                                  <p:stCondLst>
                                    <p:cond delay="0"/>
                                  </p:stCondLst>
                                  <p:iterate type="lt">
                                    <p:tmPct val="0"/>
                                  </p:iterate>
                                  <p:childTnLst>
                                    <p:animEffect transition="out" filter="fade">
                                      <p:cBhvr>
                                        <p:cTn id="24" dur="2000"/>
                                        <p:tgtEl>
                                          <p:spTgt spid="367623">
                                            <p:txEl>
                                              <p:pRg st="0" end="0"/>
                                            </p:txEl>
                                          </p:spTgt>
                                        </p:tgtEl>
                                      </p:cBhvr>
                                    </p:animEffect>
                                    <p:set>
                                      <p:cBhvr>
                                        <p:cTn id="25" dur="1" fill="hold">
                                          <p:stCondLst>
                                            <p:cond delay="1999"/>
                                          </p:stCondLst>
                                        </p:cTn>
                                        <p:tgtEl>
                                          <p:spTgt spid="367623">
                                            <p:txEl>
                                              <p:pRg st="0" end="0"/>
                                            </p:txEl>
                                          </p:spTgt>
                                        </p:tgtEl>
                                        <p:attrNameLst>
                                          <p:attrName>style.visibility</p:attrName>
                                        </p:attrNameLst>
                                      </p:cBhvr>
                                      <p:to>
                                        <p:strVal val="hidden"/>
                                      </p:to>
                                    </p:set>
                                  </p:childTnLst>
                                </p:cTn>
                              </p:par>
                            </p:childTnLst>
                          </p:cTn>
                        </p:par>
                        <p:par>
                          <p:cTn id="26" fill="hold">
                            <p:stCondLst>
                              <p:cond delay="16000"/>
                            </p:stCondLst>
                            <p:childTnLst>
                              <p:par>
                                <p:cTn id="27" presetID="10" presetClass="entr" presetSubtype="0" fill="hold" grpId="0" nodeType="afterEffect">
                                  <p:stCondLst>
                                    <p:cond delay="0"/>
                                  </p:stCondLst>
                                  <p:childTnLst>
                                    <p:set>
                                      <p:cBhvr>
                                        <p:cTn id="28" dur="1" fill="hold">
                                          <p:stCondLst>
                                            <p:cond delay="0"/>
                                          </p:stCondLst>
                                        </p:cTn>
                                        <p:tgtEl>
                                          <p:spTgt spid="367624"/>
                                        </p:tgtEl>
                                        <p:attrNameLst>
                                          <p:attrName>style.visibility</p:attrName>
                                        </p:attrNameLst>
                                      </p:cBhvr>
                                      <p:to>
                                        <p:strVal val="visible"/>
                                      </p:to>
                                    </p:set>
                                    <p:animEffect transition="in" filter="fade">
                                      <p:cBhvr>
                                        <p:cTn id="29" dur="2000"/>
                                        <p:tgtEl>
                                          <p:spTgt spid="367624"/>
                                        </p:tgtEl>
                                      </p:cBhvr>
                                    </p:animEffect>
                                  </p:childTnLst>
                                </p:cTn>
                              </p:par>
                            </p:childTnLst>
                          </p:cTn>
                        </p:par>
                        <p:par>
                          <p:cTn id="30" fill="hold">
                            <p:stCondLst>
                              <p:cond delay="18000"/>
                            </p:stCondLst>
                            <p:childTnLst>
                              <p:par>
                                <p:cTn id="31" presetID="10" presetClass="entr" presetSubtype="0" fill="hold" grpId="0" nodeType="afterEffect">
                                  <p:stCondLst>
                                    <p:cond delay="0"/>
                                  </p:stCondLst>
                                  <p:childTnLst>
                                    <p:set>
                                      <p:cBhvr>
                                        <p:cTn id="32" dur="1" fill="hold">
                                          <p:stCondLst>
                                            <p:cond delay="0"/>
                                          </p:stCondLst>
                                        </p:cTn>
                                        <p:tgtEl>
                                          <p:spTgt spid="367625"/>
                                        </p:tgtEl>
                                        <p:attrNameLst>
                                          <p:attrName>style.visibility</p:attrName>
                                        </p:attrNameLst>
                                      </p:cBhvr>
                                      <p:to>
                                        <p:strVal val="visible"/>
                                      </p:to>
                                    </p:set>
                                    <p:animEffect transition="in" filter="fade">
                                      <p:cBhvr>
                                        <p:cTn id="33" dur="2000"/>
                                        <p:tgtEl>
                                          <p:spTgt spid="367625"/>
                                        </p:tgtEl>
                                      </p:cBhvr>
                                    </p:animEffect>
                                  </p:childTnLst>
                                </p:cTn>
                              </p:par>
                            </p:childTnLst>
                          </p:cTn>
                        </p:par>
                        <p:par>
                          <p:cTn id="34" fill="hold">
                            <p:stCondLst>
                              <p:cond delay="20000"/>
                            </p:stCondLst>
                            <p:childTnLst>
                              <p:par>
                                <p:cTn id="35" presetID="10" presetClass="entr" presetSubtype="0" fill="hold" grpId="0" nodeType="afterEffect">
                                  <p:stCondLst>
                                    <p:cond delay="0"/>
                                  </p:stCondLst>
                                  <p:childTnLst>
                                    <p:set>
                                      <p:cBhvr>
                                        <p:cTn id="36" dur="1" fill="hold">
                                          <p:stCondLst>
                                            <p:cond delay="0"/>
                                          </p:stCondLst>
                                        </p:cTn>
                                        <p:tgtEl>
                                          <p:spTgt spid="367626"/>
                                        </p:tgtEl>
                                        <p:attrNameLst>
                                          <p:attrName>style.visibility</p:attrName>
                                        </p:attrNameLst>
                                      </p:cBhvr>
                                      <p:to>
                                        <p:strVal val="visible"/>
                                      </p:to>
                                    </p:set>
                                    <p:animEffect transition="in" filter="fade">
                                      <p:cBhvr>
                                        <p:cTn id="37" dur="2000"/>
                                        <p:tgtEl>
                                          <p:spTgt spid="367626"/>
                                        </p:tgtEl>
                                      </p:cBhvr>
                                    </p:animEffect>
                                  </p:childTnLst>
                                </p:cTn>
                              </p:par>
                            </p:childTnLst>
                          </p:cTn>
                        </p:par>
                        <p:par>
                          <p:cTn id="38" fill="hold">
                            <p:stCondLst>
                              <p:cond delay="22000"/>
                            </p:stCondLst>
                            <p:childTnLst>
                              <p:par>
                                <p:cTn id="39" presetID="10" presetClass="entr" presetSubtype="0" fill="hold" grpId="0" nodeType="afterEffect">
                                  <p:stCondLst>
                                    <p:cond delay="0"/>
                                  </p:stCondLst>
                                  <p:childTnLst>
                                    <p:set>
                                      <p:cBhvr>
                                        <p:cTn id="40" dur="1" fill="hold">
                                          <p:stCondLst>
                                            <p:cond delay="0"/>
                                          </p:stCondLst>
                                        </p:cTn>
                                        <p:tgtEl>
                                          <p:spTgt spid="367627"/>
                                        </p:tgtEl>
                                        <p:attrNameLst>
                                          <p:attrName>style.visibility</p:attrName>
                                        </p:attrNameLst>
                                      </p:cBhvr>
                                      <p:to>
                                        <p:strVal val="visible"/>
                                      </p:to>
                                    </p:set>
                                    <p:animEffect transition="in" filter="fade">
                                      <p:cBhvr>
                                        <p:cTn id="41" dur="2000"/>
                                        <p:tgtEl>
                                          <p:spTgt spid="367627"/>
                                        </p:tgtEl>
                                      </p:cBhvr>
                                    </p:animEffect>
                                  </p:childTnLst>
                                </p:cTn>
                              </p:par>
                            </p:childTnLst>
                          </p:cTn>
                        </p:par>
                        <p:par>
                          <p:cTn id="42" fill="hold">
                            <p:stCondLst>
                              <p:cond delay="24000"/>
                            </p:stCondLst>
                            <p:childTnLst>
                              <p:par>
                                <p:cTn id="43" presetID="10" presetClass="entr" presetSubtype="0" fill="hold" grpId="0" nodeType="afterEffect">
                                  <p:stCondLst>
                                    <p:cond delay="0"/>
                                  </p:stCondLst>
                                  <p:iterate type="lt">
                                    <p:tmPct val="0"/>
                                  </p:iterate>
                                  <p:childTnLst>
                                    <p:set>
                                      <p:cBhvr>
                                        <p:cTn id="44" dur="1" fill="hold">
                                          <p:stCondLst>
                                            <p:cond delay="0"/>
                                          </p:stCondLst>
                                        </p:cTn>
                                        <p:tgtEl>
                                          <p:spTgt spid="367628"/>
                                        </p:tgtEl>
                                        <p:attrNameLst>
                                          <p:attrName>style.visibility</p:attrName>
                                        </p:attrNameLst>
                                      </p:cBhvr>
                                      <p:to>
                                        <p:strVal val="visible"/>
                                      </p:to>
                                    </p:set>
                                    <p:animEffect transition="in" filter="fade">
                                      <p:cBhvr>
                                        <p:cTn id="45" dur="1000"/>
                                        <p:tgtEl>
                                          <p:spTgt spid="367628"/>
                                        </p:tgtEl>
                                      </p:cBhvr>
                                    </p:animEffect>
                                  </p:childTnLst>
                                </p:cTn>
                              </p:par>
                            </p:childTnLst>
                          </p:cTn>
                        </p:par>
                        <p:par>
                          <p:cTn id="46" fill="hold">
                            <p:stCondLst>
                              <p:cond delay="25000"/>
                            </p:stCondLst>
                            <p:childTnLst>
                              <p:par>
                                <p:cTn id="47" presetID="10" presetClass="entr" presetSubtype="0" fill="hold" grpId="0" nodeType="afterEffect">
                                  <p:stCondLst>
                                    <p:cond delay="0"/>
                                  </p:stCondLst>
                                  <p:childTnLst>
                                    <p:set>
                                      <p:cBhvr>
                                        <p:cTn id="48" dur="1" fill="hold">
                                          <p:stCondLst>
                                            <p:cond delay="0"/>
                                          </p:stCondLst>
                                        </p:cTn>
                                        <p:tgtEl>
                                          <p:spTgt spid="367629"/>
                                        </p:tgtEl>
                                        <p:attrNameLst>
                                          <p:attrName>style.visibility</p:attrName>
                                        </p:attrNameLst>
                                      </p:cBhvr>
                                      <p:to>
                                        <p:strVal val="visible"/>
                                      </p:to>
                                    </p:set>
                                    <p:animEffect transition="in" filter="fade">
                                      <p:cBhvr>
                                        <p:cTn id="49" dur="1000"/>
                                        <p:tgtEl>
                                          <p:spTgt spid="367629"/>
                                        </p:tgtEl>
                                      </p:cBhvr>
                                    </p:animEffect>
                                  </p:childTnLst>
                                </p:cTn>
                              </p:par>
                            </p:childTnLst>
                          </p:cTn>
                        </p:par>
                        <p:par>
                          <p:cTn id="50" fill="hold">
                            <p:stCondLst>
                              <p:cond delay="26000"/>
                            </p:stCondLst>
                            <p:childTnLst>
                              <p:par>
                                <p:cTn id="51" presetID="10" presetClass="entr" presetSubtype="0" fill="hold" grpId="0" nodeType="afterEffect">
                                  <p:stCondLst>
                                    <p:cond delay="0"/>
                                  </p:stCondLst>
                                  <p:childTnLst>
                                    <p:set>
                                      <p:cBhvr>
                                        <p:cTn id="52" dur="1" fill="hold">
                                          <p:stCondLst>
                                            <p:cond delay="0"/>
                                          </p:stCondLst>
                                        </p:cTn>
                                        <p:tgtEl>
                                          <p:spTgt spid="367630"/>
                                        </p:tgtEl>
                                        <p:attrNameLst>
                                          <p:attrName>style.visibility</p:attrName>
                                        </p:attrNameLst>
                                      </p:cBhvr>
                                      <p:to>
                                        <p:strVal val="visible"/>
                                      </p:to>
                                    </p:set>
                                    <p:animEffect transition="in" filter="fade">
                                      <p:cBhvr>
                                        <p:cTn id="53" dur="500"/>
                                        <p:tgtEl>
                                          <p:spTgt spid="367630"/>
                                        </p:tgtEl>
                                      </p:cBhvr>
                                    </p:animEffect>
                                  </p:childTnLst>
                                </p:cTn>
                              </p:par>
                            </p:childTnLst>
                          </p:cTn>
                        </p:par>
                        <p:par>
                          <p:cTn id="54" fill="hold">
                            <p:stCondLst>
                              <p:cond delay="26500"/>
                            </p:stCondLst>
                            <p:childTnLst>
                              <p:par>
                                <p:cTn id="55" presetID="10" presetClass="entr" presetSubtype="0" fill="hold" grpId="0" nodeType="afterEffect">
                                  <p:stCondLst>
                                    <p:cond delay="0"/>
                                  </p:stCondLst>
                                  <p:childTnLst>
                                    <p:set>
                                      <p:cBhvr>
                                        <p:cTn id="56" dur="1" fill="hold">
                                          <p:stCondLst>
                                            <p:cond delay="0"/>
                                          </p:stCondLst>
                                        </p:cTn>
                                        <p:tgtEl>
                                          <p:spTgt spid="367631"/>
                                        </p:tgtEl>
                                        <p:attrNameLst>
                                          <p:attrName>style.visibility</p:attrName>
                                        </p:attrNameLst>
                                      </p:cBhvr>
                                      <p:to>
                                        <p:strVal val="visible"/>
                                      </p:to>
                                    </p:set>
                                    <p:animEffect transition="in" filter="fade">
                                      <p:cBhvr>
                                        <p:cTn id="57" dur="500"/>
                                        <p:tgtEl>
                                          <p:spTgt spid="367631"/>
                                        </p:tgtEl>
                                      </p:cBhvr>
                                    </p:animEffect>
                                  </p:childTnLst>
                                </p:cTn>
                              </p:par>
                            </p:childTnLst>
                          </p:cTn>
                        </p:par>
                        <p:par>
                          <p:cTn id="58" fill="hold">
                            <p:stCondLst>
                              <p:cond delay="27000"/>
                            </p:stCondLst>
                            <p:childTnLst>
                              <p:par>
                                <p:cTn id="59" presetID="10" presetClass="entr" presetSubtype="0" fill="hold" grpId="0" nodeType="afterEffect">
                                  <p:stCondLst>
                                    <p:cond delay="0"/>
                                  </p:stCondLst>
                                  <p:childTnLst>
                                    <p:set>
                                      <p:cBhvr>
                                        <p:cTn id="60" dur="1" fill="hold">
                                          <p:stCondLst>
                                            <p:cond delay="0"/>
                                          </p:stCondLst>
                                        </p:cTn>
                                        <p:tgtEl>
                                          <p:spTgt spid="367632"/>
                                        </p:tgtEl>
                                        <p:attrNameLst>
                                          <p:attrName>style.visibility</p:attrName>
                                        </p:attrNameLst>
                                      </p:cBhvr>
                                      <p:to>
                                        <p:strVal val="visible"/>
                                      </p:to>
                                    </p:set>
                                    <p:animEffect transition="in" filter="fade">
                                      <p:cBhvr>
                                        <p:cTn id="61" dur="500"/>
                                        <p:tgtEl>
                                          <p:spTgt spid="367632"/>
                                        </p:tgtEl>
                                      </p:cBhvr>
                                    </p:animEffect>
                                  </p:childTnLst>
                                </p:cTn>
                              </p:par>
                            </p:childTnLst>
                          </p:cTn>
                        </p:par>
                        <p:par>
                          <p:cTn id="62" fill="hold">
                            <p:stCondLst>
                              <p:cond delay="27500"/>
                            </p:stCondLst>
                            <p:childTnLst>
                              <p:par>
                                <p:cTn id="63" presetID="10" presetClass="entr" presetSubtype="0" fill="hold" grpId="0" nodeType="afterEffect">
                                  <p:stCondLst>
                                    <p:cond delay="0"/>
                                  </p:stCondLst>
                                  <p:childTnLst>
                                    <p:set>
                                      <p:cBhvr>
                                        <p:cTn id="64" dur="1" fill="hold">
                                          <p:stCondLst>
                                            <p:cond delay="0"/>
                                          </p:stCondLst>
                                        </p:cTn>
                                        <p:tgtEl>
                                          <p:spTgt spid="367633"/>
                                        </p:tgtEl>
                                        <p:attrNameLst>
                                          <p:attrName>style.visibility</p:attrName>
                                        </p:attrNameLst>
                                      </p:cBhvr>
                                      <p:to>
                                        <p:strVal val="visible"/>
                                      </p:to>
                                    </p:set>
                                    <p:animEffect transition="in" filter="fade">
                                      <p:cBhvr>
                                        <p:cTn id="65" dur="500"/>
                                        <p:tgtEl>
                                          <p:spTgt spid="367633"/>
                                        </p:tgtEl>
                                      </p:cBhvr>
                                    </p:animEffect>
                                  </p:childTnLst>
                                </p:cTn>
                              </p:par>
                            </p:childTnLst>
                          </p:cTn>
                        </p:par>
                        <p:par>
                          <p:cTn id="66" fill="hold">
                            <p:stCondLst>
                              <p:cond delay="28000"/>
                            </p:stCondLst>
                            <p:childTnLst>
                              <p:par>
                                <p:cTn id="67" presetID="10" presetClass="entr" presetSubtype="0" fill="hold" grpId="0" nodeType="afterEffect">
                                  <p:stCondLst>
                                    <p:cond delay="0"/>
                                  </p:stCondLst>
                                  <p:childTnLst>
                                    <p:set>
                                      <p:cBhvr>
                                        <p:cTn id="68" dur="1" fill="hold">
                                          <p:stCondLst>
                                            <p:cond delay="0"/>
                                          </p:stCondLst>
                                        </p:cTn>
                                        <p:tgtEl>
                                          <p:spTgt spid="367634"/>
                                        </p:tgtEl>
                                        <p:attrNameLst>
                                          <p:attrName>style.visibility</p:attrName>
                                        </p:attrNameLst>
                                      </p:cBhvr>
                                      <p:to>
                                        <p:strVal val="visible"/>
                                      </p:to>
                                    </p:set>
                                    <p:animEffect transition="in" filter="fade">
                                      <p:cBhvr>
                                        <p:cTn id="69" dur="500"/>
                                        <p:tgtEl>
                                          <p:spTgt spid="367634"/>
                                        </p:tgtEl>
                                      </p:cBhvr>
                                    </p:animEffect>
                                  </p:childTnLst>
                                </p:cTn>
                              </p:par>
                            </p:childTnLst>
                          </p:cTn>
                        </p:par>
                        <p:par>
                          <p:cTn id="70" fill="hold">
                            <p:stCondLst>
                              <p:cond delay="28500"/>
                            </p:stCondLst>
                            <p:childTnLst>
                              <p:par>
                                <p:cTn id="71" presetID="10" presetClass="entr" presetSubtype="0" fill="hold" grpId="0" nodeType="afterEffect">
                                  <p:stCondLst>
                                    <p:cond delay="0"/>
                                  </p:stCondLst>
                                  <p:childTnLst>
                                    <p:set>
                                      <p:cBhvr>
                                        <p:cTn id="72" dur="1" fill="hold">
                                          <p:stCondLst>
                                            <p:cond delay="0"/>
                                          </p:stCondLst>
                                        </p:cTn>
                                        <p:tgtEl>
                                          <p:spTgt spid="367635"/>
                                        </p:tgtEl>
                                        <p:attrNameLst>
                                          <p:attrName>style.visibility</p:attrName>
                                        </p:attrNameLst>
                                      </p:cBhvr>
                                      <p:to>
                                        <p:strVal val="visible"/>
                                      </p:to>
                                    </p:set>
                                    <p:animEffect transition="in" filter="fade">
                                      <p:cBhvr>
                                        <p:cTn id="73" dur="500"/>
                                        <p:tgtEl>
                                          <p:spTgt spid="367635"/>
                                        </p:tgtEl>
                                      </p:cBhvr>
                                    </p:animEffect>
                                  </p:childTnLst>
                                </p:cTn>
                              </p:par>
                            </p:childTnLst>
                          </p:cTn>
                        </p:par>
                        <p:par>
                          <p:cTn id="74" fill="hold">
                            <p:stCondLst>
                              <p:cond delay="29000"/>
                            </p:stCondLst>
                            <p:childTnLst>
                              <p:par>
                                <p:cTn id="75" presetID="10" presetClass="entr" presetSubtype="0" fill="hold" grpId="0" nodeType="afterEffect">
                                  <p:stCondLst>
                                    <p:cond delay="0"/>
                                  </p:stCondLst>
                                  <p:childTnLst>
                                    <p:set>
                                      <p:cBhvr>
                                        <p:cTn id="76" dur="1" fill="hold">
                                          <p:stCondLst>
                                            <p:cond delay="0"/>
                                          </p:stCondLst>
                                        </p:cTn>
                                        <p:tgtEl>
                                          <p:spTgt spid="367636"/>
                                        </p:tgtEl>
                                        <p:attrNameLst>
                                          <p:attrName>style.visibility</p:attrName>
                                        </p:attrNameLst>
                                      </p:cBhvr>
                                      <p:to>
                                        <p:strVal val="visible"/>
                                      </p:to>
                                    </p:set>
                                    <p:animEffect transition="in" filter="fade">
                                      <p:cBhvr>
                                        <p:cTn id="77" dur="500"/>
                                        <p:tgtEl>
                                          <p:spTgt spid="367636"/>
                                        </p:tgtEl>
                                      </p:cBhvr>
                                    </p:animEffect>
                                  </p:childTnLst>
                                </p:cTn>
                              </p:par>
                            </p:childTnLst>
                          </p:cTn>
                        </p:par>
                        <p:par>
                          <p:cTn id="78" fill="hold">
                            <p:stCondLst>
                              <p:cond delay="29500"/>
                            </p:stCondLst>
                            <p:childTnLst>
                              <p:par>
                                <p:cTn id="79" presetID="10" presetClass="entr" presetSubtype="0" fill="hold" grpId="0" nodeType="afterEffect">
                                  <p:stCondLst>
                                    <p:cond delay="0"/>
                                  </p:stCondLst>
                                  <p:childTnLst>
                                    <p:set>
                                      <p:cBhvr>
                                        <p:cTn id="80" dur="1" fill="hold">
                                          <p:stCondLst>
                                            <p:cond delay="0"/>
                                          </p:stCondLst>
                                        </p:cTn>
                                        <p:tgtEl>
                                          <p:spTgt spid="367637"/>
                                        </p:tgtEl>
                                        <p:attrNameLst>
                                          <p:attrName>style.visibility</p:attrName>
                                        </p:attrNameLst>
                                      </p:cBhvr>
                                      <p:to>
                                        <p:strVal val="visible"/>
                                      </p:to>
                                    </p:set>
                                    <p:animEffect transition="in" filter="fade">
                                      <p:cBhvr>
                                        <p:cTn id="81" dur="500"/>
                                        <p:tgtEl>
                                          <p:spTgt spid="367637"/>
                                        </p:tgtEl>
                                      </p:cBhvr>
                                    </p:animEffect>
                                  </p:childTnLst>
                                </p:cTn>
                              </p:par>
                            </p:childTnLst>
                          </p:cTn>
                        </p:par>
                        <p:par>
                          <p:cTn id="82" fill="hold">
                            <p:stCondLst>
                              <p:cond delay="30000"/>
                            </p:stCondLst>
                            <p:childTnLst>
                              <p:par>
                                <p:cTn id="83" presetID="10" presetClass="entr" presetSubtype="0" fill="hold" grpId="0" nodeType="afterEffect">
                                  <p:stCondLst>
                                    <p:cond delay="0"/>
                                  </p:stCondLst>
                                  <p:childTnLst>
                                    <p:set>
                                      <p:cBhvr>
                                        <p:cTn id="84" dur="1" fill="hold">
                                          <p:stCondLst>
                                            <p:cond delay="0"/>
                                          </p:stCondLst>
                                        </p:cTn>
                                        <p:tgtEl>
                                          <p:spTgt spid="367638"/>
                                        </p:tgtEl>
                                        <p:attrNameLst>
                                          <p:attrName>style.visibility</p:attrName>
                                        </p:attrNameLst>
                                      </p:cBhvr>
                                      <p:to>
                                        <p:strVal val="visible"/>
                                      </p:to>
                                    </p:set>
                                    <p:animEffect transition="in" filter="fade">
                                      <p:cBhvr>
                                        <p:cTn id="85" dur="500"/>
                                        <p:tgtEl>
                                          <p:spTgt spid="367638"/>
                                        </p:tgtEl>
                                      </p:cBhvr>
                                    </p:animEffect>
                                  </p:childTnLst>
                                </p:cTn>
                              </p:par>
                            </p:childTnLst>
                          </p:cTn>
                        </p:par>
                        <p:par>
                          <p:cTn id="86" fill="hold">
                            <p:stCondLst>
                              <p:cond delay="30500"/>
                            </p:stCondLst>
                            <p:childTnLst>
                              <p:par>
                                <p:cTn id="87" presetID="10" presetClass="entr" presetSubtype="0" fill="hold" grpId="0" nodeType="afterEffect">
                                  <p:stCondLst>
                                    <p:cond delay="0"/>
                                  </p:stCondLst>
                                  <p:childTnLst>
                                    <p:set>
                                      <p:cBhvr>
                                        <p:cTn id="88" dur="1" fill="hold">
                                          <p:stCondLst>
                                            <p:cond delay="0"/>
                                          </p:stCondLst>
                                        </p:cTn>
                                        <p:tgtEl>
                                          <p:spTgt spid="367639"/>
                                        </p:tgtEl>
                                        <p:attrNameLst>
                                          <p:attrName>style.visibility</p:attrName>
                                        </p:attrNameLst>
                                      </p:cBhvr>
                                      <p:to>
                                        <p:strVal val="visible"/>
                                      </p:to>
                                    </p:set>
                                    <p:animEffect transition="in" filter="fade">
                                      <p:cBhvr>
                                        <p:cTn id="89" dur="500"/>
                                        <p:tgtEl>
                                          <p:spTgt spid="367639"/>
                                        </p:tgtEl>
                                      </p:cBhvr>
                                    </p:animEffect>
                                  </p:childTnLst>
                                </p:cTn>
                              </p:par>
                            </p:childTnLst>
                          </p:cTn>
                        </p:par>
                        <p:par>
                          <p:cTn id="90" fill="hold">
                            <p:stCondLst>
                              <p:cond delay="31000"/>
                            </p:stCondLst>
                            <p:childTnLst>
                              <p:par>
                                <p:cTn id="91" presetID="10" presetClass="entr" presetSubtype="0" fill="hold" grpId="0" nodeType="afterEffect">
                                  <p:stCondLst>
                                    <p:cond delay="0"/>
                                  </p:stCondLst>
                                  <p:childTnLst>
                                    <p:set>
                                      <p:cBhvr>
                                        <p:cTn id="92" dur="1" fill="hold">
                                          <p:stCondLst>
                                            <p:cond delay="0"/>
                                          </p:stCondLst>
                                        </p:cTn>
                                        <p:tgtEl>
                                          <p:spTgt spid="367640"/>
                                        </p:tgtEl>
                                        <p:attrNameLst>
                                          <p:attrName>style.visibility</p:attrName>
                                        </p:attrNameLst>
                                      </p:cBhvr>
                                      <p:to>
                                        <p:strVal val="visible"/>
                                      </p:to>
                                    </p:set>
                                    <p:animEffect transition="in" filter="fade">
                                      <p:cBhvr>
                                        <p:cTn id="93" dur="2000"/>
                                        <p:tgtEl>
                                          <p:spTgt spid="367640"/>
                                        </p:tgtEl>
                                      </p:cBhvr>
                                    </p:animEffect>
                                  </p:childTnLst>
                                </p:cTn>
                              </p:par>
                            </p:childTnLst>
                          </p:cTn>
                        </p:par>
                        <p:par>
                          <p:cTn id="94" fill="hold">
                            <p:stCondLst>
                              <p:cond delay="33000"/>
                            </p:stCondLst>
                            <p:childTnLst>
                              <p:par>
                                <p:cTn id="95" presetID="10" presetClass="entr" presetSubtype="0" fill="hold" grpId="0" nodeType="afterEffect">
                                  <p:stCondLst>
                                    <p:cond delay="0"/>
                                  </p:stCondLst>
                                  <p:childTnLst>
                                    <p:set>
                                      <p:cBhvr>
                                        <p:cTn id="96" dur="1" fill="hold">
                                          <p:stCondLst>
                                            <p:cond delay="0"/>
                                          </p:stCondLst>
                                        </p:cTn>
                                        <p:tgtEl>
                                          <p:spTgt spid="367641"/>
                                        </p:tgtEl>
                                        <p:attrNameLst>
                                          <p:attrName>style.visibility</p:attrName>
                                        </p:attrNameLst>
                                      </p:cBhvr>
                                      <p:to>
                                        <p:strVal val="visible"/>
                                      </p:to>
                                    </p:set>
                                    <p:animEffect transition="in" filter="fade">
                                      <p:cBhvr>
                                        <p:cTn id="97" dur="500"/>
                                        <p:tgtEl>
                                          <p:spTgt spid="367641"/>
                                        </p:tgtEl>
                                      </p:cBhvr>
                                    </p:animEffect>
                                  </p:childTnLst>
                                </p:cTn>
                              </p:par>
                            </p:childTnLst>
                          </p:cTn>
                        </p:par>
                        <p:par>
                          <p:cTn id="98" fill="hold">
                            <p:stCondLst>
                              <p:cond delay="33500"/>
                            </p:stCondLst>
                            <p:childTnLst>
                              <p:par>
                                <p:cTn id="99" presetID="2" presetClass="exit" presetSubtype="4" fill="hold" grpId="1" nodeType="afterEffect">
                                  <p:stCondLst>
                                    <p:cond delay="0"/>
                                  </p:stCondLst>
                                  <p:childTnLst>
                                    <p:anim calcmode="lin" valueType="num">
                                      <p:cBhvr additive="base">
                                        <p:cTn id="100" dur="500"/>
                                        <p:tgtEl>
                                          <p:spTgt spid="367634"/>
                                        </p:tgtEl>
                                        <p:attrNameLst>
                                          <p:attrName>ppt_x</p:attrName>
                                        </p:attrNameLst>
                                      </p:cBhvr>
                                      <p:tavLst>
                                        <p:tav tm="0">
                                          <p:val>
                                            <p:strVal val="ppt_x"/>
                                          </p:val>
                                        </p:tav>
                                        <p:tav tm="100000">
                                          <p:val>
                                            <p:strVal val="ppt_x"/>
                                          </p:val>
                                        </p:tav>
                                      </p:tavLst>
                                    </p:anim>
                                    <p:anim calcmode="lin" valueType="num">
                                      <p:cBhvr additive="base">
                                        <p:cTn id="101" dur="500"/>
                                        <p:tgtEl>
                                          <p:spTgt spid="367634"/>
                                        </p:tgtEl>
                                        <p:attrNameLst>
                                          <p:attrName>ppt_y</p:attrName>
                                        </p:attrNameLst>
                                      </p:cBhvr>
                                      <p:tavLst>
                                        <p:tav tm="0">
                                          <p:val>
                                            <p:strVal val="ppt_y"/>
                                          </p:val>
                                        </p:tav>
                                        <p:tav tm="100000">
                                          <p:val>
                                            <p:strVal val="1+ppt_h/2"/>
                                          </p:val>
                                        </p:tav>
                                      </p:tavLst>
                                    </p:anim>
                                    <p:set>
                                      <p:cBhvr>
                                        <p:cTn id="102" dur="1" fill="hold">
                                          <p:stCondLst>
                                            <p:cond delay="499"/>
                                          </p:stCondLst>
                                        </p:cTn>
                                        <p:tgtEl>
                                          <p:spTgt spid="367634"/>
                                        </p:tgtEl>
                                        <p:attrNameLst>
                                          <p:attrName>style.visibility</p:attrName>
                                        </p:attrNameLst>
                                      </p:cBhvr>
                                      <p:to>
                                        <p:strVal val="hidden"/>
                                      </p:to>
                                    </p:set>
                                  </p:childTnLst>
                                </p:cTn>
                              </p:par>
                            </p:childTnLst>
                          </p:cTn>
                        </p:par>
                        <p:par>
                          <p:cTn id="103" fill="hold">
                            <p:stCondLst>
                              <p:cond delay="34000"/>
                            </p:stCondLst>
                            <p:childTnLst>
                              <p:par>
                                <p:cTn id="104" presetID="2" presetClass="exit" presetSubtype="8" fill="hold" grpId="1" nodeType="afterEffect">
                                  <p:stCondLst>
                                    <p:cond delay="0"/>
                                  </p:stCondLst>
                                  <p:childTnLst>
                                    <p:anim calcmode="lin" valueType="num">
                                      <p:cBhvr additive="base">
                                        <p:cTn id="105" dur="2000"/>
                                        <p:tgtEl>
                                          <p:spTgt spid="367641"/>
                                        </p:tgtEl>
                                        <p:attrNameLst>
                                          <p:attrName>ppt_x</p:attrName>
                                        </p:attrNameLst>
                                      </p:cBhvr>
                                      <p:tavLst>
                                        <p:tav tm="0">
                                          <p:val>
                                            <p:strVal val="ppt_x"/>
                                          </p:val>
                                        </p:tav>
                                        <p:tav tm="100000">
                                          <p:val>
                                            <p:strVal val="0-ppt_w/2"/>
                                          </p:val>
                                        </p:tav>
                                      </p:tavLst>
                                    </p:anim>
                                    <p:anim calcmode="lin" valueType="num">
                                      <p:cBhvr additive="base">
                                        <p:cTn id="106" dur="2000"/>
                                        <p:tgtEl>
                                          <p:spTgt spid="367641"/>
                                        </p:tgtEl>
                                        <p:attrNameLst>
                                          <p:attrName>ppt_y</p:attrName>
                                        </p:attrNameLst>
                                      </p:cBhvr>
                                      <p:tavLst>
                                        <p:tav tm="0">
                                          <p:val>
                                            <p:strVal val="ppt_y"/>
                                          </p:val>
                                        </p:tav>
                                        <p:tav tm="100000">
                                          <p:val>
                                            <p:strVal val="ppt_y"/>
                                          </p:val>
                                        </p:tav>
                                      </p:tavLst>
                                    </p:anim>
                                    <p:set>
                                      <p:cBhvr>
                                        <p:cTn id="107" dur="1" fill="hold">
                                          <p:stCondLst>
                                            <p:cond delay="1999"/>
                                          </p:stCondLst>
                                        </p:cTn>
                                        <p:tgtEl>
                                          <p:spTgt spid="367641"/>
                                        </p:tgtEl>
                                        <p:attrNameLst>
                                          <p:attrName>style.visibility</p:attrName>
                                        </p:attrNameLst>
                                      </p:cBhvr>
                                      <p:to>
                                        <p:strVal val="hidden"/>
                                      </p:to>
                                    </p:set>
                                  </p:childTnLst>
                                </p:cTn>
                              </p:par>
                            </p:childTnLst>
                          </p:cTn>
                        </p:par>
                        <p:par>
                          <p:cTn id="108" fill="hold">
                            <p:stCondLst>
                              <p:cond delay="36000"/>
                            </p:stCondLst>
                            <p:childTnLst>
                              <p:par>
                                <p:cTn id="109" presetID="2" presetClass="exit" presetSubtype="1" fill="hold" grpId="1" nodeType="afterEffect">
                                  <p:stCondLst>
                                    <p:cond delay="0"/>
                                  </p:stCondLst>
                                  <p:childTnLst>
                                    <p:anim calcmode="lin" valueType="num">
                                      <p:cBhvr additive="base">
                                        <p:cTn id="110" dur="500"/>
                                        <p:tgtEl>
                                          <p:spTgt spid="367639"/>
                                        </p:tgtEl>
                                        <p:attrNameLst>
                                          <p:attrName>ppt_x</p:attrName>
                                        </p:attrNameLst>
                                      </p:cBhvr>
                                      <p:tavLst>
                                        <p:tav tm="0">
                                          <p:val>
                                            <p:strVal val="ppt_x"/>
                                          </p:val>
                                        </p:tav>
                                        <p:tav tm="100000">
                                          <p:val>
                                            <p:strVal val="ppt_x"/>
                                          </p:val>
                                        </p:tav>
                                      </p:tavLst>
                                    </p:anim>
                                    <p:anim calcmode="lin" valueType="num">
                                      <p:cBhvr additive="base">
                                        <p:cTn id="111" dur="500"/>
                                        <p:tgtEl>
                                          <p:spTgt spid="367639"/>
                                        </p:tgtEl>
                                        <p:attrNameLst>
                                          <p:attrName>ppt_y</p:attrName>
                                        </p:attrNameLst>
                                      </p:cBhvr>
                                      <p:tavLst>
                                        <p:tav tm="0">
                                          <p:val>
                                            <p:strVal val="ppt_y"/>
                                          </p:val>
                                        </p:tav>
                                        <p:tav tm="100000">
                                          <p:val>
                                            <p:strVal val="0-ppt_h/2"/>
                                          </p:val>
                                        </p:tav>
                                      </p:tavLst>
                                    </p:anim>
                                    <p:set>
                                      <p:cBhvr>
                                        <p:cTn id="112" dur="1" fill="hold">
                                          <p:stCondLst>
                                            <p:cond delay="499"/>
                                          </p:stCondLst>
                                        </p:cTn>
                                        <p:tgtEl>
                                          <p:spTgt spid="367639"/>
                                        </p:tgtEl>
                                        <p:attrNameLst>
                                          <p:attrName>style.visibility</p:attrName>
                                        </p:attrNameLst>
                                      </p:cBhvr>
                                      <p:to>
                                        <p:strVal val="hidden"/>
                                      </p:to>
                                    </p:set>
                                  </p:childTnLst>
                                </p:cTn>
                              </p:par>
                            </p:childTnLst>
                          </p:cTn>
                        </p:par>
                        <p:par>
                          <p:cTn id="113" fill="hold">
                            <p:stCondLst>
                              <p:cond delay="36500"/>
                            </p:stCondLst>
                            <p:childTnLst>
                              <p:par>
                                <p:cTn id="114" presetID="2" presetClass="exit" presetSubtype="3" fill="hold" grpId="1" nodeType="afterEffect">
                                  <p:stCondLst>
                                    <p:cond delay="0"/>
                                  </p:stCondLst>
                                  <p:childTnLst>
                                    <p:anim calcmode="lin" valueType="num">
                                      <p:cBhvr additive="base">
                                        <p:cTn id="115" dur="2000"/>
                                        <p:tgtEl>
                                          <p:spTgt spid="367640"/>
                                        </p:tgtEl>
                                        <p:attrNameLst>
                                          <p:attrName>ppt_x</p:attrName>
                                        </p:attrNameLst>
                                      </p:cBhvr>
                                      <p:tavLst>
                                        <p:tav tm="0">
                                          <p:val>
                                            <p:strVal val="ppt_x"/>
                                          </p:val>
                                        </p:tav>
                                        <p:tav tm="100000">
                                          <p:val>
                                            <p:strVal val="1+ppt_w/2"/>
                                          </p:val>
                                        </p:tav>
                                      </p:tavLst>
                                    </p:anim>
                                    <p:anim calcmode="lin" valueType="num">
                                      <p:cBhvr additive="base">
                                        <p:cTn id="116" dur="2000"/>
                                        <p:tgtEl>
                                          <p:spTgt spid="367640"/>
                                        </p:tgtEl>
                                        <p:attrNameLst>
                                          <p:attrName>ppt_y</p:attrName>
                                        </p:attrNameLst>
                                      </p:cBhvr>
                                      <p:tavLst>
                                        <p:tav tm="0">
                                          <p:val>
                                            <p:strVal val="ppt_y"/>
                                          </p:val>
                                        </p:tav>
                                        <p:tav tm="100000">
                                          <p:val>
                                            <p:strVal val="0-ppt_h/2"/>
                                          </p:val>
                                        </p:tav>
                                      </p:tavLst>
                                    </p:anim>
                                    <p:set>
                                      <p:cBhvr>
                                        <p:cTn id="117" dur="1" fill="hold">
                                          <p:stCondLst>
                                            <p:cond delay="1999"/>
                                          </p:stCondLst>
                                        </p:cTn>
                                        <p:tgtEl>
                                          <p:spTgt spid="367640"/>
                                        </p:tgtEl>
                                        <p:attrNameLst>
                                          <p:attrName>style.visibility</p:attrName>
                                        </p:attrNameLst>
                                      </p:cBhvr>
                                      <p:to>
                                        <p:strVal val="hidden"/>
                                      </p:to>
                                    </p:set>
                                  </p:childTnLst>
                                </p:cTn>
                              </p:par>
                            </p:childTnLst>
                          </p:cTn>
                        </p:par>
                        <p:par>
                          <p:cTn id="118" fill="hold">
                            <p:stCondLst>
                              <p:cond delay="38500"/>
                            </p:stCondLst>
                            <p:childTnLst>
                              <p:par>
                                <p:cTn id="119" presetID="2" presetClass="exit" presetSubtype="1" fill="hold" grpId="1" nodeType="afterEffect">
                                  <p:stCondLst>
                                    <p:cond delay="0"/>
                                  </p:stCondLst>
                                  <p:childTnLst>
                                    <p:anim calcmode="lin" valueType="num">
                                      <p:cBhvr additive="base">
                                        <p:cTn id="120" dur="1000"/>
                                        <p:tgtEl>
                                          <p:spTgt spid="367636"/>
                                        </p:tgtEl>
                                        <p:attrNameLst>
                                          <p:attrName>ppt_x</p:attrName>
                                        </p:attrNameLst>
                                      </p:cBhvr>
                                      <p:tavLst>
                                        <p:tav tm="0">
                                          <p:val>
                                            <p:strVal val="ppt_x"/>
                                          </p:val>
                                        </p:tav>
                                        <p:tav tm="100000">
                                          <p:val>
                                            <p:strVal val="ppt_x"/>
                                          </p:val>
                                        </p:tav>
                                      </p:tavLst>
                                    </p:anim>
                                    <p:anim calcmode="lin" valueType="num">
                                      <p:cBhvr additive="base">
                                        <p:cTn id="121" dur="1000"/>
                                        <p:tgtEl>
                                          <p:spTgt spid="367636"/>
                                        </p:tgtEl>
                                        <p:attrNameLst>
                                          <p:attrName>ppt_y</p:attrName>
                                        </p:attrNameLst>
                                      </p:cBhvr>
                                      <p:tavLst>
                                        <p:tav tm="0">
                                          <p:val>
                                            <p:strVal val="ppt_y"/>
                                          </p:val>
                                        </p:tav>
                                        <p:tav tm="100000">
                                          <p:val>
                                            <p:strVal val="0-ppt_h/2"/>
                                          </p:val>
                                        </p:tav>
                                      </p:tavLst>
                                    </p:anim>
                                    <p:set>
                                      <p:cBhvr>
                                        <p:cTn id="122" dur="1" fill="hold">
                                          <p:stCondLst>
                                            <p:cond delay="999"/>
                                          </p:stCondLst>
                                        </p:cTn>
                                        <p:tgtEl>
                                          <p:spTgt spid="367636"/>
                                        </p:tgtEl>
                                        <p:attrNameLst>
                                          <p:attrName>style.visibility</p:attrName>
                                        </p:attrNameLst>
                                      </p:cBhvr>
                                      <p:to>
                                        <p:strVal val="hidden"/>
                                      </p:to>
                                    </p:set>
                                  </p:childTnLst>
                                </p:cTn>
                              </p:par>
                              <p:par>
                                <p:cTn id="123" presetID="2" presetClass="exit" presetSubtype="6" fill="hold" grpId="1" nodeType="withEffect">
                                  <p:stCondLst>
                                    <p:cond delay="0"/>
                                  </p:stCondLst>
                                  <p:childTnLst>
                                    <p:anim calcmode="lin" valueType="num">
                                      <p:cBhvr additive="base">
                                        <p:cTn id="124" dur="2000"/>
                                        <p:tgtEl>
                                          <p:spTgt spid="367635"/>
                                        </p:tgtEl>
                                        <p:attrNameLst>
                                          <p:attrName>ppt_x</p:attrName>
                                        </p:attrNameLst>
                                      </p:cBhvr>
                                      <p:tavLst>
                                        <p:tav tm="0">
                                          <p:val>
                                            <p:strVal val="ppt_x"/>
                                          </p:val>
                                        </p:tav>
                                        <p:tav tm="100000">
                                          <p:val>
                                            <p:strVal val="1+ppt_w/2"/>
                                          </p:val>
                                        </p:tav>
                                      </p:tavLst>
                                    </p:anim>
                                    <p:anim calcmode="lin" valueType="num">
                                      <p:cBhvr additive="base">
                                        <p:cTn id="125" dur="2000"/>
                                        <p:tgtEl>
                                          <p:spTgt spid="367635"/>
                                        </p:tgtEl>
                                        <p:attrNameLst>
                                          <p:attrName>ppt_y</p:attrName>
                                        </p:attrNameLst>
                                      </p:cBhvr>
                                      <p:tavLst>
                                        <p:tav tm="0">
                                          <p:val>
                                            <p:strVal val="ppt_y"/>
                                          </p:val>
                                        </p:tav>
                                        <p:tav tm="100000">
                                          <p:val>
                                            <p:strVal val="1+ppt_h/2"/>
                                          </p:val>
                                        </p:tav>
                                      </p:tavLst>
                                    </p:anim>
                                    <p:set>
                                      <p:cBhvr>
                                        <p:cTn id="126" dur="1" fill="hold">
                                          <p:stCondLst>
                                            <p:cond delay="1999"/>
                                          </p:stCondLst>
                                        </p:cTn>
                                        <p:tgtEl>
                                          <p:spTgt spid="367635"/>
                                        </p:tgtEl>
                                        <p:attrNameLst>
                                          <p:attrName>style.visibility</p:attrName>
                                        </p:attrNameLst>
                                      </p:cBhvr>
                                      <p:to>
                                        <p:strVal val="hidden"/>
                                      </p:to>
                                    </p:set>
                                  </p:childTnLst>
                                </p:cTn>
                              </p:par>
                            </p:childTnLst>
                          </p:cTn>
                        </p:par>
                        <p:par>
                          <p:cTn id="127" fill="hold">
                            <p:stCondLst>
                              <p:cond delay="40500"/>
                            </p:stCondLst>
                            <p:childTnLst>
                              <p:par>
                                <p:cTn id="128" presetID="2" presetClass="exit" presetSubtype="2" fill="hold" grpId="1" nodeType="afterEffect">
                                  <p:stCondLst>
                                    <p:cond delay="0"/>
                                  </p:stCondLst>
                                  <p:childTnLst>
                                    <p:anim calcmode="lin" valueType="num">
                                      <p:cBhvr additive="base">
                                        <p:cTn id="129" dur="1000"/>
                                        <p:tgtEl>
                                          <p:spTgt spid="367632"/>
                                        </p:tgtEl>
                                        <p:attrNameLst>
                                          <p:attrName>ppt_x</p:attrName>
                                        </p:attrNameLst>
                                      </p:cBhvr>
                                      <p:tavLst>
                                        <p:tav tm="0">
                                          <p:val>
                                            <p:strVal val="ppt_x"/>
                                          </p:val>
                                        </p:tav>
                                        <p:tav tm="100000">
                                          <p:val>
                                            <p:strVal val="1+ppt_w/2"/>
                                          </p:val>
                                        </p:tav>
                                      </p:tavLst>
                                    </p:anim>
                                    <p:anim calcmode="lin" valueType="num">
                                      <p:cBhvr additive="base">
                                        <p:cTn id="130" dur="1000"/>
                                        <p:tgtEl>
                                          <p:spTgt spid="367632"/>
                                        </p:tgtEl>
                                        <p:attrNameLst>
                                          <p:attrName>ppt_y</p:attrName>
                                        </p:attrNameLst>
                                      </p:cBhvr>
                                      <p:tavLst>
                                        <p:tav tm="0">
                                          <p:val>
                                            <p:strVal val="ppt_y"/>
                                          </p:val>
                                        </p:tav>
                                        <p:tav tm="100000">
                                          <p:val>
                                            <p:strVal val="ppt_y"/>
                                          </p:val>
                                        </p:tav>
                                      </p:tavLst>
                                    </p:anim>
                                    <p:set>
                                      <p:cBhvr>
                                        <p:cTn id="131" dur="1" fill="hold">
                                          <p:stCondLst>
                                            <p:cond delay="999"/>
                                          </p:stCondLst>
                                        </p:cTn>
                                        <p:tgtEl>
                                          <p:spTgt spid="367632"/>
                                        </p:tgtEl>
                                        <p:attrNameLst>
                                          <p:attrName>style.visibility</p:attrName>
                                        </p:attrNameLst>
                                      </p:cBhvr>
                                      <p:to>
                                        <p:strVal val="hidden"/>
                                      </p:to>
                                    </p:set>
                                  </p:childTnLst>
                                </p:cTn>
                              </p:par>
                            </p:childTnLst>
                          </p:cTn>
                        </p:par>
                        <p:par>
                          <p:cTn id="132" fill="hold">
                            <p:stCondLst>
                              <p:cond delay="41500"/>
                            </p:stCondLst>
                            <p:childTnLst>
                              <p:par>
                                <p:cTn id="133" presetID="2" presetClass="exit" presetSubtype="9" fill="hold" grpId="1" nodeType="afterEffect">
                                  <p:stCondLst>
                                    <p:cond delay="0"/>
                                  </p:stCondLst>
                                  <p:childTnLst>
                                    <p:anim calcmode="lin" valueType="num">
                                      <p:cBhvr additive="base">
                                        <p:cTn id="134" dur="500"/>
                                        <p:tgtEl>
                                          <p:spTgt spid="367638"/>
                                        </p:tgtEl>
                                        <p:attrNameLst>
                                          <p:attrName>ppt_x</p:attrName>
                                        </p:attrNameLst>
                                      </p:cBhvr>
                                      <p:tavLst>
                                        <p:tav tm="0">
                                          <p:val>
                                            <p:strVal val="ppt_x"/>
                                          </p:val>
                                        </p:tav>
                                        <p:tav tm="100000">
                                          <p:val>
                                            <p:strVal val="0-ppt_w/2"/>
                                          </p:val>
                                        </p:tav>
                                      </p:tavLst>
                                    </p:anim>
                                    <p:anim calcmode="lin" valueType="num">
                                      <p:cBhvr additive="base">
                                        <p:cTn id="135" dur="500"/>
                                        <p:tgtEl>
                                          <p:spTgt spid="367638"/>
                                        </p:tgtEl>
                                        <p:attrNameLst>
                                          <p:attrName>ppt_y</p:attrName>
                                        </p:attrNameLst>
                                      </p:cBhvr>
                                      <p:tavLst>
                                        <p:tav tm="0">
                                          <p:val>
                                            <p:strVal val="ppt_y"/>
                                          </p:val>
                                        </p:tav>
                                        <p:tav tm="100000">
                                          <p:val>
                                            <p:strVal val="0-ppt_h/2"/>
                                          </p:val>
                                        </p:tav>
                                      </p:tavLst>
                                    </p:anim>
                                    <p:set>
                                      <p:cBhvr>
                                        <p:cTn id="136" dur="1" fill="hold">
                                          <p:stCondLst>
                                            <p:cond delay="499"/>
                                          </p:stCondLst>
                                        </p:cTn>
                                        <p:tgtEl>
                                          <p:spTgt spid="367638"/>
                                        </p:tgtEl>
                                        <p:attrNameLst>
                                          <p:attrName>style.visibility</p:attrName>
                                        </p:attrNameLst>
                                      </p:cBhvr>
                                      <p:to>
                                        <p:strVal val="hidden"/>
                                      </p:to>
                                    </p:set>
                                  </p:childTnLst>
                                </p:cTn>
                              </p:par>
                            </p:childTnLst>
                          </p:cTn>
                        </p:par>
                        <p:par>
                          <p:cTn id="137" fill="hold">
                            <p:stCondLst>
                              <p:cond delay="42000"/>
                            </p:stCondLst>
                            <p:childTnLst>
                              <p:par>
                                <p:cTn id="138" presetID="2" presetClass="exit" presetSubtype="12" fill="hold" grpId="1" nodeType="afterEffect">
                                  <p:stCondLst>
                                    <p:cond delay="0"/>
                                  </p:stCondLst>
                                  <p:childTnLst>
                                    <p:anim calcmode="lin" valueType="num">
                                      <p:cBhvr additive="base">
                                        <p:cTn id="139" dur="1000"/>
                                        <p:tgtEl>
                                          <p:spTgt spid="367633"/>
                                        </p:tgtEl>
                                        <p:attrNameLst>
                                          <p:attrName>ppt_x</p:attrName>
                                        </p:attrNameLst>
                                      </p:cBhvr>
                                      <p:tavLst>
                                        <p:tav tm="0">
                                          <p:val>
                                            <p:strVal val="ppt_x"/>
                                          </p:val>
                                        </p:tav>
                                        <p:tav tm="100000">
                                          <p:val>
                                            <p:strVal val="0-ppt_w/2"/>
                                          </p:val>
                                        </p:tav>
                                      </p:tavLst>
                                    </p:anim>
                                    <p:anim calcmode="lin" valueType="num">
                                      <p:cBhvr additive="base">
                                        <p:cTn id="140" dur="1000"/>
                                        <p:tgtEl>
                                          <p:spTgt spid="367633"/>
                                        </p:tgtEl>
                                        <p:attrNameLst>
                                          <p:attrName>ppt_y</p:attrName>
                                        </p:attrNameLst>
                                      </p:cBhvr>
                                      <p:tavLst>
                                        <p:tav tm="0">
                                          <p:val>
                                            <p:strVal val="ppt_y"/>
                                          </p:val>
                                        </p:tav>
                                        <p:tav tm="100000">
                                          <p:val>
                                            <p:strVal val="1+ppt_h/2"/>
                                          </p:val>
                                        </p:tav>
                                      </p:tavLst>
                                    </p:anim>
                                    <p:set>
                                      <p:cBhvr>
                                        <p:cTn id="141" dur="1" fill="hold">
                                          <p:stCondLst>
                                            <p:cond delay="999"/>
                                          </p:stCondLst>
                                        </p:cTn>
                                        <p:tgtEl>
                                          <p:spTgt spid="367633"/>
                                        </p:tgtEl>
                                        <p:attrNameLst>
                                          <p:attrName>style.visibility</p:attrName>
                                        </p:attrNameLst>
                                      </p:cBhvr>
                                      <p:to>
                                        <p:strVal val="hidden"/>
                                      </p:to>
                                    </p:set>
                                  </p:childTnLst>
                                </p:cTn>
                              </p:par>
                            </p:childTnLst>
                          </p:cTn>
                        </p:par>
                        <p:par>
                          <p:cTn id="142" fill="hold">
                            <p:stCondLst>
                              <p:cond delay="43000"/>
                            </p:stCondLst>
                            <p:childTnLst>
                              <p:par>
                                <p:cTn id="143" presetID="2" presetClass="exit" presetSubtype="4" fill="hold" grpId="1" nodeType="afterEffect">
                                  <p:stCondLst>
                                    <p:cond delay="0"/>
                                  </p:stCondLst>
                                  <p:childTnLst>
                                    <p:anim calcmode="lin" valueType="num">
                                      <p:cBhvr additive="base">
                                        <p:cTn id="144" dur="1000"/>
                                        <p:tgtEl>
                                          <p:spTgt spid="367624"/>
                                        </p:tgtEl>
                                        <p:attrNameLst>
                                          <p:attrName>ppt_x</p:attrName>
                                        </p:attrNameLst>
                                      </p:cBhvr>
                                      <p:tavLst>
                                        <p:tav tm="0">
                                          <p:val>
                                            <p:strVal val="ppt_x"/>
                                          </p:val>
                                        </p:tav>
                                        <p:tav tm="100000">
                                          <p:val>
                                            <p:strVal val="ppt_x"/>
                                          </p:val>
                                        </p:tav>
                                      </p:tavLst>
                                    </p:anim>
                                    <p:anim calcmode="lin" valueType="num">
                                      <p:cBhvr additive="base">
                                        <p:cTn id="145" dur="1000"/>
                                        <p:tgtEl>
                                          <p:spTgt spid="367624"/>
                                        </p:tgtEl>
                                        <p:attrNameLst>
                                          <p:attrName>ppt_y</p:attrName>
                                        </p:attrNameLst>
                                      </p:cBhvr>
                                      <p:tavLst>
                                        <p:tav tm="0">
                                          <p:val>
                                            <p:strVal val="ppt_y"/>
                                          </p:val>
                                        </p:tav>
                                        <p:tav tm="100000">
                                          <p:val>
                                            <p:strVal val="1+ppt_h/2"/>
                                          </p:val>
                                        </p:tav>
                                      </p:tavLst>
                                    </p:anim>
                                    <p:set>
                                      <p:cBhvr>
                                        <p:cTn id="146" dur="1" fill="hold">
                                          <p:stCondLst>
                                            <p:cond delay="999"/>
                                          </p:stCondLst>
                                        </p:cTn>
                                        <p:tgtEl>
                                          <p:spTgt spid="367624"/>
                                        </p:tgtEl>
                                        <p:attrNameLst>
                                          <p:attrName>style.visibility</p:attrName>
                                        </p:attrNameLst>
                                      </p:cBhvr>
                                      <p:to>
                                        <p:strVal val="hidden"/>
                                      </p:to>
                                    </p:set>
                                  </p:childTnLst>
                                </p:cTn>
                              </p:par>
                            </p:childTnLst>
                          </p:cTn>
                        </p:par>
                        <p:par>
                          <p:cTn id="147" fill="hold">
                            <p:stCondLst>
                              <p:cond delay="44000"/>
                            </p:stCondLst>
                            <p:childTnLst>
                              <p:par>
                                <p:cTn id="148" presetID="2" presetClass="exit" presetSubtype="1" fill="hold" grpId="1" nodeType="afterEffect">
                                  <p:stCondLst>
                                    <p:cond delay="0"/>
                                  </p:stCondLst>
                                  <p:childTnLst>
                                    <p:anim calcmode="lin" valueType="num">
                                      <p:cBhvr additive="base">
                                        <p:cTn id="149" dur="500"/>
                                        <p:tgtEl>
                                          <p:spTgt spid="367625"/>
                                        </p:tgtEl>
                                        <p:attrNameLst>
                                          <p:attrName>ppt_x</p:attrName>
                                        </p:attrNameLst>
                                      </p:cBhvr>
                                      <p:tavLst>
                                        <p:tav tm="0">
                                          <p:val>
                                            <p:strVal val="ppt_x"/>
                                          </p:val>
                                        </p:tav>
                                        <p:tav tm="100000">
                                          <p:val>
                                            <p:strVal val="ppt_x"/>
                                          </p:val>
                                        </p:tav>
                                      </p:tavLst>
                                    </p:anim>
                                    <p:anim calcmode="lin" valueType="num">
                                      <p:cBhvr additive="base">
                                        <p:cTn id="150" dur="500"/>
                                        <p:tgtEl>
                                          <p:spTgt spid="367625"/>
                                        </p:tgtEl>
                                        <p:attrNameLst>
                                          <p:attrName>ppt_y</p:attrName>
                                        </p:attrNameLst>
                                      </p:cBhvr>
                                      <p:tavLst>
                                        <p:tav tm="0">
                                          <p:val>
                                            <p:strVal val="ppt_y"/>
                                          </p:val>
                                        </p:tav>
                                        <p:tav tm="100000">
                                          <p:val>
                                            <p:strVal val="0-ppt_h/2"/>
                                          </p:val>
                                        </p:tav>
                                      </p:tavLst>
                                    </p:anim>
                                    <p:set>
                                      <p:cBhvr>
                                        <p:cTn id="151" dur="1" fill="hold">
                                          <p:stCondLst>
                                            <p:cond delay="499"/>
                                          </p:stCondLst>
                                        </p:cTn>
                                        <p:tgtEl>
                                          <p:spTgt spid="367625"/>
                                        </p:tgtEl>
                                        <p:attrNameLst>
                                          <p:attrName>style.visibility</p:attrName>
                                        </p:attrNameLst>
                                      </p:cBhvr>
                                      <p:to>
                                        <p:strVal val="hidden"/>
                                      </p:to>
                                    </p:set>
                                  </p:childTnLst>
                                </p:cTn>
                              </p:par>
                            </p:childTnLst>
                          </p:cTn>
                        </p:par>
                        <p:par>
                          <p:cTn id="152" fill="hold">
                            <p:stCondLst>
                              <p:cond delay="44500"/>
                            </p:stCondLst>
                            <p:childTnLst>
                              <p:par>
                                <p:cTn id="153" presetID="2" presetClass="exit" presetSubtype="8" fill="hold" grpId="1" nodeType="afterEffect">
                                  <p:stCondLst>
                                    <p:cond delay="0"/>
                                  </p:stCondLst>
                                  <p:childTnLst>
                                    <p:anim calcmode="lin" valueType="num">
                                      <p:cBhvr additive="base">
                                        <p:cTn id="154" dur="500"/>
                                        <p:tgtEl>
                                          <p:spTgt spid="367629"/>
                                        </p:tgtEl>
                                        <p:attrNameLst>
                                          <p:attrName>ppt_x</p:attrName>
                                        </p:attrNameLst>
                                      </p:cBhvr>
                                      <p:tavLst>
                                        <p:tav tm="0">
                                          <p:val>
                                            <p:strVal val="ppt_x"/>
                                          </p:val>
                                        </p:tav>
                                        <p:tav tm="100000">
                                          <p:val>
                                            <p:strVal val="0-ppt_w/2"/>
                                          </p:val>
                                        </p:tav>
                                      </p:tavLst>
                                    </p:anim>
                                    <p:anim calcmode="lin" valueType="num">
                                      <p:cBhvr additive="base">
                                        <p:cTn id="155" dur="500"/>
                                        <p:tgtEl>
                                          <p:spTgt spid="367629"/>
                                        </p:tgtEl>
                                        <p:attrNameLst>
                                          <p:attrName>ppt_y</p:attrName>
                                        </p:attrNameLst>
                                      </p:cBhvr>
                                      <p:tavLst>
                                        <p:tav tm="0">
                                          <p:val>
                                            <p:strVal val="ppt_y"/>
                                          </p:val>
                                        </p:tav>
                                        <p:tav tm="100000">
                                          <p:val>
                                            <p:strVal val="ppt_y"/>
                                          </p:val>
                                        </p:tav>
                                      </p:tavLst>
                                    </p:anim>
                                    <p:set>
                                      <p:cBhvr>
                                        <p:cTn id="156" dur="1" fill="hold">
                                          <p:stCondLst>
                                            <p:cond delay="499"/>
                                          </p:stCondLst>
                                        </p:cTn>
                                        <p:tgtEl>
                                          <p:spTgt spid="367629"/>
                                        </p:tgtEl>
                                        <p:attrNameLst>
                                          <p:attrName>style.visibility</p:attrName>
                                        </p:attrNameLst>
                                      </p:cBhvr>
                                      <p:to>
                                        <p:strVal val="hidden"/>
                                      </p:to>
                                    </p:set>
                                  </p:childTnLst>
                                </p:cTn>
                              </p:par>
                            </p:childTnLst>
                          </p:cTn>
                        </p:par>
                        <p:par>
                          <p:cTn id="157" fill="hold">
                            <p:stCondLst>
                              <p:cond delay="45000"/>
                            </p:stCondLst>
                            <p:childTnLst>
                              <p:par>
                                <p:cTn id="158" presetID="2" presetClass="exit" presetSubtype="4" fill="hold" grpId="1" nodeType="afterEffect">
                                  <p:stCondLst>
                                    <p:cond delay="0"/>
                                  </p:stCondLst>
                                  <p:childTnLst>
                                    <p:anim calcmode="lin" valueType="num">
                                      <p:cBhvr additive="base">
                                        <p:cTn id="159" dur="500"/>
                                        <p:tgtEl>
                                          <p:spTgt spid="367626"/>
                                        </p:tgtEl>
                                        <p:attrNameLst>
                                          <p:attrName>ppt_x</p:attrName>
                                        </p:attrNameLst>
                                      </p:cBhvr>
                                      <p:tavLst>
                                        <p:tav tm="0">
                                          <p:val>
                                            <p:strVal val="ppt_x"/>
                                          </p:val>
                                        </p:tav>
                                        <p:tav tm="100000">
                                          <p:val>
                                            <p:strVal val="ppt_x"/>
                                          </p:val>
                                        </p:tav>
                                      </p:tavLst>
                                    </p:anim>
                                    <p:anim calcmode="lin" valueType="num">
                                      <p:cBhvr additive="base">
                                        <p:cTn id="160" dur="500"/>
                                        <p:tgtEl>
                                          <p:spTgt spid="367626"/>
                                        </p:tgtEl>
                                        <p:attrNameLst>
                                          <p:attrName>ppt_y</p:attrName>
                                        </p:attrNameLst>
                                      </p:cBhvr>
                                      <p:tavLst>
                                        <p:tav tm="0">
                                          <p:val>
                                            <p:strVal val="ppt_y"/>
                                          </p:val>
                                        </p:tav>
                                        <p:tav tm="100000">
                                          <p:val>
                                            <p:strVal val="1+ppt_h/2"/>
                                          </p:val>
                                        </p:tav>
                                      </p:tavLst>
                                    </p:anim>
                                    <p:set>
                                      <p:cBhvr>
                                        <p:cTn id="161" dur="1" fill="hold">
                                          <p:stCondLst>
                                            <p:cond delay="499"/>
                                          </p:stCondLst>
                                        </p:cTn>
                                        <p:tgtEl>
                                          <p:spTgt spid="367626"/>
                                        </p:tgtEl>
                                        <p:attrNameLst>
                                          <p:attrName>style.visibility</p:attrName>
                                        </p:attrNameLst>
                                      </p:cBhvr>
                                      <p:to>
                                        <p:strVal val="hidden"/>
                                      </p:to>
                                    </p:set>
                                  </p:childTnLst>
                                </p:cTn>
                              </p:par>
                              <p:par>
                                <p:cTn id="162" presetID="2" presetClass="exit" presetSubtype="4" fill="hold" grpId="1" nodeType="withEffect">
                                  <p:stCondLst>
                                    <p:cond delay="0"/>
                                  </p:stCondLst>
                                  <p:childTnLst>
                                    <p:anim calcmode="lin" valueType="num">
                                      <p:cBhvr additive="base">
                                        <p:cTn id="163" dur="3000"/>
                                        <p:tgtEl>
                                          <p:spTgt spid="367627"/>
                                        </p:tgtEl>
                                        <p:attrNameLst>
                                          <p:attrName>ppt_x</p:attrName>
                                        </p:attrNameLst>
                                      </p:cBhvr>
                                      <p:tavLst>
                                        <p:tav tm="0">
                                          <p:val>
                                            <p:strVal val="ppt_x"/>
                                          </p:val>
                                        </p:tav>
                                        <p:tav tm="100000">
                                          <p:val>
                                            <p:strVal val="ppt_x"/>
                                          </p:val>
                                        </p:tav>
                                      </p:tavLst>
                                    </p:anim>
                                    <p:anim calcmode="lin" valueType="num">
                                      <p:cBhvr additive="base">
                                        <p:cTn id="164" dur="3000"/>
                                        <p:tgtEl>
                                          <p:spTgt spid="367627"/>
                                        </p:tgtEl>
                                        <p:attrNameLst>
                                          <p:attrName>ppt_y</p:attrName>
                                        </p:attrNameLst>
                                      </p:cBhvr>
                                      <p:tavLst>
                                        <p:tav tm="0">
                                          <p:val>
                                            <p:strVal val="ppt_y"/>
                                          </p:val>
                                        </p:tav>
                                        <p:tav tm="100000">
                                          <p:val>
                                            <p:strVal val="1+ppt_h/2"/>
                                          </p:val>
                                        </p:tav>
                                      </p:tavLst>
                                    </p:anim>
                                    <p:set>
                                      <p:cBhvr>
                                        <p:cTn id="165" dur="1" fill="hold">
                                          <p:stCondLst>
                                            <p:cond delay="2999"/>
                                          </p:stCondLst>
                                        </p:cTn>
                                        <p:tgtEl>
                                          <p:spTgt spid="367627"/>
                                        </p:tgtEl>
                                        <p:attrNameLst>
                                          <p:attrName>style.visibility</p:attrName>
                                        </p:attrNameLst>
                                      </p:cBhvr>
                                      <p:to>
                                        <p:strVal val="hidden"/>
                                      </p:to>
                                    </p:set>
                                  </p:childTnLst>
                                </p:cTn>
                              </p:par>
                            </p:childTnLst>
                          </p:cTn>
                        </p:par>
                        <p:par>
                          <p:cTn id="166" fill="hold">
                            <p:stCondLst>
                              <p:cond delay="48000"/>
                            </p:stCondLst>
                            <p:childTnLst>
                              <p:par>
                                <p:cTn id="167" presetID="2" presetClass="exit" presetSubtype="12" fill="hold" grpId="1" nodeType="afterEffect">
                                  <p:stCondLst>
                                    <p:cond delay="0"/>
                                  </p:stCondLst>
                                  <p:childTnLst>
                                    <p:anim calcmode="lin" valueType="num">
                                      <p:cBhvr additive="base">
                                        <p:cTn id="168" dur="500"/>
                                        <p:tgtEl>
                                          <p:spTgt spid="367631"/>
                                        </p:tgtEl>
                                        <p:attrNameLst>
                                          <p:attrName>ppt_x</p:attrName>
                                        </p:attrNameLst>
                                      </p:cBhvr>
                                      <p:tavLst>
                                        <p:tav tm="0">
                                          <p:val>
                                            <p:strVal val="ppt_x"/>
                                          </p:val>
                                        </p:tav>
                                        <p:tav tm="100000">
                                          <p:val>
                                            <p:strVal val="0-ppt_w/2"/>
                                          </p:val>
                                        </p:tav>
                                      </p:tavLst>
                                    </p:anim>
                                    <p:anim calcmode="lin" valueType="num">
                                      <p:cBhvr additive="base">
                                        <p:cTn id="169" dur="500"/>
                                        <p:tgtEl>
                                          <p:spTgt spid="367631"/>
                                        </p:tgtEl>
                                        <p:attrNameLst>
                                          <p:attrName>ppt_y</p:attrName>
                                        </p:attrNameLst>
                                      </p:cBhvr>
                                      <p:tavLst>
                                        <p:tav tm="0">
                                          <p:val>
                                            <p:strVal val="ppt_y"/>
                                          </p:val>
                                        </p:tav>
                                        <p:tav tm="100000">
                                          <p:val>
                                            <p:strVal val="1+ppt_h/2"/>
                                          </p:val>
                                        </p:tav>
                                      </p:tavLst>
                                    </p:anim>
                                    <p:set>
                                      <p:cBhvr>
                                        <p:cTn id="170" dur="1" fill="hold">
                                          <p:stCondLst>
                                            <p:cond delay="499"/>
                                          </p:stCondLst>
                                        </p:cTn>
                                        <p:tgtEl>
                                          <p:spTgt spid="367631"/>
                                        </p:tgtEl>
                                        <p:attrNameLst>
                                          <p:attrName>style.visibility</p:attrName>
                                        </p:attrNameLst>
                                      </p:cBhvr>
                                      <p:to>
                                        <p:strVal val="hidden"/>
                                      </p:to>
                                    </p:set>
                                  </p:childTnLst>
                                </p:cTn>
                              </p:par>
                              <p:par>
                                <p:cTn id="171" presetID="2" presetClass="exit" presetSubtype="4" fill="hold" grpId="1" nodeType="withEffect">
                                  <p:stCondLst>
                                    <p:cond delay="0"/>
                                  </p:stCondLst>
                                  <p:childTnLst>
                                    <p:anim calcmode="lin" valueType="num">
                                      <p:cBhvr additive="base">
                                        <p:cTn id="172" dur="2000"/>
                                        <p:tgtEl>
                                          <p:spTgt spid="367630"/>
                                        </p:tgtEl>
                                        <p:attrNameLst>
                                          <p:attrName>ppt_x</p:attrName>
                                        </p:attrNameLst>
                                      </p:cBhvr>
                                      <p:tavLst>
                                        <p:tav tm="0">
                                          <p:val>
                                            <p:strVal val="ppt_x"/>
                                          </p:val>
                                        </p:tav>
                                        <p:tav tm="100000">
                                          <p:val>
                                            <p:strVal val="ppt_x"/>
                                          </p:val>
                                        </p:tav>
                                      </p:tavLst>
                                    </p:anim>
                                    <p:anim calcmode="lin" valueType="num">
                                      <p:cBhvr additive="base">
                                        <p:cTn id="173" dur="2000"/>
                                        <p:tgtEl>
                                          <p:spTgt spid="367630"/>
                                        </p:tgtEl>
                                        <p:attrNameLst>
                                          <p:attrName>ppt_y</p:attrName>
                                        </p:attrNameLst>
                                      </p:cBhvr>
                                      <p:tavLst>
                                        <p:tav tm="0">
                                          <p:val>
                                            <p:strVal val="ppt_y"/>
                                          </p:val>
                                        </p:tav>
                                        <p:tav tm="100000">
                                          <p:val>
                                            <p:strVal val="1+ppt_h/2"/>
                                          </p:val>
                                        </p:tav>
                                      </p:tavLst>
                                    </p:anim>
                                    <p:set>
                                      <p:cBhvr>
                                        <p:cTn id="174" dur="1" fill="hold">
                                          <p:stCondLst>
                                            <p:cond delay="1999"/>
                                          </p:stCondLst>
                                        </p:cTn>
                                        <p:tgtEl>
                                          <p:spTgt spid="367630"/>
                                        </p:tgtEl>
                                        <p:attrNameLst>
                                          <p:attrName>style.visibility</p:attrName>
                                        </p:attrNameLst>
                                      </p:cBhvr>
                                      <p:to>
                                        <p:strVal val="hidden"/>
                                      </p:to>
                                    </p:set>
                                  </p:childTnLst>
                                </p:cTn>
                              </p:par>
                              <p:par>
                                <p:cTn id="175" presetID="2" presetClass="exit" presetSubtype="8" fill="hold" grpId="1" nodeType="withEffect">
                                  <p:stCondLst>
                                    <p:cond delay="0"/>
                                  </p:stCondLst>
                                  <p:childTnLst>
                                    <p:anim calcmode="lin" valueType="num">
                                      <p:cBhvr additive="base">
                                        <p:cTn id="176" dur="2000"/>
                                        <p:tgtEl>
                                          <p:spTgt spid="367637"/>
                                        </p:tgtEl>
                                        <p:attrNameLst>
                                          <p:attrName>ppt_x</p:attrName>
                                        </p:attrNameLst>
                                      </p:cBhvr>
                                      <p:tavLst>
                                        <p:tav tm="0">
                                          <p:val>
                                            <p:strVal val="ppt_x"/>
                                          </p:val>
                                        </p:tav>
                                        <p:tav tm="100000">
                                          <p:val>
                                            <p:strVal val="0-ppt_w/2"/>
                                          </p:val>
                                        </p:tav>
                                      </p:tavLst>
                                    </p:anim>
                                    <p:anim calcmode="lin" valueType="num">
                                      <p:cBhvr additive="base">
                                        <p:cTn id="177" dur="2000"/>
                                        <p:tgtEl>
                                          <p:spTgt spid="367637"/>
                                        </p:tgtEl>
                                        <p:attrNameLst>
                                          <p:attrName>ppt_y</p:attrName>
                                        </p:attrNameLst>
                                      </p:cBhvr>
                                      <p:tavLst>
                                        <p:tav tm="0">
                                          <p:val>
                                            <p:strVal val="ppt_y"/>
                                          </p:val>
                                        </p:tav>
                                        <p:tav tm="100000">
                                          <p:val>
                                            <p:strVal val="ppt_y"/>
                                          </p:val>
                                        </p:tav>
                                      </p:tavLst>
                                    </p:anim>
                                    <p:set>
                                      <p:cBhvr>
                                        <p:cTn id="178" dur="1" fill="hold">
                                          <p:stCondLst>
                                            <p:cond delay="1999"/>
                                          </p:stCondLst>
                                        </p:cTn>
                                        <p:tgtEl>
                                          <p:spTgt spid="367637"/>
                                        </p:tgtEl>
                                        <p:attrNameLst>
                                          <p:attrName>style.visibility</p:attrName>
                                        </p:attrNameLst>
                                      </p:cBhvr>
                                      <p:to>
                                        <p:strVal val="hidden"/>
                                      </p:to>
                                    </p:set>
                                  </p:childTnLst>
                                </p:cTn>
                              </p:par>
                            </p:childTnLst>
                          </p:cTn>
                        </p:par>
                        <p:par>
                          <p:cTn id="179" fill="hold">
                            <p:stCondLst>
                              <p:cond delay="50000"/>
                            </p:stCondLst>
                            <p:childTnLst>
                              <p:par>
                                <p:cTn id="180" presetID="10" presetClass="exit" presetSubtype="0" fill="hold" grpId="1" nodeType="afterEffect">
                                  <p:stCondLst>
                                    <p:cond delay="0"/>
                                  </p:stCondLst>
                                  <p:iterate type="lt">
                                    <p:tmPct val="0"/>
                                  </p:iterate>
                                  <p:childTnLst>
                                    <p:animEffect transition="out" filter="fade">
                                      <p:cBhvr>
                                        <p:cTn id="181" dur="500"/>
                                        <p:tgtEl>
                                          <p:spTgt spid="367628"/>
                                        </p:tgtEl>
                                      </p:cBhvr>
                                    </p:animEffect>
                                    <p:set>
                                      <p:cBhvr>
                                        <p:cTn id="182" dur="1" fill="hold">
                                          <p:stCondLst>
                                            <p:cond delay="499"/>
                                          </p:stCondLst>
                                        </p:cTn>
                                        <p:tgtEl>
                                          <p:spTgt spid="367628"/>
                                        </p:tgtEl>
                                        <p:attrNameLst>
                                          <p:attrName>style.visibility</p:attrName>
                                        </p:attrNameLst>
                                      </p:cBhvr>
                                      <p:to>
                                        <p:strVal val="hidden"/>
                                      </p:to>
                                    </p:set>
                                  </p:childTnLst>
                                </p:cTn>
                              </p:par>
                            </p:childTnLst>
                          </p:cTn>
                        </p:par>
                        <p:par>
                          <p:cTn id="183" fill="hold">
                            <p:stCondLst>
                              <p:cond delay="50500"/>
                            </p:stCondLst>
                            <p:childTnLst>
                              <p:par>
                                <p:cTn id="184" presetID="45" presetClass="entr" presetSubtype="0" fill="hold" grpId="2" nodeType="afterEffect">
                                  <p:stCondLst>
                                    <p:cond delay="0"/>
                                  </p:stCondLst>
                                  <p:iterate type="lt">
                                    <p:tmPct val="10000"/>
                                  </p:iterate>
                                  <p:childTnLst>
                                    <p:set>
                                      <p:cBhvr>
                                        <p:cTn id="185" dur="1" fill="hold">
                                          <p:stCondLst>
                                            <p:cond delay="0"/>
                                          </p:stCondLst>
                                        </p:cTn>
                                        <p:tgtEl>
                                          <p:spTgt spid="367628"/>
                                        </p:tgtEl>
                                        <p:attrNameLst>
                                          <p:attrName>style.visibility</p:attrName>
                                        </p:attrNameLst>
                                      </p:cBhvr>
                                      <p:to>
                                        <p:strVal val="visible"/>
                                      </p:to>
                                    </p:set>
                                    <p:animEffect transition="in" filter="fade">
                                      <p:cBhvr>
                                        <p:cTn id="186" dur="3000"/>
                                        <p:tgtEl>
                                          <p:spTgt spid="367628"/>
                                        </p:tgtEl>
                                      </p:cBhvr>
                                    </p:animEffect>
                                    <p:anim calcmode="lin" valueType="num">
                                      <p:cBhvr>
                                        <p:cTn id="187" dur="3000" fill="hold"/>
                                        <p:tgtEl>
                                          <p:spTgt spid="367628"/>
                                        </p:tgtEl>
                                        <p:attrNameLst>
                                          <p:attrName>ppt_w</p:attrName>
                                        </p:attrNameLst>
                                      </p:cBhvr>
                                      <p:tavLst>
                                        <p:tav tm="0" fmla="#ppt_w*sin(2.5*pi*$)">
                                          <p:val>
                                            <p:fltVal val="0"/>
                                          </p:val>
                                        </p:tav>
                                        <p:tav tm="100000">
                                          <p:val>
                                            <p:fltVal val="1"/>
                                          </p:val>
                                        </p:tav>
                                      </p:tavLst>
                                    </p:anim>
                                    <p:anim calcmode="lin" valueType="num">
                                      <p:cBhvr>
                                        <p:cTn id="188" dur="3000" fill="hold"/>
                                        <p:tgtEl>
                                          <p:spTgt spid="3676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2" grpId="0" build="allAtOnce"/>
      <p:bldP spid="367622" grpId="1" build="allAtOnce"/>
      <p:bldP spid="367623" grpId="0" build="allAtOnce"/>
      <p:bldP spid="367623" grpId="1" build="allAtOnce"/>
      <p:bldP spid="367624" grpId="0"/>
      <p:bldP spid="367624" grpId="1"/>
      <p:bldP spid="367625" grpId="0"/>
      <p:bldP spid="367625" grpId="1"/>
      <p:bldP spid="367626" grpId="0"/>
      <p:bldP spid="367626" grpId="1"/>
      <p:bldP spid="367627" grpId="0"/>
      <p:bldP spid="367627" grpId="1"/>
      <p:bldP spid="367628" grpId="0"/>
      <p:bldP spid="367628" grpId="1"/>
      <p:bldP spid="367628" grpId="2"/>
      <p:bldP spid="367629" grpId="0"/>
      <p:bldP spid="367629" grpId="1"/>
      <p:bldP spid="367630" grpId="0"/>
      <p:bldP spid="367630" grpId="1"/>
      <p:bldP spid="367631" grpId="0"/>
      <p:bldP spid="367631" grpId="1"/>
      <p:bldP spid="367632" grpId="0"/>
      <p:bldP spid="367632" grpId="1"/>
      <p:bldP spid="367633" grpId="0"/>
      <p:bldP spid="367633" grpId="1"/>
      <p:bldP spid="367634" grpId="0"/>
      <p:bldP spid="367634" grpId="1"/>
      <p:bldP spid="367635" grpId="0"/>
      <p:bldP spid="367635" grpId="1"/>
      <p:bldP spid="367636" grpId="0"/>
      <p:bldP spid="367636" grpId="1"/>
      <p:bldP spid="367637" grpId="0"/>
      <p:bldP spid="367637" grpId="1"/>
      <p:bldP spid="367638" grpId="0"/>
      <p:bldP spid="367638" grpId="1"/>
      <p:bldP spid="367639" grpId="0"/>
      <p:bldP spid="367639" grpId="1"/>
      <p:bldP spid="367640" grpId="0"/>
      <p:bldP spid="367640" grpId="1"/>
      <p:bldP spid="367641" grpId="0"/>
      <p:bldP spid="367641"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70625" y="3895725"/>
            <a:ext cx="2873375" cy="2962275"/>
          </a:xfrm>
          <a:prstGeom prst="rect">
            <a:avLst/>
          </a:prstGeom>
          <a:solidFill>
            <a:srgbClr val="3B7600"/>
          </a:solidFill>
        </p:spPr>
        <p:txBody>
          <a:bodyPr>
            <a:spAutoFit/>
          </a:bodyPr>
          <a:lstStyle/>
          <a:p>
            <a:pPr algn="ctr">
              <a:defRPr/>
            </a:pPr>
            <a:endParaRPr lang="en-US" sz="2800" b="1" dirty="0">
              <a:solidFill>
                <a:srgbClr val="E8BB18"/>
              </a:solidFill>
            </a:endParaRPr>
          </a:p>
          <a:p>
            <a:pPr algn="ctr">
              <a:defRPr/>
            </a:pPr>
            <a:r>
              <a:rPr lang="en-US" sz="2400" b="1" dirty="0">
                <a:solidFill>
                  <a:schemeClr val="accent6">
                    <a:lumMod val="20000"/>
                    <a:lumOff val="80000"/>
                  </a:schemeClr>
                </a:solidFill>
                <a:sym typeface="Symbol"/>
              </a:rPr>
              <a:t></a:t>
            </a:r>
          </a:p>
          <a:p>
            <a:pPr algn="ctr">
              <a:defRPr/>
            </a:pPr>
            <a:r>
              <a:rPr lang="en-US" sz="1100" b="1" dirty="0">
                <a:solidFill>
                  <a:schemeClr val="accent6">
                    <a:lumMod val="20000"/>
                    <a:lumOff val="80000"/>
                  </a:schemeClr>
                </a:solidFill>
              </a:rPr>
              <a:t>Dr. and Mrs. Gregory Chaitin with Winston Ewert &amp; Robert Marks (Tuscany, Italy, 2011) </a:t>
            </a:r>
          </a:p>
          <a:p>
            <a:pPr algn="ctr">
              <a:defRPr/>
            </a:pPr>
            <a:r>
              <a:rPr lang="en-US" sz="2800" b="1" dirty="0">
                <a:solidFill>
                  <a:schemeClr val="accent6">
                    <a:lumMod val="20000"/>
                    <a:lumOff val="80000"/>
                  </a:schemeClr>
                </a:solidFill>
                <a:sym typeface="Symbol"/>
              </a:rPr>
              <a:t></a:t>
            </a:r>
          </a:p>
          <a:p>
            <a:pPr algn="ctr">
              <a:defRPr/>
            </a:pPr>
            <a:r>
              <a:rPr lang="en-US" sz="2800" b="1" dirty="0">
                <a:solidFill>
                  <a:srgbClr val="E8BB18"/>
                </a:solidFill>
              </a:rPr>
              <a:t> </a:t>
            </a:r>
          </a:p>
        </p:txBody>
      </p:sp>
      <p:pic>
        <p:nvPicPr>
          <p:cNvPr id="55299" name="Picture 2"/>
          <p:cNvPicPr>
            <a:picLocks noChangeAspect="1" noChangeArrowheads="1"/>
          </p:cNvPicPr>
          <p:nvPr/>
        </p:nvPicPr>
        <p:blipFill>
          <a:blip r:embed="rId2" cstate="print"/>
          <a:srcRect/>
          <a:stretch>
            <a:fillRect/>
          </a:stretch>
        </p:blipFill>
        <p:spPr bwMode="auto">
          <a:xfrm>
            <a:off x="0" y="0"/>
            <a:ext cx="6299200" cy="6931025"/>
          </a:xfrm>
          <a:prstGeom prst="rect">
            <a:avLst/>
          </a:prstGeom>
          <a:noFill/>
          <a:ln w="9525" algn="ctr">
            <a:noFill/>
            <a:miter lim="800000"/>
            <a:headEnd/>
            <a:tailEnd/>
          </a:ln>
        </p:spPr>
      </p:pic>
    </p:spTree>
  </p:cSld>
  <p:clrMapOvr>
    <a:masterClrMapping/>
  </p:clrMapOvr>
  <p:transition spd="slow">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2"/>
          <p:cNvSpPr>
            <a:spLocks noGrp="1" noChangeArrowheads="1"/>
          </p:cNvSpPr>
          <p:nvPr>
            <p:ph type="title"/>
          </p:nvPr>
        </p:nvSpPr>
        <p:spPr>
          <a:xfrm>
            <a:off x="688975" y="936625"/>
            <a:ext cx="7924800" cy="1143000"/>
          </a:xfrm>
        </p:spPr>
        <p:txBody>
          <a:bodyPr/>
          <a:lstStyle/>
          <a:p>
            <a:pPr eaLnBrk="1" hangingPunct="1"/>
            <a:r>
              <a:rPr lang="en-US" sz="2800" smtClean="0">
                <a:solidFill>
                  <a:srgbClr val="000000"/>
                </a:solidFill>
              </a:rPr>
              <a:t>Chaitin’s Mystical, Magical Number, </a:t>
            </a:r>
            <a:r>
              <a:rPr lang="en-US" sz="2800" smtClean="0">
                <a:solidFill>
                  <a:srgbClr val="000000"/>
                </a:solidFill>
                <a:sym typeface="Symbol" pitchFamily="18" charset="2"/>
              </a:rPr>
              <a:t>.</a:t>
            </a:r>
            <a:r>
              <a:rPr lang="en-US" smtClean="0">
                <a:solidFill>
                  <a:srgbClr val="000000"/>
                </a:solidFill>
                <a:sym typeface="Symbol" pitchFamily="18" charset="2"/>
              </a:rPr>
              <a:t>  </a:t>
            </a:r>
            <a:br>
              <a:rPr lang="en-US" smtClean="0">
                <a:solidFill>
                  <a:srgbClr val="000000"/>
                </a:solidFill>
                <a:sym typeface="Symbol" pitchFamily="18" charset="2"/>
              </a:rPr>
            </a:br>
            <a:r>
              <a:rPr lang="en-US" smtClean="0">
                <a:solidFill>
                  <a:srgbClr val="000000"/>
                </a:solidFill>
                <a:sym typeface="Symbol" pitchFamily="18" charset="2"/>
              </a:rPr>
              <a:t>Kraft Inequality.  </a:t>
            </a:r>
          </a:p>
        </p:txBody>
      </p:sp>
      <p:sp>
        <p:nvSpPr>
          <p:cNvPr id="56324" name="Text Box 48"/>
          <p:cNvSpPr txBox="1">
            <a:spLocks noChangeArrowheads="1"/>
          </p:cNvSpPr>
          <p:nvPr/>
        </p:nvSpPr>
        <p:spPr bwMode="auto">
          <a:xfrm>
            <a:off x="1300163" y="5846763"/>
            <a:ext cx="6248400" cy="557212"/>
          </a:xfrm>
          <a:prstGeom prst="rect">
            <a:avLst/>
          </a:prstGeom>
          <a:noFill/>
          <a:ln w="38100" algn="ctr">
            <a:solidFill>
              <a:srgbClr val="B2B2B2"/>
            </a:solidFill>
            <a:miter lim="800000"/>
            <a:headEnd/>
            <a:tailEnd/>
          </a:ln>
        </p:spPr>
        <p:txBody>
          <a:bodyPr>
            <a:spAutoFit/>
          </a:bodyPr>
          <a:lstStyle/>
          <a:p>
            <a:pPr algn="ctr"/>
            <a:r>
              <a:rPr lang="en-US" sz="2800"/>
              <a:t>Note: 2</a:t>
            </a:r>
            <a:r>
              <a:rPr lang="en-US" sz="2800" baseline="30000"/>
              <a:t>-2</a:t>
            </a:r>
            <a:r>
              <a:rPr lang="en-US" sz="2800"/>
              <a:t>+ 2</a:t>
            </a:r>
            <a:r>
              <a:rPr lang="en-US" sz="2800" baseline="30000"/>
              <a:t>-3</a:t>
            </a:r>
            <a:r>
              <a:rPr lang="en-US" sz="2800"/>
              <a:t>+2</a:t>
            </a:r>
            <a:r>
              <a:rPr lang="en-US" sz="2800" baseline="30000"/>
              <a:t>-3</a:t>
            </a:r>
            <a:r>
              <a:rPr lang="en-US" sz="2800"/>
              <a:t>+2</a:t>
            </a:r>
            <a:r>
              <a:rPr lang="en-US" sz="2800" baseline="30000"/>
              <a:t>-3</a:t>
            </a:r>
            <a:r>
              <a:rPr lang="en-US" sz="2800"/>
              <a:t>+2</a:t>
            </a:r>
            <a:r>
              <a:rPr lang="en-US" sz="2800" baseline="30000"/>
              <a:t>-4</a:t>
            </a:r>
            <a:r>
              <a:rPr lang="en-US" sz="2800"/>
              <a:t>+2</a:t>
            </a:r>
            <a:r>
              <a:rPr lang="en-US" sz="2800" baseline="30000"/>
              <a:t>-5</a:t>
            </a:r>
            <a:r>
              <a:rPr lang="en-US" sz="2800"/>
              <a:t>+2</a:t>
            </a:r>
            <a:r>
              <a:rPr lang="en-US" sz="2800" baseline="30000"/>
              <a:t>-5</a:t>
            </a:r>
            <a:r>
              <a:rPr lang="en-US" sz="2800"/>
              <a:t>= 1</a:t>
            </a:r>
          </a:p>
        </p:txBody>
      </p:sp>
      <p:sp>
        <p:nvSpPr>
          <p:cNvPr id="56325" name="Text Box 49"/>
          <p:cNvSpPr txBox="1">
            <a:spLocks noChangeArrowheads="1"/>
          </p:cNvSpPr>
          <p:nvPr/>
        </p:nvSpPr>
        <p:spPr bwMode="auto">
          <a:xfrm>
            <a:off x="4953000" y="2438400"/>
            <a:ext cx="3962400" cy="1042988"/>
          </a:xfrm>
          <a:prstGeom prst="rect">
            <a:avLst/>
          </a:prstGeom>
          <a:noFill/>
          <a:ln w="38100" algn="ctr">
            <a:solidFill>
              <a:srgbClr val="B2B2B2"/>
            </a:solidFill>
            <a:miter lim="800000"/>
            <a:headEnd/>
            <a:tailEnd/>
          </a:ln>
        </p:spPr>
        <p:txBody>
          <a:bodyPr>
            <a:spAutoFit/>
          </a:bodyPr>
          <a:lstStyle/>
          <a:p>
            <a:pPr algn="ctr"/>
            <a:r>
              <a:rPr lang="en-US" sz="2400"/>
              <a:t>Length of Codewords</a:t>
            </a:r>
          </a:p>
          <a:p>
            <a:pPr algn="ctr"/>
            <a:r>
              <a:rPr lang="en-US" sz="2400"/>
              <a:t>2, 3, 3, 3, 4, 5, 5</a:t>
            </a:r>
          </a:p>
        </p:txBody>
      </p:sp>
      <p:grpSp>
        <p:nvGrpSpPr>
          <p:cNvPr id="53" name="Group 52"/>
          <p:cNvGrpSpPr/>
          <p:nvPr/>
        </p:nvGrpSpPr>
        <p:grpSpPr>
          <a:xfrm>
            <a:off x="1298448" y="2727960"/>
            <a:ext cx="6019800" cy="2844800"/>
            <a:chOff x="914400" y="2590800"/>
            <a:chExt cx="6019800" cy="2844800"/>
          </a:xfrm>
        </p:grpSpPr>
        <p:sp>
          <p:nvSpPr>
            <p:cNvPr id="54" name="Text Box 4"/>
            <p:cNvSpPr txBox="1">
              <a:spLocks noChangeArrowheads="1"/>
            </p:cNvSpPr>
            <p:nvPr/>
          </p:nvSpPr>
          <p:spPr bwMode="auto">
            <a:xfrm>
              <a:off x="914400" y="2895600"/>
              <a:ext cx="465138" cy="396875"/>
            </a:xfrm>
            <a:prstGeom prst="rect">
              <a:avLst/>
            </a:prstGeom>
            <a:noFill/>
            <a:ln w="9525" algn="ctr">
              <a:noFill/>
              <a:miter lim="800000"/>
              <a:headEnd/>
              <a:tailEnd/>
            </a:ln>
          </p:spPr>
          <p:txBody>
            <a:bodyPr>
              <a:spAutoFit/>
            </a:bodyPr>
            <a:lstStyle/>
            <a:p>
              <a:r>
                <a:rPr lang="en-US"/>
                <a:t>0</a:t>
              </a:r>
            </a:p>
          </p:txBody>
        </p:sp>
        <p:sp>
          <p:nvSpPr>
            <p:cNvPr id="55" name="Text Box 5"/>
            <p:cNvSpPr txBox="1">
              <a:spLocks noChangeArrowheads="1"/>
            </p:cNvSpPr>
            <p:nvPr/>
          </p:nvSpPr>
          <p:spPr bwMode="auto">
            <a:xfrm>
              <a:off x="914400" y="4343400"/>
              <a:ext cx="465138" cy="396875"/>
            </a:xfrm>
            <a:prstGeom prst="rect">
              <a:avLst/>
            </a:prstGeom>
            <a:noFill/>
            <a:ln w="9525" algn="ctr">
              <a:noFill/>
              <a:miter lim="800000"/>
              <a:headEnd/>
              <a:tailEnd/>
            </a:ln>
          </p:spPr>
          <p:txBody>
            <a:bodyPr>
              <a:spAutoFit/>
            </a:bodyPr>
            <a:lstStyle/>
            <a:p>
              <a:r>
                <a:rPr lang="en-US"/>
                <a:t>1</a:t>
              </a:r>
            </a:p>
          </p:txBody>
        </p:sp>
        <p:grpSp>
          <p:nvGrpSpPr>
            <p:cNvPr id="56" name="Group 6"/>
            <p:cNvGrpSpPr>
              <a:grpSpLocks/>
            </p:cNvGrpSpPr>
            <p:nvPr/>
          </p:nvGrpSpPr>
          <p:grpSpPr bwMode="auto">
            <a:xfrm>
              <a:off x="1371600" y="2819400"/>
              <a:ext cx="685800" cy="609600"/>
              <a:chOff x="1152" y="2112"/>
              <a:chExt cx="480" cy="384"/>
            </a:xfrm>
          </p:grpSpPr>
          <p:sp>
            <p:nvSpPr>
              <p:cNvPr id="95" name="Line 7"/>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96" name="Line 8"/>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97" name="Line 9"/>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98" name="Line 10"/>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57" name="Text Box 11"/>
            <p:cNvSpPr txBox="1">
              <a:spLocks noChangeArrowheads="1"/>
            </p:cNvSpPr>
            <p:nvPr/>
          </p:nvSpPr>
          <p:spPr bwMode="auto">
            <a:xfrm>
              <a:off x="2057400" y="2590800"/>
              <a:ext cx="6096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dirty="0"/>
                <a:t>01</a:t>
              </a:r>
            </a:p>
          </p:txBody>
        </p:sp>
        <p:sp>
          <p:nvSpPr>
            <p:cNvPr id="58" name="Text Box 12"/>
            <p:cNvSpPr txBox="1">
              <a:spLocks noChangeArrowheads="1"/>
            </p:cNvSpPr>
            <p:nvPr/>
          </p:nvSpPr>
          <p:spPr bwMode="auto">
            <a:xfrm>
              <a:off x="2057400" y="3276600"/>
              <a:ext cx="609600" cy="396875"/>
            </a:xfrm>
            <a:prstGeom prst="rect">
              <a:avLst/>
            </a:prstGeom>
            <a:noFill/>
            <a:ln w="9525" algn="ctr">
              <a:noFill/>
              <a:miter lim="800000"/>
              <a:headEnd/>
              <a:tailEnd/>
            </a:ln>
          </p:spPr>
          <p:txBody>
            <a:bodyPr>
              <a:spAutoFit/>
            </a:bodyPr>
            <a:lstStyle/>
            <a:p>
              <a:pPr algn="l"/>
              <a:r>
                <a:rPr lang="en-US"/>
                <a:t>00</a:t>
              </a:r>
            </a:p>
          </p:txBody>
        </p:sp>
        <p:grpSp>
          <p:nvGrpSpPr>
            <p:cNvPr id="59" name="Group 13"/>
            <p:cNvGrpSpPr>
              <a:grpSpLocks/>
            </p:cNvGrpSpPr>
            <p:nvPr/>
          </p:nvGrpSpPr>
          <p:grpSpPr bwMode="auto">
            <a:xfrm>
              <a:off x="1371600" y="4267200"/>
              <a:ext cx="685800" cy="609600"/>
              <a:chOff x="1152" y="2112"/>
              <a:chExt cx="480" cy="384"/>
            </a:xfrm>
          </p:grpSpPr>
          <p:sp>
            <p:nvSpPr>
              <p:cNvPr id="91" name="Line 14"/>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92" name="Line 15"/>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93" name="Line 16"/>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94" name="Line 17"/>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60" name="Text Box 18"/>
            <p:cNvSpPr txBox="1">
              <a:spLocks noChangeArrowheads="1"/>
            </p:cNvSpPr>
            <p:nvPr/>
          </p:nvSpPr>
          <p:spPr bwMode="auto">
            <a:xfrm>
              <a:off x="2057400" y="4038600"/>
              <a:ext cx="609600" cy="396875"/>
            </a:xfrm>
            <a:prstGeom prst="rect">
              <a:avLst/>
            </a:prstGeom>
            <a:noFill/>
            <a:ln w="9525" algn="ctr">
              <a:noFill/>
              <a:miter lim="800000"/>
              <a:headEnd/>
              <a:tailEnd/>
            </a:ln>
          </p:spPr>
          <p:txBody>
            <a:bodyPr>
              <a:spAutoFit/>
            </a:bodyPr>
            <a:lstStyle/>
            <a:p>
              <a:pPr algn="l"/>
              <a:r>
                <a:rPr lang="en-US"/>
                <a:t>11</a:t>
              </a:r>
            </a:p>
          </p:txBody>
        </p:sp>
        <p:sp>
          <p:nvSpPr>
            <p:cNvPr id="61" name="Text Box 19"/>
            <p:cNvSpPr txBox="1">
              <a:spLocks noChangeArrowheads="1"/>
            </p:cNvSpPr>
            <p:nvPr/>
          </p:nvSpPr>
          <p:spPr bwMode="auto">
            <a:xfrm>
              <a:off x="2057400" y="4724400"/>
              <a:ext cx="609600" cy="396875"/>
            </a:xfrm>
            <a:prstGeom prst="rect">
              <a:avLst/>
            </a:prstGeom>
            <a:noFill/>
            <a:ln w="9525" algn="ctr">
              <a:noFill/>
              <a:miter lim="800000"/>
              <a:headEnd/>
              <a:tailEnd/>
            </a:ln>
          </p:spPr>
          <p:txBody>
            <a:bodyPr>
              <a:spAutoFit/>
            </a:bodyPr>
            <a:lstStyle/>
            <a:p>
              <a:pPr algn="l"/>
              <a:r>
                <a:rPr lang="en-US"/>
                <a:t>10</a:t>
              </a:r>
            </a:p>
          </p:txBody>
        </p:sp>
        <p:grpSp>
          <p:nvGrpSpPr>
            <p:cNvPr id="62" name="Group 20"/>
            <p:cNvGrpSpPr>
              <a:grpSpLocks/>
            </p:cNvGrpSpPr>
            <p:nvPr/>
          </p:nvGrpSpPr>
          <p:grpSpPr bwMode="auto">
            <a:xfrm>
              <a:off x="2514600" y="3124200"/>
              <a:ext cx="685800" cy="609600"/>
              <a:chOff x="1152" y="2112"/>
              <a:chExt cx="480" cy="384"/>
            </a:xfrm>
          </p:grpSpPr>
          <p:sp>
            <p:nvSpPr>
              <p:cNvPr id="87" name="Line 21"/>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88" name="Line 22"/>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89" name="Line 23"/>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90" name="Line 24"/>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63" name="Text Box 25"/>
            <p:cNvSpPr txBox="1">
              <a:spLocks noChangeArrowheads="1"/>
            </p:cNvSpPr>
            <p:nvPr/>
          </p:nvSpPr>
          <p:spPr bwMode="auto">
            <a:xfrm>
              <a:off x="3200400" y="2895600"/>
              <a:ext cx="6858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000</a:t>
              </a:r>
            </a:p>
          </p:txBody>
        </p:sp>
        <p:sp>
          <p:nvSpPr>
            <p:cNvPr id="64" name="Text Box 26"/>
            <p:cNvSpPr txBox="1">
              <a:spLocks noChangeArrowheads="1"/>
            </p:cNvSpPr>
            <p:nvPr/>
          </p:nvSpPr>
          <p:spPr bwMode="auto">
            <a:xfrm>
              <a:off x="3200400" y="3581400"/>
              <a:ext cx="6858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001</a:t>
              </a:r>
            </a:p>
          </p:txBody>
        </p:sp>
        <p:grpSp>
          <p:nvGrpSpPr>
            <p:cNvPr id="65" name="Group 27"/>
            <p:cNvGrpSpPr>
              <a:grpSpLocks/>
            </p:cNvGrpSpPr>
            <p:nvPr/>
          </p:nvGrpSpPr>
          <p:grpSpPr bwMode="auto">
            <a:xfrm>
              <a:off x="2514600" y="4572000"/>
              <a:ext cx="685800" cy="609600"/>
              <a:chOff x="1152" y="2112"/>
              <a:chExt cx="480" cy="384"/>
            </a:xfrm>
          </p:grpSpPr>
          <p:sp>
            <p:nvSpPr>
              <p:cNvPr id="83" name="Line 28"/>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84" name="Line 29"/>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85" name="Line 30"/>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86" name="Line 31"/>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66" name="Text Box 32"/>
            <p:cNvSpPr txBox="1">
              <a:spLocks noChangeArrowheads="1"/>
            </p:cNvSpPr>
            <p:nvPr/>
          </p:nvSpPr>
          <p:spPr bwMode="auto">
            <a:xfrm>
              <a:off x="3200400" y="4343400"/>
              <a:ext cx="609600" cy="396875"/>
            </a:xfrm>
            <a:prstGeom prst="rect">
              <a:avLst/>
            </a:prstGeom>
            <a:noFill/>
            <a:ln w="9525" algn="ctr">
              <a:noFill/>
              <a:miter lim="800000"/>
              <a:headEnd/>
              <a:tailEnd/>
            </a:ln>
          </p:spPr>
          <p:txBody>
            <a:bodyPr>
              <a:spAutoFit/>
            </a:bodyPr>
            <a:lstStyle/>
            <a:p>
              <a:pPr algn="l"/>
              <a:r>
                <a:rPr lang="en-US"/>
                <a:t>100</a:t>
              </a:r>
            </a:p>
          </p:txBody>
        </p:sp>
        <p:sp>
          <p:nvSpPr>
            <p:cNvPr id="67" name="Text Box 33"/>
            <p:cNvSpPr txBox="1">
              <a:spLocks noChangeArrowheads="1"/>
            </p:cNvSpPr>
            <p:nvPr/>
          </p:nvSpPr>
          <p:spPr bwMode="auto">
            <a:xfrm>
              <a:off x="3200400" y="5029200"/>
              <a:ext cx="6858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101</a:t>
              </a:r>
            </a:p>
          </p:txBody>
        </p:sp>
        <p:grpSp>
          <p:nvGrpSpPr>
            <p:cNvPr id="68" name="Group 34"/>
            <p:cNvGrpSpPr>
              <a:grpSpLocks/>
            </p:cNvGrpSpPr>
            <p:nvPr/>
          </p:nvGrpSpPr>
          <p:grpSpPr bwMode="auto">
            <a:xfrm>
              <a:off x="3810000" y="4267200"/>
              <a:ext cx="685800" cy="609600"/>
              <a:chOff x="1152" y="2112"/>
              <a:chExt cx="480" cy="384"/>
            </a:xfrm>
          </p:grpSpPr>
          <p:sp>
            <p:nvSpPr>
              <p:cNvPr id="79" name="Line 35"/>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80" name="Line 36"/>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81" name="Line 37"/>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82" name="Line 38"/>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69" name="Text Box 39"/>
            <p:cNvSpPr txBox="1">
              <a:spLocks noChangeArrowheads="1"/>
            </p:cNvSpPr>
            <p:nvPr/>
          </p:nvSpPr>
          <p:spPr bwMode="auto">
            <a:xfrm>
              <a:off x="4495800" y="4114800"/>
              <a:ext cx="838200" cy="396875"/>
            </a:xfrm>
            <a:prstGeom prst="rect">
              <a:avLst/>
            </a:prstGeom>
            <a:noFill/>
            <a:ln w="9525" algn="ctr">
              <a:noFill/>
              <a:miter lim="800000"/>
              <a:headEnd/>
              <a:tailEnd/>
            </a:ln>
          </p:spPr>
          <p:txBody>
            <a:bodyPr>
              <a:spAutoFit/>
            </a:bodyPr>
            <a:lstStyle/>
            <a:p>
              <a:pPr algn="l"/>
              <a:r>
                <a:rPr lang="en-US"/>
                <a:t>1000</a:t>
              </a:r>
            </a:p>
          </p:txBody>
        </p:sp>
        <p:sp>
          <p:nvSpPr>
            <p:cNvPr id="70" name="Text Box 40"/>
            <p:cNvSpPr txBox="1">
              <a:spLocks noChangeArrowheads="1"/>
            </p:cNvSpPr>
            <p:nvPr/>
          </p:nvSpPr>
          <p:spPr bwMode="auto">
            <a:xfrm>
              <a:off x="4495800" y="4800600"/>
              <a:ext cx="8382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dirty="0"/>
                <a:t>1001</a:t>
              </a:r>
            </a:p>
          </p:txBody>
        </p:sp>
        <p:grpSp>
          <p:nvGrpSpPr>
            <p:cNvPr id="71" name="Group 41"/>
            <p:cNvGrpSpPr>
              <a:grpSpLocks/>
            </p:cNvGrpSpPr>
            <p:nvPr/>
          </p:nvGrpSpPr>
          <p:grpSpPr bwMode="auto">
            <a:xfrm>
              <a:off x="5257800" y="3962400"/>
              <a:ext cx="685800" cy="609600"/>
              <a:chOff x="1152" y="2112"/>
              <a:chExt cx="480" cy="384"/>
            </a:xfrm>
          </p:grpSpPr>
          <p:sp>
            <p:nvSpPr>
              <p:cNvPr id="75" name="Line 42"/>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76" name="Line 43"/>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77" name="Line 44"/>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78" name="Line 45"/>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72" name="Text Box 46"/>
            <p:cNvSpPr txBox="1">
              <a:spLocks noChangeArrowheads="1"/>
            </p:cNvSpPr>
            <p:nvPr/>
          </p:nvSpPr>
          <p:spPr bwMode="auto">
            <a:xfrm>
              <a:off x="5943600" y="3733800"/>
              <a:ext cx="9906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10000</a:t>
              </a:r>
            </a:p>
          </p:txBody>
        </p:sp>
        <p:sp>
          <p:nvSpPr>
            <p:cNvPr id="73" name="Text Box 47"/>
            <p:cNvSpPr txBox="1">
              <a:spLocks noChangeArrowheads="1"/>
            </p:cNvSpPr>
            <p:nvPr/>
          </p:nvSpPr>
          <p:spPr bwMode="auto">
            <a:xfrm>
              <a:off x="5943600" y="4419600"/>
              <a:ext cx="9144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10001</a:t>
              </a:r>
            </a:p>
          </p:txBody>
        </p:sp>
        <p:sp>
          <p:nvSpPr>
            <p:cNvPr id="74" name="Text Box 11"/>
            <p:cNvSpPr txBox="1">
              <a:spLocks noChangeArrowheads="1"/>
            </p:cNvSpPr>
            <p:nvPr/>
          </p:nvSpPr>
          <p:spPr bwMode="auto">
            <a:xfrm>
              <a:off x="2026920" y="4069080"/>
              <a:ext cx="6096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dirty="0" smtClean="0"/>
                <a:t>11</a:t>
              </a:r>
              <a:endParaRPr lang="en-US" dirty="0"/>
            </a:p>
          </p:txBody>
        </p:sp>
      </p:grpSp>
    </p:spTree>
  </p:cSld>
  <p:clrMapOvr>
    <a:masterClrMapping/>
  </p:clrMapOvr>
  <p:transition spd="slow">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AutoShape 2"/>
          <p:cNvSpPr>
            <a:spLocks noGrp="1" noChangeArrowheads="1"/>
          </p:cNvSpPr>
          <p:nvPr>
            <p:ph type="title"/>
          </p:nvPr>
        </p:nvSpPr>
        <p:spPr>
          <a:xfrm>
            <a:off x="688975" y="936625"/>
            <a:ext cx="7924800" cy="1143000"/>
          </a:xfrm>
        </p:spPr>
        <p:txBody>
          <a:bodyPr/>
          <a:lstStyle/>
          <a:p>
            <a:pPr eaLnBrk="1" hangingPunct="1"/>
            <a:r>
              <a:rPr lang="en-US" sz="2800" smtClean="0">
                <a:solidFill>
                  <a:srgbClr val="000000"/>
                </a:solidFill>
              </a:rPr>
              <a:t>Chaitin’s Mystical, Magical Number, </a:t>
            </a:r>
            <a:r>
              <a:rPr lang="en-US" sz="2800" smtClean="0">
                <a:solidFill>
                  <a:srgbClr val="000000"/>
                </a:solidFill>
                <a:sym typeface="Symbol" pitchFamily="18" charset="2"/>
              </a:rPr>
              <a:t>.</a:t>
            </a:r>
            <a:r>
              <a:rPr lang="en-US" smtClean="0">
                <a:solidFill>
                  <a:srgbClr val="000000"/>
                </a:solidFill>
                <a:sym typeface="Symbol" pitchFamily="18" charset="2"/>
              </a:rPr>
              <a:t>  </a:t>
            </a:r>
            <a:br>
              <a:rPr lang="en-US" smtClean="0">
                <a:solidFill>
                  <a:srgbClr val="000000"/>
                </a:solidFill>
                <a:sym typeface="Symbol" pitchFamily="18" charset="2"/>
              </a:rPr>
            </a:br>
            <a:r>
              <a:rPr lang="en-US" smtClean="0">
                <a:solidFill>
                  <a:srgbClr val="000000"/>
                </a:solidFill>
                <a:sym typeface="Symbol" pitchFamily="18" charset="2"/>
              </a:rPr>
              <a:t>Kraft Inequality.  </a:t>
            </a:r>
          </a:p>
        </p:txBody>
      </p:sp>
      <p:sp>
        <p:nvSpPr>
          <p:cNvPr id="1029" name="Text Box 48"/>
          <p:cNvSpPr txBox="1">
            <a:spLocks noChangeArrowheads="1"/>
          </p:cNvSpPr>
          <p:nvPr/>
        </p:nvSpPr>
        <p:spPr bwMode="auto">
          <a:xfrm>
            <a:off x="4413504" y="2764536"/>
            <a:ext cx="4419600" cy="461665"/>
          </a:xfrm>
          <a:prstGeom prst="rect">
            <a:avLst/>
          </a:prstGeom>
          <a:noFill/>
          <a:ln w="38100" algn="ctr">
            <a:solidFill>
              <a:srgbClr val="B2B2B2"/>
            </a:solidFill>
            <a:miter lim="800000"/>
            <a:headEnd/>
            <a:tailEnd/>
          </a:ln>
        </p:spPr>
        <p:txBody>
          <a:bodyPr>
            <a:spAutoFit/>
          </a:bodyPr>
          <a:lstStyle/>
          <a:p>
            <a:pPr algn="ctr"/>
            <a:r>
              <a:rPr lang="en-US" dirty="0"/>
              <a:t>Let the </a:t>
            </a:r>
            <a:r>
              <a:rPr lang="en-US" sz="2400" i="1" dirty="0" err="1">
                <a:latin typeface="Times New Roman" pitchFamily="18" charset="0"/>
              </a:rPr>
              <a:t>p</a:t>
            </a:r>
            <a:r>
              <a:rPr lang="en-US" dirty="0" err="1"/>
              <a:t>th</a:t>
            </a:r>
            <a:r>
              <a:rPr lang="en-US" dirty="0"/>
              <a:t> </a:t>
            </a:r>
            <a:r>
              <a:rPr lang="en-US" dirty="0" err="1"/>
              <a:t>codeword</a:t>
            </a:r>
            <a:r>
              <a:rPr lang="en-US" dirty="0"/>
              <a:t> be of length </a:t>
            </a:r>
            <a:r>
              <a:rPr lang="en-US" sz="2400" i="1" dirty="0"/>
              <a:t>ℓ</a:t>
            </a:r>
            <a:r>
              <a:rPr lang="en-US" sz="2400" i="1" baseline="-25000" dirty="0"/>
              <a:t>p</a:t>
            </a:r>
          </a:p>
        </p:txBody>
      </p:sp>
      <p:grpSp>
        <p:nvGrpSpPr>
          <p:cNvPr id="9" name="Group 49"/>
          <p:cNvGrpSpPr>
            <a:grpSpLocks/>
          </p:cNvGrpSpPr>
          <p:nvPr/>
        </p:nvGrpSpPr>
        <p:grpSpPr bwMode="auto">
          <a:xfrm>
            <a:off x="1339088" y="5677789"/>
            <a:ext cx="6341872" cy="951611"/>
            <a:chOff x="672" y="3170"/>
            <a:chExt cx="4800" cy="1150"/>
          </a:xfrm>
        </p:grpSpPr>
        <p:graphicFrame>
          <p:nvGraphicFramePr>
            <p:cNvPr id="1026" name="Object 50"/>
            <p:cNvGraphicFramePr>
              <a:graphicFrameLocks noChangeAspect="1"/>
            </p:cNvGraphicFramePr>
            <p:nvPr/>
          </p:nvGraphicFramePr>
          <p:xfrm>
            <a:off x="3408" y="3170"/>
            <a:ext cx="2064" cy="1150"/>
          </p:xfrm>
          <a:graphic>
            <a:graphicData uri="http://schemas.openxmlformats.org/presentationml/2006/ole">
              <mc:AlternateContent xmlns:mc="http://schemas.openxmlformats.org/markup-compatibility/2006">
                <mc:Choice xmlns:v="urn:schemas-microsoft-com:vml" Requires="v">
                  <p:oleObj spid="_x0000_s1044" name="Equation" r:id="rId3" imgW="660240" imgH="368280" progId="Equation.3">
                    <p:embed/>
                  </p:oleObj>
                </mc:Choice>
                <mc:Fallback>
                  <p:oleObj name="Equation" r:id="rId3" imgW="660240" imgH="368280" progId="Equation.3">
                    <p:embed/>
                    <p:pic>
                      <p:nvPicPr>
                        <p:cNvPr id="0" name="Object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3170"/>
                          <a:ext cx="2064" cy="1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Text Box 51"/>
            <p:cNvSpPr txBox="1">
              <a:spLocks noChangeArrowheads="1"/>
            </p:cNvSpPr>
            <p:nvPr/>
          </p:nvSpPr>
          <p:spPr bwMode="auto">
            <a:xfrm>
              <a:off x="672" y="3504"/>
              <a:ext cx="2736" cy="456"/>
            </a:xfrm>
            <a:prstGeom prst="rect">
              <a:avLst/>
            </a:prstGeom>
            <a:noFill/>
            <a:ln w="9525" algn="ctr">
              <a:noFill/>
              <a:miter lim="800000"/>
              <a:headEnd/>
              <a:tailEnd/>
            </a:ln>
          </p:spPr>
          <p:txBody>
            <a:bodyPr>
              <a:spAutoFit/>
            </a:bodyPr>
            <a:lstStyle/>
            <a:p>
              <a:r>
                <a:rPr lang="en-US" sz="3200" b="1">
                  <a:solidFill>
                    <a:srgbClr val="000000"/>
                  </a:solidFill>
                  <a:sym typeface="Symbol" pitchFamily="18" charset="2"/>
                </a:rPr>
                <a:t>Kraft Inequality:</a:t>
              </a:r>
            </a:p>
          </p:txBody>
        </p:sp>
      </p:grpSp>
      <p:grpSp>
        <p:nvGrpSpPr>
          <p:cNvPr id="54" name="Group 53"/>
          <p:cNvGrpSpPr/>
          <p:nvPr/>
        </p:nvGrpSpPr>
        <p:grpSpPr>
          <a:xfrm>
            <a:off x="1152144" y="2746248"/>
            <a:ext cx="6019800" cy="2844800"/>
            <a:chOff x="914400" y="2590800"/>
            <a:chExt cx="6019800" cy="2844800"/>
          </a:xfrm>
        </p:grpSpPr>
        <p:sp>
          <p:nvSpPr>
            <p:cNvPr id="55" name="Text Box 4"/>
            <p:cNvSpPr txBox="1">
              <a:spLocks noChangeArrowheads="1"/>
            </p:cNvSpPr>
            <p:nvPr/>
          </p:nvSpPr>
          <p:spPr bwMode="auto">
            <a:xfrm>
              <a:off x="914400" y="2895600"/>
              <a:ext cx="465138" cy="396875"/>
            </a:xfrm>
            <a:prstGeom prst="rect">
              <a:avLst/>
            </a:prstGeom>
            <a:noFill/>
            <a:ln w="9525" algn="ctr">
              <a:noFill/>
              <a:miter lim="800000"/>
              <a:headEnd/>
              <a:tailEnd/>
            </a:ln>
          </p:spPr>
          <p:txBody>
            <a:bodyPr>
              <a:spAutoFit/>
            </a:bodyPr>
            <a:lstStyle/>
            <a:p>
              <a:r>
                <a:rPr lang="en-US"/>
                <a:t>0</a:t>
              </a:r>
            </a:p>
          </p:txBody>
        </p:sp>
        <p:sp>
          <p:nvSpPr>
            <p:cNvPr id="56" name="Text Box 5"/>
            <p:cNvSpPr txBox="1">
              <a:spLocks noChangeArrowheads="1"/>
            </p:cNvSpPr>
            <p:nvPr/>
          </p:nvSpPr>
          <p:spPr bwMode="auto">
            <a:xfrm>
              <a:off x="914400" y="4343400"/>
              <a:ext cx="465138" cy="396875"/>
            </a:xfrm>
            <a:prstGeom prst="rect">
              <a:avLst/>
            </a:prstGeom>
            <a:noFill/>
            <a:ln w="9525" algn="ctr">
              <a:noFill/>
              <a:miter lim="800000"/>
              <a:headEnd/>
              <a:tailEnd/>
            </a:ln>
          </p:spPr>
          <p:txBody>
            <a:bodyPr>
              <a:spAutoFit/>
            </a:bodyPr>
            <a:lstStyle/>
            <a:p>
              <a:r>
                <a:rPr lang="en-US"/>
                <a:t>1</a:t>
              </a:r>
            </a:p>
          </p:txBody>
        </p:sp>
        <p:grpSp>
          <p:nvGrpSpPr>
            <p:cNvPr id="57" name="Group 6"/>
            <p:cNvGrpSpPr>
              <a:grpSpLocks/>
            </p:cNvGrpSpPr>
            <p:nvPr/>
          </p:nvGrpSpPr>
          <p:grpSpPr bwMode="auto">
            <a:xfrm>
              <a:off x="1371600" y="2819400"/>
              <a:ext cx="685800" cy="609600"/>
              <a:chOff x="1152" y="2112"/>
              <a:chExt cx="480" cy="384"/>
            </a:xfrm>
          </p:grpSpPr>
          <p:sp>
            <p:nvSpPr>
              <p:cNvPr id="96" name="Line 7"/>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97" name="Line 8"/>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98" name="Line 9"/>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99" name="Line 10"/>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58" name="Text Box 11"/>
            <p:cNvSpPr txBox="1">
              <a:spLocks noChangeArrowheads="1"/>
            </p:cNvSpPr>
            <p:nvPr/>
          </p:nvSpPr>
          <p:spPr bwMode="auto">
            <a:xfrm>
              <a:off x="2057400" y="2590800"/>
              <a:ext cx="6096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dirty="0"/>
                <a:t>01</a:t>
              </a:r>
            </a:p>
          </p:txBody>
        </p:sp>
        <p:sp>
          <p:nvSpPr>
            <p:cNvPr id="59" name="Text Box 12"/>
            <p:cNvSpPr txBox="1">
              <a:spLocks noChangeArrowheads="1"/>
            </p:cNvSpPr>
            <p:nvPr/>
          </p:nvSpPr>
          <p:spPr bwMode="auto">
            <a:xfrm>
              <a:off x="2057400" y="3276600"/>
              <a:ext cx="609600" cy="396875"/>
            </a:xfrm>
            <a:prstGeom prst="rect">
              <a:avLst/>
            </a:prstGeom>
            <a:noFill/>
            <a:ln w="9525" algn="ctr">
              <a:noFill/>
              <a:miter lim="800000"/>
              <a:headEnd/>
              <a:tailEnd/>
            </a:ln>
          </p:spPr>
          <p:txBody>
            <a:bodyPr>
              <a:spAutoFit/>
            </a:bodyPr>
            <a:lstStyle/>
            <a:p>
              <a:pPr algn="l"/>
              <a:r>
                <a:rPr lang="en-US"/>
                <a:t>00</a:t>
              </a:r>
            </a:p>
          </p:txBody>
        </p:sp>
        <p:grpSp>
          <p:nvGrpSpPr>
            <p:cNvPr id="60" name="Group 13"/>
            <p:cNvGrpSpPr>
              <a:grpSpLocks/>
            </p:cNvGrpSpPr>
            <p:nvPr/>
          </p:nvGrpSpPr>
          <p:grpSpPr bwMode="auto">
            <a:xfrm>
              <a:off x="1371600" y="4267200"/>
              <a:ext cx="685800" cy="609600"/>
              <a:chOff x="1152" y="2112"/>
              <a:chExt cx="480" cy="384"/>
            </a:xfrm>
          </p:grpSpPr>
          <p:sp>
            <p:nvSpPr>
              <p:cNvPr id="92" name="Line 14"/>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93" name="Line 15"/>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94" name="Line 16"/>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95" name="Line 17"/>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61" name="Text Box 18"/>
            <p:cNvSpPr txBox="1">
              <a:spLocks noChangeArrowheads="1"/>
            </p:cNvSpPr>
            <p:nvPr/>
          </p:nvSpPr>
          <p:spPr bwMode="auto">
            <a:xfrm>
              <a:off x="2057400" y="4038600"/>
              <a:ext cx="609600" cy="396875"/>
            </a:xfrm>
            <a:prstGeom prst="rect">
              <a:avLst/>
            </a:prstGeom>
            <a:noFill/>
            <a:ln w="9525" algn="ctr">
              <a:noFill/>
              <a:miter lim="800000"/>
              <a:headEnd/>
              <a:tailEnd/>
            </a:ln>
          </p:spPr>
          <p:txBody>
            <a:bodyPr>
              <a:spAutoFit/>
            </a:bodyPr>
            <a:lstStyle/>
            <a:p>
              <a:pPr algn="l"/>
              <a:r>
                <a:rPr lang="en-US"/>
                <a:t>11</a:t>
              </a:r>
            </a:p>
          </p:txBody>
        </p:sp>
        <p:sp>
          <p:nvSpPr>
            <p:cNvPr id="62" name="Text Box 19"/>
            <p:cNvSpPr txBox="1">
              <a:spLocks noChangeArrowheads="1"/>
            </p:cNvSpPr>
            <p:nvPr/>
          </p:nvSpPr>
          <p:spPr bwMode="auto">
            <a:xfrm>
              <a:off x="2057400" y="4724400"/>
              <a:ext cx="609600" cy="396875"/>
            </a:xfrm>
            <a:prstGeom prst="rect">
              <a:avLst/>
            </a:prstGeom>
            <a:noFill/>
            <a:ln w="9525" algn="ctr">
              <a:noFill/>
              <a:miter lim="800000"/>
              <a:headEnd/>
              <a:tailEnd/>
            </a:ln>
          </p:spPr>
          <p:txBody>
            <a:bodyPr>
              <a:spAutoFit/>
            </a:bodyPr>
            <a:lstStyle/>
            <a:p>
              <a:pPr algn="l"/>
              <a:r>
                <a:rPr lang="en-US"/>
                <a:t>10</a:t>
              </a:r>
            </a:p>
          </p:txBody>
        </p:sp>
        <p:grpSp>
          <p:nvGrpSpPr>
            <p:cNvPr id="63" name="Group 20"/>
            <p:cNvGrpSpPr>
              <a:grpSpLocks/>
            </p:cNvGrpSpPr>
            <p:nvPr/>
          </p:nvGrpSpPr>
          <p:grpSpPr bwMode="auto">
            <a:xfrm>
              <a:off x="2514600" y="3124200"/>
              <a:ext cx="685800" cy="609600"/>
              <a:chOff x="1152" y="2112"/>
              <a:chExt cx="480" cy="384"/>
            </a:xfrm>
          </p:grpSpPr>
          <p:sp>
            <p:nvSpPr>
              <p:cNvPr id="88" name="Line 21"/>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89" name="Line 22"/>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90" name="Line 23"/>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91" name="Line 24"/>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64" name="Text Box 25"/>
            <p:cNvSpPr txBox="1">
              <a:spLocks noChangeArrowheads="1"/>
            </p:cNvSpPr>
            <p:nvPr/>
          </p:nvSpPr>
          <p:spPr bwMode="auto">
            <a:xfrm>
              <a:off x="3200400" y="2895600"/>
              <a:ext cx="6858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000</a:t>
              </a:r>
            </a:p>
          </p:txBody>
        </p:sp>
        <p:sp>
          <p:nvSpPr>
            <p:cNvPr id="65" name="Text Box 26"/>
            <p:cNvSpPr txBox="1">
              <a:spLocks noChangeArrowheads="1"/>
            </p:cNvSpPr>
            <p:nvPr/>
          </p:nvSpPr>
          <p:spPr bwMode="auto">
            <a:xfrm>
              <a:off x="3200400" y="3581400"/>
              <a:ext cx="6858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001</a:t>
              </a:r>
            </a:p>
          </p:txBody>
        </p:sp>
        <p:grpSp>
          <p:nvGrpSpPr>
            <p:cNvPr id="66" name="Group 27"/>
            <p:cNvGrpSpPr>
              <a:grpSpLocks/>
            </p:cNvGrpSpPr>
            <p:nvPr/>
          </p:nvGrpSpPr>
          <p:grpSpPr bwMode="auto">
            <a:xfrm>
              <a:off x="2514600" y="4572000"/>
              <a:ext cx="685800" cy="609600"/>
              <a:chOff x="1152" y="2112"/>
              <a:chExt cx="480" cy="384"/>
            </a:xfrm>
          </p:grpSpPr>
          <p:sp>
            <p:nvSpPr>
              <p:cNvPr id="84" name="Line 28"/>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85" name="Line 29"/>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86" name="Line 30"/>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87" name="Line 31"/>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67" name="Text Box 32"/>
            <p:cNvSpPr txBox="1">
              <a:spLocks noChangeArrowheads="1"/>
            </p:cNvSpPr>
            <p:nvPr/>
          </p:nvSpPr>
          <p:spPr bwMode="auto">
            <a:xfrm>
              <a:off x="3200400" y="4343400"/>
              <a:ext cx="609600" cy="396875"/>
            </a:xfrm>
            <a:prstGeom prst="rect">
              <a:avLst/>
            </a:prstGeom>
            <a:noFill/>
            <a:ln w="9525" algn="ctr">
              <a:noFill/>
              <a:miter lim="800000"/>
              <a:headEnd/>
              <a:tailEnd/>
            </a:ln>
          </p:spPr>
          <p:txBody>
            <a:bodyPr>
              <a:spAutoFit/>
            </a:bodyPr>
            <a:lstStyle/>
            <a:p>
              <a:pPr algn="l"/>
              <a:r>
                <a:rPr lang="en-US"/>
                <a:t>100</a:t>
              </a:r>
            </a:p>
          </p:txBody>
        </p:sp>
        <p:sp>
          <p:nvSpPr>
            <p:cNvPr id="68" name="Text Box 33"/>
            <p:cNvSpPr txBox="1">
              <a:spLocks noChangeArrowheads="1"/>
            </p:cNvSpPr>
            <p:nvPr/>
          </p:nvSpPr>
          <p:spPr bwMode="auto">
            <a:xfrm>
              <a:off x="3200400" y="5029200"/>
              <a:ext cx="6858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101</a:t>
              </a:r>
            </a:p>
          </p:txBody>
        </p:sp>
        <p:grpSp>
          <p:nvGrpSpPr>
            <p:cNvPr id="69" name="Group 34"/>
            <p:cNvGrpSpPr>
              <a:grpSpLocks/>
            </p:cNvGrpSpPr>
            <p:nvPr/>
          </p:nvGrpSpPr>
          <p:grpSpPr bwMode="auto">
            <a:xfrm>
              <a:off x="3810000" y="4267200"/>
              <a:ext cx="685800" cy="609600"/>
              <a:chOff x="1152" y="2112"/>
              <a:chExt cx="480" cy="384"/>
            </a:xfrm>
          </p:grpSpPr>
          <p:sp>
            <p:nvSpPr>
              <p:cNvPr id="80" name="Line 35"/>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81" name="Line 36"/>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82" name="Line 37"/>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83" name="Line 38"/>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70" name="Text Box 39"/>
            <p:cNvSpPr txBox="1">
              <a:spLocks noChangeArrowheads="1"/>
            </p:cNvSpPr>
            <p:nvPr/>
          </p:nvSpPr>
          <p:spPr bwMode="auto">
            <a:xfrm>
              <a:off x="4495800" y="4114800"/>
              <a:ext cx="838200" cy="396875"/>
            </a:xfrm>
            <a:prstGeom prst="rect">
              <a:avLst/>
            </a:prstGeom>
            <a:noFill/>
            <a:ln w="9525" algn="ctr">
              <a:noFill/>
              <a:miter lim="800000"/>
              <a:headEnd/>
              <a:tailEnd/>
            </a:ln>
          </p:spPr>
          <p:txBody>
            <a:bodyPr>
              <a:spAutoFit/>
            </a:bodyPr>
            <a:lstStyle/>
            <a:p>
              <a:pPr algn="l"/>
              <a:r>
                <a:rPr lang="en-US"/>
                <a:t>1000</a:t>
              </a:r>
            </a:p>
          </p:txBody>
        </p:sp>
        <p:sp>
          <p:nvSpPr>
            <p:cNvPr id="71" name="Text Box 40"/>
            <p:cNvSpPr txBox="1">
              <a:spLocks noChangeArrowheads="1"/>
            </p:cNvSpPr>
            <p:nvPr/>
          </p:nvSpPr>
          <p:spPr bwMode="auto">
            <a:xfrm>
              <a:off x="4495800" y="4800600"/>
              <a:ext cx="8382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dirty="0"/>
                <a:t>1001</a:t>
              </a:r>
            </a:p>
          </p:txBody>
        </p:sp>
        <p:grpSp>
          <p:nvGrpSpPr>
            <p:cNvPr id="72" name="Group 41"/>
            <p:cNvGrpSpPr>
              <a:grpSpLocks/>
            </p:cNvGrpSpPr>
            <p:nvPr/>
          </p:nvGrpSpPr>
          <p:grpSpPr bwMode="auto">
            <a:xfrm>
              <a:off x="5257800" y="3962400"/>
              <a:ext cx="685800" cy="609600"/>
              <a:chOff x="1152" y="2112"/>
              <a:chExt cx="480" cy="384"/>
            </a:xfrm>
          </p:grpSpPr>
          <p:sp>
            <p:nvSpPr>
              <p:cNvPr id="76" name="Line 42"/>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77" name="Line 43"/>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78" name="Line 44"/>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79" name="Line 45"/>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73" name="Text Box 46"/>
            <p:cNvSpPr txBox="1">
              <a:spLocks noChangeArrowheads="1"/>
            </p:cNvSpPr>
            <p:nvPr/>
          </p:nvSpPr>
          <p:spPr bwMode="auto">
            <a:xfrm>
              <a:off x="5943600" y="3733800"/>
              <a:ext cx="9906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10000</a:t>
              </a:r>
            </a:p>
          </p:txBody>
        </p:sp>
        <p:sp>
          <p:nvSpPr>
            <p:cNvPr id="74" name="Text Box 47"/>
            <p:cNvSpPr txBox="1">
              <a:spLocks noChangeArrowheads="1"/>
            </p:cNvSpPr>
            <p:nvPr/>
          </p:nvSpPr>
          <p:spPr bwMode="auto">
            <a:xfrm>
              <a:off x="5943600" y="4419600"/>
              <a:ext cx="9144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10001</a:t>
              </a:r>
            </a:p>
          </p:txBody>
        </p:sp>
        <p:sp>
          <p:nvSpPr>
            <p:cNvPr id="75" name="Text Box 11"/>
            <p:cNvSpPr txBox="1">
              <a:spLocks noChangeArrowheads="1"/>
            </p:cNvSpPr>
            <p:nvPr/>
          </p:nvSpPr>
          <p:spPr bwMode="auto">
            <a:xfrm>
              <a:off x="2026920" y="4069080"/>
              <a:ext cx="6096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dirty="0" smtClean="0"/>
                <a:t>11</a:t>
              </a:r>
              <a:endParaRPr lang="en-US" dirty="0"/>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6124575" y="1379538"/>
            <a:ext cx="2743200" cy="5478462"/>
          </a:xfrm>
          <a:prstGeom prst="rect">
            <a:avLst/>
          </a:prstGeom>
          <a:solidFill>
            <a:schemeClr val="bg1"/>
          </a:solidFill>
          <a:ln w="9525" algn="ctr">
            <a:noFill/>
            <a:miter lim="800000"/>
            <a:headEnd/>
            <a:tailEnd/>
          </a:ln>
        </p:spPr>
        <p:txBody>
          <a:bodyPr wrap="none" anchor="ctr"/>
          <a:lstStyle/>
          <a:p>
            <a:endParaRPr lang="en-US"/>
          </a:p>
        </p:txBody>
      </p:sp>
      <p:pic>
        <p:nvPicPr>
          <p:cNvPr id="13315" name="Picture 3"/>
          <p:cNvPicPr>
            <a:picLocks noChangeAspect="1" noChangeArrowheads="1"/>
          </p:cNvPicPr>
          <p:nvPr/>
        </p:nvPicPr>
        <p:blipFill>
          <a:blip r:embed="rId2" cstate="print"/>
          <a:srcRect/>
          <a:stretch>
            <a:fillRect/>
          </a:stretch>
        </p:blipFill>
        <p:spPr bwMode="auto">
          <a:xfrm>
            <a:off x="228600" y="763588"/>
            <a:ext cx="6164263" cy="6094412"/>
          </a:xfrm>
          <a:prstGeom prst="rect">
            <a:avLst/>
          </a:prstGeom>
          <a:noFill/>
          <a:ln w="9525" algn="ctr">
            <a:noFill/>
            <a:miter lim="800000"/>
            <a:headEnd/>
            <a:tailEnd/>
          </a:ln>
        </p:spPr>
      </p:pic>
      <p:sp>
        <p:nvSpPr>
          <p:cNvPr id="13316" name="AutoShape 4"/>
          <p:cNvSpPr>
            <a:spLocks noGrp="1" noChangeArrowheads="1"/>
          </p:cNvSpPr>
          <p:nvPr>
            <p:ph type="title"/>
          </p:nvPr>
        </p:nvSpPr>
        <p:spPr>
          <a:xfrm>
            <a:off x="533400" y="457200"/>
            <a:ext cx="7924800" cy="1143000"/>
          </a:xfrm>
        </p:spPr>
        <p:txBody>
          <a:bodyPr/>
          <a:lstStyle/>
          <a:p>
            <a:pPr eaLnBrk="1" hangingPunct="1"/>
            <a:r>
              <a:rPr lang="en-US" smtClean="0">
                <a:solidFill>
                  <a:schemeClr val="bg1"/>
                </a:solidFill>
              </a:rPr>
              <a:t>Meta Thought</a:t>
            </a:r>
          </a:p>
        </p:txBody>
      </p:sp>
      <p:sp>
        <p:nvSpPr>
          <p:cNvPr id="13317" name="Text Box 5"/>
          <p:cNvSpPr txBox="1">
            <a:spLocks noChangeArrowheads="1"/>
          </p:cNvSpPr>
          <p:nvPr/>
        </p:nvSpPr>
        <p:spPr bwMode="auto">
          <a:xfrm>
            <a:off x="4811713" y="1289050"/>
            <a:ext cx="4332287" cy="5568950"/>
          </a:xfrm>
          <a:prstGeom prst="rect">
            <a:avLst/>
          </a:prstGeom>
          <a:noFill/>
          <a:ln w="9525" algn="ctr">
            <a:noFill/>
            <a:miter lim="800000"/>
            <a:headEnd/>
            <a:tailEnd/>
          </a:ln>
        </p:spPr>
        <p:txBody>
          <a:bodyPr>
            <a:spAutoFit/>
          </a:bodyPr>
          <a:lstStyle/>
          <a:p>
            <a:pPr algn="l"/>
            <a:r>
              <a:rPr lang="en-US" sz="2400">
                <a:solidFill>
                  <a:srgbClr val="000000"/>
                </a:solidFill>
              </a:rPr>
              <a:t>Fun Meta Thoughts</a:t>
            </a:r>
          </a:p>
          <a:p>
            <a:pPr algn="l"/>
            <a:r>
              <a:rPr lang="en-US" sz="2400">
                <a:solidFill>
                  <a:srgbClr val="000000"/>
                </a:solidFill>
              </a:rPr>
              <a:t>Gödel’s Proof</a:t>
            </a:r>
          </a:p>
          <a:p>
            <a:pPr algn="l"/>
            <a:r>
              <a:rPr lang="en-US" sz="2400">
                <a:solidFill>
                  <a:srgbClr val="000000"/>
                </a:solidFill>
              </a:rPr>
              <a:t>Who was Gödel?</a:t>
            </a:r>
          </a:p>
          <a:p>
            <a:pPr algn="l"/>
            <a:r>
              <a:rPr lang="en-US" sz="2400">
                <a:solidFill>
                  <a:srgbClr val="000000"/>
                </a:solidFill>
              </a:rPr>
              <a:t>Turing Stop Test</a:t>
            </a:r>
          </a:p>
          <a:p>
            <a:pPr algn="l"/>
            <a:r>
              <a:rPr lang="en-US" sz="2400">
                <a:solidFill>
                  <a:srgbClr val="000000"/>
                </a:solidFill>
              </a:rPr>
              <a:t>Who Was Turing?</a:t>
            </a:r>
          </a:p>
          <a:p>
            <a:pPr algn="l"/>
            <a:r>
              <a:rPr lang="en-US" sz="2400">
                <a:solidFill>
                  <a:srgbClr val="000000"/>
                </a:solidFill>
                <a:sym typeface="Symbol" pitchFamily="18" charset="2"/>
              </a:rPr>
              <a:t>: Chaiten’s number. A single number between one and zero we know exists that could be used to prove all theorems – but a number we will never know.</a:t>
            </a:r>
          </a:p>
          <a:p>
            <a:pPr algn="l"/>
            <a:r>
              <a:rPr lang="en-US" sz="2400">
                <a:solidFill>
                  <a:srgbClr val="000000"/>
                </a:solidFill>
                <a:sym typeface="Symbol" pitchFamily="18" charset="2"/>
              </a:rPr>
              <a:t>Numbers We Can’t Compute</a:t>
            </a:r>
          </a:p>
        </p:txBody>
      </p:sp>
    </p:spTree>
  </p:cSld>
  <p:clrMapOvr>
    <a:masterClrMapping/>
  </p:clrMapOvr>
  <p:transition spd="slow">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AutoShape 2"/>
          <p:cNvSpPr>
            <a:spLocks noGrp="1" noChangeArrowheads="1"/>
          </p:cNvSpPr>
          <p:nvPr>
            <p:ph type="title"/>
          </p:nvPr>
        </p:nvSpPr>
        <p:spPr>
          <a:xfrm>
            <a:off x="652399" y="936625"/>
            <a:ext cx="7924800" cy="1143000"/>
          </a:xfrm>
          <a:noFill/>
        </p:spPr>
        <p:style>
          <a:lnRef idx="0">
            <a:schemeClr val="accent2"/>
          </a:lnRef>
          <a:fillRef idx="3">
            <a:schemeClr val="accent2"/>
          </a:fillRef>
          <a:effectRef idx="3">
            <a:schemeClr val="accent2"/>
          </a:effectRef>
          <a:fontRef idx="minor">
            <a:schemeClr val="lt1"/>
          </a:fontRef>
        </p:style>
        <p:txBody>
          <a:bodyPr/>
          <a:lstStyle/>
          <a:p>
            <a:pPr eaLnBrk="1" hangingPunct="1"/>
            <a:r>
              <a:rPr lang="en-US" sz="2800" dirty="0" err="1" smtClean="0">
                <a:solidFill>
                  <a:srgbClr val="000000"/>
                </a:solidFill>
              </a:rPr>
              <a:t>Chaitin’s</a:t>
            </a:r>
            <a:r>
              <a:rPr lang="en-US" sz="2800" dirty="0" smtClean="0">
                <a:solidFill>
                  <a:srgbClr val="000000"/>
                </a:solidFill>
              </a:rPr>
              <a:t> Mystical, Magical Number, </a:t>
            </a:r>
            <a:r>
              <a:rPr lang="en-US" sz="2800" dirty="0" smtClean="0">
                <a:solidFill>
                  <a:srgbClr val="000000"/>
                </a:solidFill>
                <a:sym typeface="Symbol" pitchFamily="18" charset="2"/>
              </a:rPr>
              <a:t>.</a:t>
            </a:r>
            <a:r>
              <a:rPr lang="en-US" dirty="0" smtClean="0">
                <a:solidFill>
                  <a:srgbClr val="000000"/>
                </a:solidFill>
                <a:sym typeface="Symbol" pitchFamily="18" charset="2"/>
              </a:rPr>
              <a:t>  </a:t>
            </a:r>
            <a:br>
              <a:rPr lang="en-US" dirty="0" smtClean="0">
                <a:solidFill>
                  <a:srgbClr val="000000"/>
                </a:solidFill>
                <a:sym typeface="Symbol" pitchFamily="18" charset="2"/>
              </a:rPr>
            </a:br>
            <a:r>
              <a:rPr lang="en-US" dirty="0" smtClean="0">
                <a:solidFill>
                  <a:srgbClr val="000000"/>
                </a:solidFill>
                <a:sym typeface="Symbol" pitchFamily="18" charset="2"/>
              </a:rPr>
              <a:t>Programs That </a:t>
            </a:r>
            <a:r>
              <a:rPr lang="en-US" dirty="0" smtClean="0">
                <a:solidFill>
                  <a:srgbClr val="FF3300"/>
                </a:solidFill>
                <a:sym typeface="Symbol" pitchFamily="18" charset="2"/>
              </a:rPr>
              <a:t>Halt</a:t>
            </a:r>
            <a:r>
              <a:rPr lang="en-US" dirty="0" smtClean="0">
                <a:solidFill>
                  <a:srgbClr val="000000"/>
                </a:solidFill>
                <a:sym typeface="Symbol" pitchFamily="18" charset="2"/>
              </a:rPr>
              <a:t> &amp; </a:t>
            </a:r>
            <a:r>
              <a:rPr lang="en-US" dirty="0" smtClean="0">
                <a:solidFill>
                  <a:srgbClr val="33CC33"/>
                </a:solidFill>
                <a:sym typeface="Symbol" pitchFamily="18" charset="2"/>
              </a:rPr>
              <a:t>Don’t </a:t>
            </a:r>
            <a:r>
              <a:rPr lang="en-US" dirty="0" smtClean="0">
                <a:solidFill>
                  <a:srgbClr val="000000"/>
                </a:solidFill>
                <a:sym typeface="Symbol" pitchFamily="18" charset="2"/>
              </a:rPr>
              <a:t> </a:t>
            </a:r>
          </a:p>
        </p:txBody>
      </p:sp>
      <p:sp>
        <p:nvSpPr>
          <p:cNvPr id="2072" name="Text Box 48"/>
          <p:cNvSpPr txBox="1">
            <a:spLocks noChangeArrowheads="1"/>
          </p:cNvSpPr>
          <p:nvPr/>
        </p:nvSpPr>
        <p:spPr bwMode="auto">
          <a:xfrm>
            <a:off x="4724400" y="2514600"/>
            <a:ext cx="3962400" cy="860425"/>
          </a:xfrm>
          <a:prstGeom prst="rect">
            <a:avLst/>
          </a:prstGeom>
          <a:noFill/>
          <a:ln w="38100" algn="ctr">
            <a:solidFill>
              <a:schemeClr val="tx1"/>
            </a:solidFill>
            <a:miter lim="800000"/>
            <a:headEnd/>
            <a:tailEnd/>
          </a:ln>
        </p:spPr>
        <p:txBody>
          <a:bodyPr>
            <a:spAutoFit/>
          </a:bodyPr>
          <a:lstStyle/>
          <a:p>
            <a:pPr algn="ctr"/>
            <a:r>
              <a:rPr lang="en-US" sz="2400"/>
              <a:t>Some programs </a:t>
            </a:r>
            <a:r>
              <a:rPr lang="en-US" sz="2400" b="1">
                <a:solidFill>
                  <a:srgbClr val="FF3300"/>
                </a:solidFill>
              </a:rPr>
              <a:t>Halt</a:t>
            </a:r>
            <a:r>
              <a:rPr lang="en-US" sz="2400"/>
              <a:t> and other’s </a:t>
            </a:r>
            <a:r>
              <a:rPr lang="en-US" sz="2400" b="1">
                <a:solidFill>
                  <a:srgbClr val="33CC33"/>
                </a:solidFill>
              </a:rPr>
              <a:t>Don’t Halt</a:t>
            </a:r>
          </a:p>
        </p:txBody>
      </p:sp>
      <p:graphicFrame>
        <p:nvGraphicFramePr>
          <p:cNvPr id="2050" name="Object 51"/>
          <p:cNvGraphicFramePr>
            <a:graphicFrameLocks noChangeAspect="1"/>
          </p:cNvGraphicFramePr>
          <p:nvPr>
            <p:extLst>
              <p:ext uri="{D42A27DB-BD31-4B8C-83A1-F6EECF244321}">
                <p14:modId xmlns:p14="http://schemas.microsoft.com/office/powerpoint/2010/main" val="4166172399"/>
              </p:ext>
            </p:extLst>
          </p:nvPr>
        </p:nvGraphicFramePr>
        <p:xfrm>
          <a:off x="1214731" y="5645638"/>
          <a:ext cx="7261757" cy="771781"/>
        </p:xfrm>
        <a:graphic>
          <a:graphicData uri="http://schemas.openxmlformats.org/presentationml/2006/ole">
            <mc:AlternateContent xmlns:mc="http://schemas.openxmlformats.org/markup-compatibility/2006">
              <mc:Choice xmlns:v="urn:schemas-microsoft-com:vml" Requires="v">
                <p:oleObj spid="_x0000_s2073" name="Equation" r:id="rId3" imgW="3340080" imgH="355320" progId="Equation.3">
                  <p:embed/>
                </p:oleObj>
              </mc:Choice>
              <mc:Fallback>
                <p:oleObj name="Equation" r:id="rId3" imgW="3340080" imgH="355320" progId="Equation.3">
                  <p:embed/>
                  <p:pic>
                    <p:nvPicPr>
                      <p:cNvPr id="0" name="Object 51"/>
                      <p:cNvPicPr>
                        <a:picLocks noChangeAspect="1" noChangeArrowheads="1"/>
                      </p:cNvPicPr>
                      <p:nvPr/>
                    </p:nvPicPr>
                    <p:blipFill>
                      <a:blip r:embed="rId4"/>
                      <a:srcRect/>
                      <a:stretch>
                        <a:fillRect/>
                      </a:stretch>
                    </p:blipFill>
                    <p:spPr bwMode="auto">
                      <a:xfrm>
                        <a:off x="1214731" y="5645638"/>
                        <a:ext cx="7261757" cy="771781"/>
                      </a:xfrm>
                      <a:prstGeom prst="rect">
                        <a:avLst/>
                      </a:prstGeom>
                      <a:noFill/>
                      <a:extLst/>
                    </p:spPr>
                  </p:pic>
                </p:oleObj>
              </mc:Fallback>
            </mc:AlternateContent>
          </a:graphicData>
        </a:graphic>
      </p:graphicFrame>
      <p:grpSp>
        <p:nvGrpSpPr>
          <p:cNvPr id="2" name="Group 1"/>
          <p:cNvGrpSpPr/>
          <p:nvPr/>
        </p:nvGrpSpPr>
        <p:grpSpPr>
          <a:xfrm>
            <a:off x="914400" y="2590800"/>
            <a:ext cx="7848600" cy="2844800"/>
            <a:chOff x="914400" y="2590800"/>
            <a:chExt cx="7848600" cy="2844800"/>
          </a:xfrm>
        </p:grpSpPr>
        <p:sp>
          <p:nvSpPr>
            <p:cNvPr id="2052" name="Text Box 4"/>
            <p:cNvSpPr txBox="1">
              <a:spLocks noChangeArrowheads="1"/>
            </p:cNvSpPr>
            <p:nvPr/>
          </p:nvSpPr>
          <p:spPr bwMode="auto">
            <a:xfrm>
              <a:off x="914400" y="2895600"/>
              <a:ext cx="465138" cy="396875"/>
            </a:xfrm>
            <a:prstGeom prst="rect">
              <a:avLst/>
            </a:prstGeom>
            <a:noFill/>
            <a:ln w="9525" algn="ctr">
              <a:noFill/>
              <a:miter lim="800000"/>
              <a:headEnd/>
              <a:tailEnd/>
            </a:ln>
          </p:spPr>
          <p:txBody>
            <a:bodyPr>
              <a:spAutoFit/>
            </a:bodyPr>
            <a:lstStyle/>
            <a:p>
              <a:r>
                <a:rPr lang="en-US"/>
                <a:t>0</a:t>
              </a:r>
            </a:p>
          </p:txBody>
        </p:sp>
        <p:sp>
          <p:nvSpPr>
            <p:cNvPr id="2053" name="Text Box 5"/>
            <p:cNvSpPr txBox="1">
              <a:spLocks noChangeArrowheads="1"/>
            </p:cNvSpPr>
            <p:nvPr/>
          </p:nvSpPr>
          <p:spPr bwMode="auto">
            <a:xfrm>
              <a:off x="914400" y="4343400"/>
              <a:ext cx="465138" cy="396875"/>
            </a:xfrm>
            <a:prstGeom prst="rect">
              <a:avLst/>
            </a:prstGeom>
            <a:noFill/>
            <a:ln w="9525" algn="ctr">
              <a:noFill/>
              <a:miter lim="800000"/>
              <a:headEnd/>
              <a:tailEnd/>
            </a:ln>
          </p:spPr>
          <p:txBody>
            <a:bodyPr>
              <a:spAutoFit/>
            </a:bodyPr>
            <a:lstStyle/>
            <a:p>
              <a:r>
                <a:rPr lang="en-US"/>
                <a:t>1</a:t>
              </a:r>
            </a:p>
          </p:txBody>
        </p:sp>
        <p:grpSp>
          <p:nvGrpSpPr>
            <p:cNvPr id="2054" name="Group 6"/>
            <p:cNvGrpSpPr>
              <a:grpSpLocks/>
            </p:cNvGrpSpPr>
            <p:nvPr/>
          </p:nvGrpSpPr>
          <p:grpSpPr bwMode="auto">
            <a:xfrm>
              <a:off x="1371600" y="2819400"/>
              <a:ext cx="685800" cy="609600"/>
              <a:chOff x="1152" y="2112"/>
              <a:chExt cx="480" cy="384"/>
            </a:xfrm>
          </p:grpSpPr>
          <p:sp>
            <p:nvSpPr>
              <p:cNvPr id="2100" name="Line 7"/>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2101" name="Line 8"/>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2102" name="Line 9"/>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2103" name="Line 10"/>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2055" name="Text Box 11"/>
            <p:cNvSpPr txBox="1">
              <a:spLocks noChangeArrowheads="1"/>
            </p:cNvSpPr>
            <p:nvPr/>
          </p:nvSpPr>
          <p:spPr bwMode="auto">
            <a:xfrm>
              <a:off x="2057400" y="2590800"/>
              <a:ext cx="609600" cy="4064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l"/>
              <a:r>
                <a:rPr lang="en-US" dirty="0">
                  <a:solidFill>
                    <a:schemeClr val="tx1"/>
                  </a:solidFill>
                </a:rPr>
                <a:t>01</a:t>
              </a:r>
            </a:p>
          </p:txBody>
        </p:sp>
        <p:sp>
          <p:nvSpPr>
            <p:cNvPr id="2056" name="Text Box 12"/>
            <p:cNvSpPr txBox="1">
              <a:spLocks noChangeArrowheads="1"/>
            </p:cNvSpPr>
            <p:nvPr/>
          </p:nvSpPr>
          <p:spPr bwMode="auto">
            <a:xfrm>
              <a:off x="2057400" y="3276600"/>
              <a:ext cx="609600" cy="396875"/>
            </a:xfrm>
            <a:prstGeom prst="rect">
              <a:avLst/>
            </a:prstGeom>
            <a:noFill/>
            <a:ln w="9525" algn="ctr">
              <a:noFill/>
              <a:miter lim="800000"/>
              <a:headEnd/>
              <a:tailEnd/>
            </a:ln>
          </p:spPr>
          <p:txBody>
            <a:bodyPr>
              <a:spAutoFit/>
            </a:bodyPr>
            <a:lstStyle/>
            <a:p>
              <a:pPr algn="l"/>
              <a:r>
                <a:rPr lang="en-US"/>
                <a:t>00</a:t>
              </a:r>
            </a:p>
          </p:txBody>
        </p:sp>
        <p:grpSp>
          <p:nvGrpSpPr>
            <p:cNvPr id="2057" name="Group 13"/>
            <p:cNvGrpSpPr>
              <a:grpSpLocks/>
            </p:cNvGrpSpPr>
            <p:nvPr/>
          </p:nvGrpSpPr>
          <p:grpSpPr bwMode="auto">
            <a:xfrm>
              <a:off x="1371600" y="4267200"/>
              <a:ext cx="685800" cy="609600"/>
              <a:chOff x="1152" y="2112"/>
              <a:chExt cx="480" cy="384"/>
            </a:xfrm>
          </p:grpSpPr>
          <p:sp>
            <p:nvSpPr>
              <p:cNvPr id="2096" name="Line 14"/>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2097" name="Line 15"/>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2098" name="Line 16"/>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2099" name="Line 17"/>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2058" name="Text Box 18"/>
            <p:cNvSpPr txBox="1">
              <a:spLocks noChangeArrowheads="1"/>
            </p:cNvSpPr>
            <p:nvPr/>
          </p:nvSpPr>
          <p:spPr bwMode="auto">
            <a:xfrm>
              <a:off x="2057400" y="4038600"/>
              <a:ext cx="609600" cy="4064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a:solidFill>
                    <a:srgbClr val="FF3300"/>
                  </a:solidFill>
                </a:rPr>
                <a:t>11</a:t>
              </a:r>
            </a:p>
          </p:txBody>
        </p:sp>
        <p:sp>
          <p:nvSpPr>
            <p:cNvPr id="2059" name="Text Box 19"/>
            <p:cNvSpPr txBox="1">
              <a:spLocks noChangeArrowheads="1"/>
            </p:cNvSpPr>
            <p:nvPr/>
          </p:nvSpPr>
          <p:spPr bwMode="auto">
            <a:xfrm>
              <a:off x="2057400" y="4724400"/>
              <a:ext cx="609600" cy="396875"/>
            </a:xfrm>
            <a:prstGeom prst="rect">
              <a:avLst/>
            </a:prstGeom>
            <a:noFill/>
            <a:ln w="9525" algn="ctr">
              <a:noFill/>
              <a:miter lim="800000"/>
              <a:headEnd/>
              <a:tailEnd/>
            </a:ln>
          </p:spPr>
          <p:txBody>
            <a:bodyPr>
              <a:spAutoFit/>
            </a:bodyPr>
            <a:lstStyle/>
            <a:p>
              <a:pPr algn="l"/>
              <a:r>
                <a:rPr lang="en-US"/>
                <a:t>10</a:t>
              </a:r>
            </a:p>
          </p:txBody>
        </p:sp>
        <p:grpSp>
          <p:nvGrpSpPr>
            <p:cNvPr id="2060" name="Group 20"/>
            <p:cNvGrpSpPr>
              <a:grpSpLocks/>
            </p:cNvGrpSpPr>
            <p:nvPr/>
          </p:nvGrpSpPr>
          <p:grpSpPr bwMode="auto">
            <a:xfrm>
              <a:off x="2514600" y="3124200"/>
              <a:ext cx="685800" cy="609600"/>
              <a:chOff x="1152" y="2112"/>
              <a:chExt cx="480" cy="384"/>
            </a:xfrm>
          </p:grpSpPr>
          <p:sp>
            <p:nvSpPr>
              <p:cNvPr id="2092" name="Line 21"/>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2093" name="Line 22"/>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2094" name="Line 23"/>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2095" name="Line 24"/>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2061" name="Text Box 25"/>
            <p:cNvSpPr txBox="1">
              <a:spLocks noChangeArrowheads="1"/>
            </p:cNvSpPr>
            <p:nvPr/>
          </p:nvSpPr>
          <p:spPr bwMode="auto">
            <a:xfrm>
              <a:off x="3200400" y="2895600"/>
              <a:ext cx="685800" cy="4064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a:solidFill>
                    <a:srgbClr val="FF3300"/>
                  </a:solidFill>
                </a:rPr>
                <a:t>000</a:t>
              </a:r>
            </a:p>
          </p:txBody>
        </p:sp>
        <p:sp>
          <p:nvSpPr>
            <p:cNvPr id="2062" name="Text Box 26"/>
            <p:cNvSpPr txBox="1">
              <a:spLocks noChangeArrowheads="1"/>
            </p:cNvSpPr>
            <p:nvPr/>
          </p:nvSpPr>
          <p:spPr bwMode="auto">
            <a:xfrm>
              <a:off x="3200400" y="3581400"/>
              <a:ext cx="685800" cy="4064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a:solidFill>
                    <a:srgbClr val="FF3300"/>
                  </a:solidFill>
                </a:rPr>
                <a:t>001</a:t>
              </a:r>
            </a:p>
          </p:txBody>
        </p:sp>
        <p:grpSp>
          <p:nvGrpSpPr>
            <p:cNvPr id="2063" name="Group 27"/>
            <p:cNvGrpSpPr>
              <a:grpSpLocks/>
            </p:cNvGrpSpPr>
            <p:nvPr/>
          </p:nvGrpSpPr>
          <p:grpSpPr bwMode="auto">
            <a:xfrm>
              <a:off x="2514600" y="4572000"/>
              <a:ext cx="685800" cy="609600"/>
              <a:chOff x="1152" y="2112"/>
              <a:chExt cx="480" cy="384"/>
            </a:xfrm>
          </p:grpSpPr>
          <p:sp>
            <p:nvSpPr>
              <p:cNvPr id="2088" name="Line 28"/>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2089" name="Line 29"/>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2090" name="Line 30"/>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2091" name="Line 31"/>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2064" name="Text Box 32"/>
            <p:cNvSpPr txBox="1">
              <a:spLocks noChangeArrowheads="1"/>
            </p:cNvSpPr>
            <p:nvPr/>
          </p:nvSpPr>
          <p:spPr bwMode="auto">
            <a:xfrm>
              <a:off x="3200400" y="4343400"/>
              <a:ext cx="609600" cy="396875"/>
            </a:xfrm>
            <a:prstGeom prst="rect">
              <a:avLst/>
            </a:prstGeom>
            <a:noFill/>
            <a:ln w="9525" algn="ctr">
              <a:noFill/>
              <a:miter lim="800000"/>
              <a:headEnd/>
              <a:tailEnd/>
            </a:ln>
          </p:spPr>
          <p:txBody>
            <a:bodyPr>
              <a:spAutoFit/>
            </a:bodyPr>
            <a:lstStyle/>
            <a:p>
              <a:pPr algn="l"/>
              <a:r>
                <a:rPr lang="en-US"/>
                <a:t>100</a:t>
              </a:r>
            </a:p>
          </p:txBody>
        </p:sp>
        <p:sp>
          <p:nvSpPr>
            <p:cNvPr id="2065" name="Text Box 33"/>
            <p:cNvSpPr txBox="1">
              <a:spLocks noChangeArrowheads="1"/>
            </p:cNvSpPr>
            <p:nvPr/>
          </p:nvSpPr>
          <p:spPr bwMode="auto">
            <a:xfrm>
              <a:off x="3200400" y="5029200"/>
              <a:ext cx="685800" cy="4064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a:solidFill>
                    <a:srgbClr val="FF3300"/>
                  </a:solidFill>
                </a:rPr>
                <a:t>101</a:t>
              </a:r>
            </a:p>
          </p:txBody>
        </p:sp>
        <p:grpSp>
          <p:nvGrpSpPr>
            <p:cNvPr id="2066" name="Group 34"/>
            <p:cNvGrpSpPr>
              <a:grpSpLocks/>
            </p:cNvGrpSpPr>
            <p:nvPr/>
          </p:nvGrpSpPr>
          <p:grpSpPr bwMode="auto">
            <a:xfrm>
              <a:off x="3810000" y="4267200"/>
              <a:ext cx="685800" cy="609600"/>
              <a:chOff x="1152" y="2112"/>
              <a:chExt cx="480" cy="384"/>
            </a:xfrm>
          </p:grpSpPr>
          <p:sp>
            <p:nvSpPr>
              <p:cNvPr id="2084" name="Line 35"/>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2085" name="Line 36"/>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2086" name="Line 37"/>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2087" name="Line 38"/>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2067" name="Text Box 39"/>
            <p:cNvSpPr txBox="1">
              <a:spLocks noChangeArrowheads="1"/>
            </p:cNvSpPr>
            <p:nvPr/>
          </p:nvSpPr>
          <p:spPr bwMode="auto">
            <a:xfrm>
              <a:off x="4495800" y="4114800"/>
              <a:ext cx="838200" cy="396875"/>
            </a:xfrm>
            <a:prstGeom prst="rect">
              <a:avLst/>
            </a:prstGeom>
            <a:noFill/>
            <a:ln w="9525" algn="ctr">
              <a:noFill/>
              <a:miter lim="800000"/>
              <a:headEnd/>
              <a:tailEnd/>
            </a:ln>
          </p:spPr>
          <p:txBody>
            <a:bodyPr>
              <a:spAutoFit/>
            </a:bodyPr>
            <a:lstStyle/>
            <a:p>
              <a:pPr algn="l"/>
              <a:r>
                <a:rPr lang="en-US"/>
                <a:t>1000</a:t>
              </a:r>
            </a:p>
          </p:txBody>
        </p:sp>
        <p:sp>
          <p:nvSpPr>
            <p:cNvPr id="2068" name="Text Box 40"/>
            <p:cNvSpPr txBox="1">
              <a:spLocks noChangeArrowheads="1"/>
            </p:cNvSpPr>
            <p:nvPr/>
          </p:nvSpPr>
          <p:spPr bwMode="auto">
            <a:xfrm>
              <a:off x="4495800" y="4800600"/>
              <a:ext cx="838200" cy="4064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l"/>
              <a:r>
                <a:rPr lang="en-US" dirty="0">
                  <a:solidFill>
                    <a:schemeClr val="tx1"/>
                  </a:solidFill>
                </a:rPr>
                <a:t>1001</a:t>
              </a:r>
            </a:p>
          </p:txBody>
        </p:sp>
        <p:grpSp>
          <p:nvGrpSpPr>
            <p:cNvPr id="2069" name="Group 41"/>
            <p:cNvGrpSpPr>
              <a:grpSpLocks/>
            </p:cNvGrpSpPr>
            <p:nvPr/>
          </p:nvGrpSpPr>
          <p:grpSpPr bwMode="auto">
            <a:xfrm>
              <a:off x="5257800" y="3962400"/>
              <a:ext cx="685800" cy="609600"/>
              <a:chOff x="1152" y="2112"/>
              <a:chExt cx="480" cy="384"/>
            </a:xfrm>
          </p:grpSpPr>
          <p:sp>
            <p:nvSpPr>
              <p:cNvPr id="2080" name="Line 42"/>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2081" name="Line 43"/>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2082" name="Line 44"/>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2083" name="Line 45"/>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2070" name="Text Box 46"/>
            <p:cNvSpPr txBox="1">
              <a:spLocks noChangeArrowheads="1"/>
            </p:cNvSpPr>
            <p:nvPr/>
          </p:nvSpPr>
          <p:spPr bwMode="auto">
            <a:xfrm>
              <a:off x="5943600" y="3733800"/>
              <a:ext cx="990600" cy="396875"/>
            </a:xfrm>
            <a:prstGeom prst="rect">
              <a:avLst/>
            </a:prstGeom>
            <a:noFill/>
            <a:ln w="9525" algn="ctr">
              <a:noFill/>
              <a:miter lim="800000"/>
              <a:headEnd/>
              <a:tailEnd/>
            </a:ln>
          </p:spPr>
          <p:txBody>
            <a:bodyPr>
              <a:spAutoFit/>
            </a:bodyPr>
            <a:lstStyle/>
            <a:p>
              <a:pPr algn="l"/>
              <a:r>
                <a:rPr lang="en-US">
                  <a:solidFill>
                    <a:srgbClr val="000000"/>
                  </a:solidFill>
                </a:rPr>
                <a:t>10000</a:t>
              </a:r>
            </a:p>
          </p:txBody>
        </p:sp>
        <p:sp>
          <p:nvSpPr>
            <p:cNvPr id="2071" name="Text Box 47"/>
            <p:cNvSpPr txBox="1">
              <a:spLocks noChangeArrowheads="1"/>
            </p:cNvSpPr>
            <p:nvPr/>
          </p:nvSpPr>
          <p:spPr bwMode="auto">
            <a:xfrm>
              <a:off x="5943600" y="4419600"/>
              <a:ext cx="914400" cy="4064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a:solidFill>
                    <a:srgbClr val="FF3300"/>
                  </a:solidFill>
                </a:rPr>
                <a:t>10001</a:t>
              </a:r>
            </a:p>
          </p:txBody>
        </p:sp>
        <p:grpSp>
          <p:nvGrpSpPr>
            <p:cNvPr id="2073" name="Group 52"/>
            <p:cNvGrpSpPr>
              <a:grpSpLocks/>
            </p:cNvGrpSpPr>
            <p:nvPr/>
          </p:nvGrpSpPr>
          <p:grpSpPr bwMode="auto">
            <a:xfrm>
              <a:off x="6934200" y="3657600"/>
              <a:ext cx="685800" cy="609600"/>
              <a:chOff x="1152" y="2112"/>
              <a:chExt cx="480" cy="384"/>
            </a:xfrm>
          </p:grpSpPr>
          <p:sp>
            <p:nvSpPr>
              <p:cNvPr id="2076" name="Line 53"/>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2077" name="Line 54"/>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2078" name="Line 55"/>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2079" name="Line 56"/>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2074" name="Text Box 57"/>
            <p:cNvSpPr txBox="1">
              <a:spLocks noChangeArrowheads="1"/>
            </p:cNvSpPr>
            <p:nvPr/>
          </p:nvSpPr>
          <p:spPr bwMode="auto">
            <a:xfrm>
              <a:off x="7620000" y="3505200"/>
              <a:ext cx="1143000" cy="4064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a:solidFill>
                    <a:srgbClr val="FF3300"/>
                  </a:solidFill>
                </a:rPr>
                <a:t>100000</a:t>
              </a:r>
            </a:p>
          </p:txBody>
        </p:sp>
        <p:sp>
          <p:nvSpPr>
            <p:cNvPr id="2075" name="Text Box 58"/>
            <p:cNvSpPr txBox="1">
              <a:spLocks noChangeArrowheads="1"/>
            </p:cNvSpPr>
            <p:nvPr/>
          </p:nvSpPr>
          <p:spPr bwMode="auto">
            <a:xfrm>
              <a:off x="7620000" y="4191000"/>
              <a:ext cx="1066800" cy="4064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l"/>
              <a:r>
                <a:rPr lang="en-US" dirty="0">
                  <a:solidFill>
                    <a:schemeClr val="tx1"/>
                  </a:solidFill>
                </a:rPr>
                <a:t>100001</a:t>
              </a:r>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1865376" y="2304288"/>
            <a:ext cx="1033272" cy="612648"/>
          </a:xfrm>
          <a:prstGeom prst="ellipse">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4099" name="AutoShape 2"/>
          <p:cNvSpPr>
            <a:spLocks noGrp="1" noChangeArrowheads="1"/>
          </p:cNvSpPr>
          <p:nvPr>
            <p:ph type="title"/>
          </p:nvPr>
        </p:nvSpPr>
        <p:spPr>
          <a:xfrm>
            <a:off x="688975" y="936625"/>
            <a:ext cx="7924800" cy="1143000"/>
          </a:xfrm>
        </p:spPr>
        <p:txBody>
          <a:bodyPr/>
          <a:lstStyle/>
          <a:p>
            <a:pPr eaLnBrk="1" hangingPunct="1"/>
            <a:r>
              <a:rPr lang="en-US" sz="2800" smtClean="0">
                <a:solidFill>
                  <a:srgbClr val="000000"/>
                </a:solidFill>
              </a:rPr>
              <a:t>Chaitin’s Mystical, Magical Number, </a:t>
            </a:r>
            <a:r>
              <a:rPr lang="en-US" sz="2800" smtClean="0">
                <a:solidFill>
                  <a:srgbClr val="000000"/>
                </a:solidFill>
                <a:sym typeface="Symbol" pitchFamily="18" charset="2"/>
              </a:rPr>
              <a:t>.</a:t>
            </a:r>
            <a:r>
              <a:rPr lang="en-US" smtClean="0">
                <a:solidFill>
                  <a:srgbClr val="000000"/>
                </a:solidFill>
                <a:sym typeface="Symbol" pitchFamily="18" charset="2"/>
              </a:rPr>
              <a:t>  </a:t>
            </a:r>
            <a:br>
              <a:rPr lang="en-US" smtClean="0">
                <a:solidFill>
                  <a:srgbClr val="000000"/>
                </a:solidFill>
                <a:sym typeface="Symbol" pitchFamily="18" charset="2"/>
              </a:rPr>
            </a:br>
            <a:r>
              <a:rPr lang="en-US" smtClean="0">
                <a:solidFill>
                  <a:srgbClr val="000000"/>
                </a:solidFill>
                <a:sym typeface="Symbol" pitchFamily="18" charset="2"/>
              </a:rPr>
              <a:t>Programs That </a:t>
            </a:r>
            <a:r>
              <a:rPr lang="en-US" smtClean="0">
                <a:solidFill>
                  <a:srgbClr val="FF3300"/>
                </a:solidFill>
                <a:sym typeface="Symbol" pitchFamily="18" charset="2"/>
              </a:rPr>
              <a:t>Halt</a:t>
            </a:r>
            <a:r>
              <a:rPr lang="en-US" smtClean="0">
                <a:solidFill>
                  <a:srgbClr val="000000"/>
                </a:solidFill>
                <a:sym typeface="Symbol" pitchFamily="18" charset="2"/>
              </a:rPr>
              <a:t> &amp; </a:t>
            </a:r>
            <a:r>
              <a:rPr lang="en-US" smtClean="0">
                <a:solidFill>
                  <a:srgbClr val="33CC33"/>
                </a:solidFill>
                <a:sym typeface="Symbol" pitchFamily="18" charset="2"/>
              </a:rPr>
              <a:t>Don’t </a:t>
            </a:r>
            <a:r>
              <a:rPr lang="en-US" smtClean="0">
                <a:solidFill>
                  <a:srgbClr val="000000"/>
                </a:solidFill>
                <a:sym typeface="Symbol" pitchFamily="18" charset="2"/>
              </a:rPr>
              <a:t> </a:t>
            </a:r>
          </a:p>
        </p:txBody>
      </p:sp>
      <p:graphicFrame>
        <p:nvGraphicFramePr>
          <p:cNvPr id="340036" name="Object 68"/>
          <p:cNvGraphicFramePr>
            <a:graphicFrameLocks noChangeAspect="1"/>
          </p:cNvGraphicFramePr>
          <p:nvPr>
            <p:extLst>
              <p:ext uri="{D42A27DB-BD31-4B8C-83A1-F6EECF244321}">
                <p14:modId xmlns:p14="http://schemas.microsoft.com/office/powerpoint/2010/main" val="3931736416"/>
              </p:ext>
            </p:extLst>
          </p:nvPr>
        </p:nvGraphicFramePr>
        <p:xfrm>
          <a:off x="6288850" y="2387346"/>
          <a:ext cx="1789112" cy="357188"/>
        </p:xfrm>
        <a:graphic>
          <a:graphicData uri="http://schemas.openxmlformats.org/presentationml/2006/ole">
            <mc:AlternateContent xmlns:mc="http://schemas.openxmlformats.org/markup-compatibility/2006">
              <mc:Choice xmlns:v="urn:schemas-microsoft-com:vml" Requires="v">
                <p:oleObj spid="_x0000_s4130" name="Equation" r:id="rId3" imgW="888840" imgH="177480" progId="Equation.3">
                  <p:embed/>
                </p:oleObj>
              </mc:Choice>
              <mc:Fallback>
                <p:oleObj name="Equation" r:id="rId3" imgW="888840" imgH="177480" progId="Equation.3">
                  <p:embed/>
                  <p:pic>
                    <p:nvPicPr>
                      <p:cNvPr id="0" name="Object 68"/>
                      <p:cNvPicPr>
                        <a:picLocks noChangeAspect="1" noChangeArrowheads="1"/>
                      </p:cNvPicPr>
                      <p:nvPr/>
                    </p:nvPicPr>
                    <p:blipFill>
                      <a:blip r:embed="rId4"/>
                      <a:srcRect/>
                      <a:stretch>
                        <a:fillRect/>
                      </a:stretch>
                    </p:blipFill>
                    <p:spPr bwMode="auto">
                      <a:xfrm>
                        <a:off x="6288850" y="2387346"/>
                        <a:ext cx="1789112" cy="357188"/>
                      </a:xfrm>
                      <a:prstGeom prst="rect">
                        <a:avLst/>
                      </a:prstGeom>
                      <a:solidFill>
                        <a:schemeClr val="bg1">
                          <a:alpha val="82001"/>
                        </a:schemeClr>
                      </a:solidFill>
                      <a:ln w="31750">
                        <a:solidFill>
                          <a:srgbClr val="C0C0C0"/>
                        </a:solidFill>
                        <a:miter lim="800000"/>
                        <a:headEnd/>
                        <a:tailEnd/>
                      </a:ln>
                    </p:spPr>
                  </p:pic>
                </p:oleObj>
              </mc:Fallback>
            </mc:AlternateContent>
          </a:graphicData>
        </a:graphic>
      </p:graphicFrame>
      <p:grpSp>
        <p:nvGrpSpPr>
          <p:cNvPr id="59" name="Group 58"/>
          <p:cNvGrpSpPr/>
          <p:nvPr/>
        </p:nvGrpSpPr>
        <p:grpSpPr>
          <a:xfrm>
            <a:off x="941832" y="2398776"/>
            <a:ext cx="7848600" cy="2844800"/>
            <a:chOff x="914400" y="2590800"/>
            <a:chExt cx="7848600" cy="2844800"/>
          </a:xfrm>
        </p:grpSpPr>
        <p:sp>
          <p:nvSpPr>
            <p:cNvPr id="60" name="Text Box 4"/>
            <p:cNvSpPr txBox="1">
              <a:spLocks noChangeArrowheads="1"/>
            </p:cNvSpPr>
            <p:nvPr/>
          </p:nvSpPr>
          <p:spPr bwMode="auto">
            <a:xfrm>
              <a:off x="914400" y="2895600"/>
              <a:ext cx="465138" cy="396875"/>
            </a:xfrm>
            <a:prstGeom prst="rect">
              <a:avLst/>
            </a:prstGeom>
            <a:noFill/>
            <a:ln w="9525" algn="ctr">
              <a:noFill/>
              <a:miter lim="800000"/>
              <a:headEnd/>
              <a:tailEnd/>
            </a:ln>
          </p:spPr>
          <p:txBody>
            <a:bodyPr>
              <a:spAutoFit/>
            </a:bodyPr>
            <a:lstStyle/>
            <a:p>
              <a:r>
                <a:rPr lang="en-US"/>
                <a:t>0</a:t>
              </a:r>
            </a:p>
          </p:txBody>
        </p:sp>
        <p:sp>
          <p:nvSpPr>
            <p:cNvPr id="61" name="Text Box 5"/>
            <p:cNvSpPr txBox="1">
              <a:spLocks noChangeArrowheads="1"/>
            </p:cNvSpPr>
            <p:nvPr/>
          </p:nvSpPr>
          <p:spPr bwMode="auto">
            <a:xfrm>
              <a:off x="914400" y="4343400"/>
              <a:ext cx="465138" cy="396875"/>
            </a:xfrm>
            <a:prstGeom prst="rect">
              <a:avLst/>
            </a:prstGeom>
            <a:noFill/>
            <a:ln w="9525" algn="ctr">
              <a:noFill/>
              <a:miter lim="800000"/>
              <a:headEnd/>
              <a:tailEnd/>
            </a:ln>
          </p:spPr>
          <p:txBody>
            <a:bodyPr>
              <a:spAutoFit/>
            </a:bodyPr>
            <a:lstStyle/>
            <a:p>
              <a:r>
                <a:rPr lang="en-US"/>
                <a:t>1</a:t>
              </a:r>
            </a:p>
          </p:txBody>
        </p:sp>
        <p:grpSp>
          <p:nvGrpSpPr>
            <p:cNvPr id="62" name="Group 6"/>
            <p:cNvGrpSpPr>
              <a:grpSpLocks/>
            </p:cNvGrpSpPr>
            <p:nvPr/>
          </p:nvGrpSpPr>
          <p:grpSpPr bwMode="auto">
            <a:xfrm>
              <a:off x="1371600" y="2819400"/>
              <a:ext cx="685800" cy="609600"/>
              <a:chOff x="1152" y="2112"/>
              <a:chExt cx="480" cy="384"/>
            </a:xfrm>
          </p:grpSpPr>
          <p:sp>
            <p:nvSpPr>
              <p:cNvPr id="107" name="Line 7"/>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108" name="Line 8"/>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109" name="Line 9"/>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110" name="Line 10"/>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63" name="Text Box 11"/>
            <p:cNvSpPr txBox="1">
              <a:spLocks noChangeArrowheads="1"/>
            </p:cNvSpPr>
            <p:nvPr/>
          </p:nvSpPr>
          <p:spPr bwMode="auto">
            <a:xfrm>
              <a:off x="2057400" y="2590800"/>
              <a:ext cx="609600" cy="4064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l"/>
              <a:r>
                <a:rPr lang="en-US" dirty="0">
                  <a:solidFill>
                    <a:schemeClr val="tx1"/>
                  </a:solidFill>
                </a:rPr>
                <a:t>01</a:t>
              </a:r>
            </a:p>
          </p:txBody>
        </p:sp>
        <p:sp>
          <p:nvSpPr>
            <p:cNvPr id="64" name="Text Box 12"/>
            <p:cNvSpPr txBox="1">
              <a:spLocks noChangeArrowheads="1"/>
            </p:cNvSpPr>
            <p:nvPr/>
          </p:nvSpPr>
          <p:spPr bwMode="auto">
            <a:xfrm>
              <a:off x="2057400" y="3276600"/>
              <a:ext cx="609600" cy="396875"/>
            </a:xfrm>
            <a:prstGeom prst="rect">
              <a:avLst/>
            </a:prstGeom>
            <a:noFill/>
            <a:ln w="9525" algn="ctr">
              <a:noFill/>
              <a:miter lim="800000"/>
              <a:headEnd/>
              <a:tailEnd/>
            </a:ln>
          </p:spPr>
          <p:txBody>
            <a:bodyPr>
              <a:spAutoFit/>
            </a:bodyPr>
            <a:lstStyle/>
            <a:p>
              <a:pPr algn="l"/>
              <a:r>
                <a:rPr lang="en-US"/>
                <a:t>00</a:t>
              </a:r>
            </a:p>
          </p:txBody>
        </p:sp>
        <p:grpSp>
          <p:nvGrpSpPr>
            <p:cNvPr id="65" name="Group 13"/>
            <p:cNvGrpSpPr>
              <a:grpSpLocks/>
            </p:cNvGrpSpPr>
            <p:nvPr/>
          </p:nvGrpSpPr>
          <p:grpSpPr bwMode="auto">
            <a:xfrm>
              <a:off x="1371600" y="4267200"/>
              <a:ext cx="685800" cy="609600"/>
              <a:chOff x="1152" y="2112"/>
              <a:chExt cx="480" cy="384"/>
            </a:xfrm>
          </p:grpSpPr>
          <p:sp>
            <p:nvSpPr>
              <p:cNvPr id="103" name="Line 14"/>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104" name="Line 15"/>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105" name="Line 16"/>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106" name="Line 17"/>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66" name="Text Box 18"/>
            <p:cNvSpPr txBox="1">
              <a:spLocks noChangeArrowheads="1"/>
            </p:cNvSpPr>
            <p:nvPr/>
          </p:nvSpPr>
          <p:spPr bwMode="auto">
            <a:xfrm>
              <a:off x="2057400" y="4038600"/>
              <a:ext cx="609600" cy="406400"/>
            </a:xfrm>
            <a:prstGeom prst="rect">
              <a:avLst/>
            </a:prstGeom>
            <a:solidFill>
              <a:srgbClr val="FF0000"/>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b="1" dirty="0">
                  <a:solidFill>
                    <a:schemeClr val="bg1"/>
                  </a:solidFill>
                </a:rPr>
                <a:t>11</a:t>
              </a:r>
            </a:p>
          </p:txBody>
        </p:sp>
        <p:sp>
          <p:nvSpPr>
            <p:cNvPr id="67" name="Text Box 19"/>
            <p:cNvSpPr txBox="1">
              <a:spLocks noChangeArrowheads="1"/>
            </p:cNvSpPr>
            <p:nvPr/>
          </p:nvSpPr>
          <p:spPr bwMode="auto">
            <a:xfrm>
              <a:off x="2057400" y="4724400"/>
              <a:ext cx="609600" cy="396875"/>
            </a:xfrm>
            <a:prstGeom prst="rect">
              <a:avLst/>
            </a:prstGeom>
            <a:noFill/>
            <a:ln w="9525" algn="ctr">
              <a:noFill/>
              <a:miter lim="800000"/>
              <a:headEnd/>
              <a:tailEnd/>
            </a:ln>
          </p:spPr>
          <p:txBody>
            <a:bodyPr>
              <a:spAutoFit/>
            </a:bodyPr>
            <a:lstStyle/>
            <a:p>
              <a:pPr algn="l"/>
              <a:r>
                <a:rPr lang="en-US"/>
                <a:t>10</a:t>
              </a:r>
            </a:p>
          </p:txBody>
        </p:sp>
        <p:grpSp>
          <p:nvGrpSpPr>
            <p:cNvPr id="68" name="Group 20"/>
            <p:cNvGrpSpPr>
              <a:grpSpLocks/>
            </p:cNvGrpSpPr>
            <p:nvPr/>
          </p:nvGrpSpPr>
          <p:grpSpPr bwMode="auto">
            <a:xfrm>
              <a:off x="2514600" y="3124200"/>
              <a:ext cx="685800" cy="609600"/>
              <a:chOff x="1152" y="2112"/>
              <a:chExt cx="480" cy="384"/>
            </a:xfrm>
          </p:grpSpPr>
          <p:sp>
            <p:nvSpPr>
              <p:cNvPr id="99" name="Line 21"/>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100" name="Line 22"/>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101" name="Line 23"/>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102" name="Line 24"/>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69" name="Text Box 25"/>
            <p:cNvSpPr txBox="1">
              <a:spLocks noChangeArrowheads="1"/>
            </p:cNvSpPr>
            <p:nvPr/>
          </p:nvSpPr>
          <p:spPr bwMode="auto">
            <a:xfrm>
              <a:off x="3200400" y="2895600"/>
              <a:ext cx="685800" cy="406400"/>
            </a:xfrm>
            <a:prstGeom prst="rect">
              <a:avLst/>
            </a:prstGeom>
            <a:solidFill>
              <a:srgbClr val="FF0000"/>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dirty="0">
                  <a:solidFill>
                    <a:schemeClr val="bg1"/>
                  </a:solidFill>
                </a:rPr>
                <a:t>000</a:t>
              </a:r>
            </a:p>
          </p:txBody>
        </p:sp>
        <p:sp>
          <p:nvSpPr>
            <p:cNvPr id="70" name="Text Box 26"/>
            <p:cNvSpPr txBox="1">
              <a:spLocks noChangeArrowheads="1"/>
            </p:cNvSpPr>
            <p:nvPr/>
          </p:nvSpPr>
          <p:spPr bwMode="auto">
            <a:xfrm>
              <a:off x="3200400" y="3581400"/>
              <a:ext cx="685800" cy="406400"/>
            </a:xfrm>
            <a:prstGeom prst="rect">
              <a:avLst/>
            </a:prstGeom>
            <a:solidFill>
              <a:schemeClr val="bg1"/>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dirty="0">
                  <a:solidFill>
                    <a:srgbClr val="FF0000"/>
                  </a:solidFill>
                </a:rPr>
                <a:t>001</a:t>
              </a:r>
            </a:p>
          </p:txBody>
        </p:sp>
        <p:grpSp>
          <p:nvGrpSpPr>
            <p:cNvPr id="71" name="Group 27"/>
            <p:cNvGrpSpPr>
              <a:grpSpLocks/>
            </p:cNvGrpSpPr>
            <p:nvPr/>
          </p:nvGrpSpPr>
          <p:grpSpPr bwMode="auto">
            <a:xfrm>
              <a:off x="2514600" y="4572000"/>
              <a:ext cx="685800" cy="609600"/>
              <a:chOff x="1152" y="2112"/>
              <a:chExt cx="480" cy="384"/>
            </a:xfrm>
          </p:grpSpPr>
          <p:sp>
            <p:nvSpPr>
              <p:cNvPr id="95" name="Line 28"/>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96" name="Line 29"/>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97" name="Line 30"/>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98" name="Line 31"/>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72" name="Text Box 32"/>
            <p:cNvSpPr txBox="1">
              <a:spLocks noChangeArrowheads="1"/>
            </p:cNvSpPr>
            <p:nvPr/>
          </p:nvSpPr>
          <p:spPr bwMode="auto">
            <a:xfrm>
              <a:off x="3200400" y="4343400"/>
              <a:ext cx="609600" cy="396875"/>
            </a:xfrm>
            <a:prstGeom prst="rect">
              <a:avLst/>
            </a:prstGeom>
            <a:noFill/>
            <a:ln w="9525" algn="ctr">
              <a:noFill/>
              <a:miter lim="800000"/>
              <a:headEnd/>
              <a:tailEnd/>
            </a:ln>
          </p:spPr>
          <p:txBody>
            <a:bodyPr>
              <a:spAutoFit/>
            </a:bodyPr>
            <a:lstStyle/>
            <a:p>
              <a:pPr algn="l"/>
              <a:r>
                <a:rPr lang="en-US"/>
                <a:t>100</a:t>
              </a:r>
            </a:p>
          </p:txBody>
        </p:sp>
        <p:sp>
          <p:nvSpPr>
            <p:cNvPr id="73" name="Text Box 33"/>
            <p:cNvSpPr txBox="1">
              <a:spLocks noChangeArrowheads="1"/>
            </p:cNvSpPr>
            <p:nvPr/>
          </p:nvSpPr>
          <p:spPr bwMode="auto">
            <a:xfrm>
              <a:off x="3200400" y="5029200"/>
              <a:ext cx="685800" cy="406400"/>
            </a:xfrm>
            <a:prstGeom prst="rect">
              <a:avLst/>
            </a:prstGeom>
            <a:solidFill>
              <a:srgbClr val="FF0000"/>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dirty="0">
                  <a:solidFill>
                    <a:schemeClr val="bg1"/>
                  </a:solidFill>
                </a:rPr>
                <a:t>101</a:t>
              </a:r>
            </a:p>
          </p:txBody>
        </p:sp>
        <p:grpSp>
          <p:nvGrpSpPr>
            <p:cNvPr id="74" name="Group 34"/>
            <p:cNvGrpSpPr>
              <a:grpSpLocks/>
            </p:cNvGrpSpPr>
            <p:nvPr/>
          </p:nvGrpSpPr>
          <p:grpSpPr bwMode="auto">
            <a:xfrm>
              <a:off x="3810000" y="4267200"/>
              <a:ext cx="685800" cy="609600"/>
              <a:chOff x="1152" y="2112"/>
              <a:chExt cx="480" cy="384"/>
            </a:xfrm>
          </p:grpSpPr>
          <p:sp>
            <p:nvSpPr>
              <p:cNvPr id="91" name="Line 35"/>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92" name="Line 36"/>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93" name="Line 37"/>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94" name="Line 38"/>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75" name="Text Box 39"/>
            <p:cNvSpPr txBox="1">
              <a:spLocks noChangeArrowheads="1"/>
            </p:cNvSpPr>
            <p:nvPr/>
          </p:nvSpPr>
          <p:spPr bwMode="auto">
            <a:xfrm>
              <a:off x="4495800" y="4114800"/>
              <a:ext cx="838200" cy="396875"/>
            </a:xfrm>
            <a:prstGeom prst="rect">
              <a:avLst/>
            </a:prstGeom>
            <a:noFill/>
            <a:ln w="9525" algn="ctr">
              <a:noFill/>
              <a:miter lim="800000"/>
              <a:headEnd/>
              <a:tailEnd/>
            </a:ln>
          </p:spPr>
          <p:txBody>
            <a:bodyPr>
              <a:spAutoFit/>
            </a:bodyPr>
            <a:lstStyle/>
            <a:p>
              <a:pPr algn="l"/>
              <a:r>
                <a:rPr lang="en-US"/>
                <a:t>1000</a:t>
              </a:r>
            </a:p>
          </p:txBody>
        </p:sp>
        <p:sp>
          <p:nvSpPr>
            <p:cNvPr id="76" name="Text Box 40"/>
            <p:cNvSpPr txBox="1">
              <a:spLocks noChangeArrowheads="1"/>
            </p:cNvSpPr>
            <p:nvPr/>
          </p:nvSpPr>
          <p:spPr bwMode="auto">
            <a:xfrm>
              <a:off x="4495800" y="4800600"/>
              <a:ext cx="838200" cy="4064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pPr algn="l"/>
              <a:r>
                <a:rPr lang="en-US" dirty="0">
                  <a:solidFill>
                    <a:schemeClr val="tx1"/>
                  </a:solidFill>
                </a:rPr>
                <a:t>1001</a:t>
              </a:r>
            </a:p>
          </p:txBody>
        </p:sp>
        <p:grpSp>
          <p:nvGrpSpPr>
            <p:cNvPr id="77" name="Group 41"/>
            <p:cNvGrpSpPr>
              <a:grpSpLocks/>
            </p:cNvGrpSpPr>
            <p:nvPr/>
          </p:nvGrpSpPr>
          <p:grpSpPr bwMode="auto">
            <a:xfrm>
              <a:off x="5257800" y="3962400"/>
              <a:ext cx="685800" cy="609600"/>
              <a:chOff x="1152" y="2112"/>
              <a:chExt cx="480" cy="384"/>
            </a:xfrm>
          </p:grpSpPr>
          <p:sp>
            <p:nvSpPr>
              <p:cNvPr id="87" name="Line 42"/>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88" name="Line 43"/>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89" name="Line 44"/>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90" name="Line 45"/>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78" name="Text Box 46"/>
            <p:cNvSpPr txBox="1">
              <a:spLocks noChangeArrowheads="1"/>
            </p:cNvSpPr>
            <p:nvPr/>
          </p:nvSpPr>
          <p:spPr bwMode="auto">
            <a:xfrm>
              <a:off x="5943600" y="3733800"/>
              <a:ext cx="990600" cy="396875"/>
            </a:xfrm>
            <a:prstGeom prst="rect">
              <a:avLst/>
            </a:prstGeom>
            <a:noFill/>
            <a:ln w="9525" algn="ctr">
              <a:noFill/>
              <a:miter lim="800000"/>
              <a:headEnd/>
              <a:tailEnd/>
            </a:ln>
          </p:spPr>
          <p:txBody>
            <a:bodyPr>
              <a:spAutoFit/>
            </a:bodyPr>
            <a:lstStyle/>
            <a:p>
              <a:pPr algn="l"/>
              <a:r>
                <a:rPr lang="en-US">
                  <a:solidFill>
                    <a:srgbClr val="000000"/>
                  </a:solidFill>
                </a:rPr>
                <a:t>10000</a:t>
              </a:r>
            </a:p>
          </p:txBody>
        </p:sp>
        <p:sp>
          <p:nvSpPr>
            <p:cNvPr id="79" name="Text Box 47"/>
            <p:cNvSpPr txBox="1">
              <a:spLocks noChangeArrowheads="1"/>
            </p:cNvSpPr>
            <p:nvPr/>
          </p:nvSpPr>
          <p:spPr bwMode="auto">
            <a:xfrm>
              <a:off x="5943600" y="4419600"/>
              <a:ext cx="914400" cy="4064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dirty="0">
                  <a:solidFill>
                    <a:srgbClr val="FF3300"/>
                  </a:solidFill>
                </a:rPr>
                <a:t>10001</a:t>
              </a:r>
            </a:p>
          </p:txBody>
        </p:sp>
        <p:grpSp>
          <p:nvGrpSpPr>
            <p:cNvPr id="80" name="Group 52"/>
            <p:cNvGrpSpPr>
              <a:grpSpLocks/>
            </p:cNvGrpSpPr>
            <p:nvPr/>
          </p:nvGrpSpPr>
          <p:grpSpPr bwMode="auto">
            <a:xfrm>
              <a:off x="6934200" y="3657600"/>
              <a:ext cx="685800" cy="609600"/>
              <a:chOff x="1152" y="2112"/>
              <a:chExt cx="480" cy="384"/>
            </a:xfrm>
          </p:grpSpPr>
          <p:sp>
            <p:nvSpPr>
              <p:cNvPr id="83" name="Line 53"/>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84" name="Line 54"/>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85" name="Line 55"/>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86" name="Line 56"/>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81" name="Text Box 57"/>
            <p:cNvSpPr txBox="1">
              <a:spLocks noChangeArrowheads="1"/>
            </p:cNvSpPr>
            <p:nvPr/>
          </p:nvSpPr>
          <p:spPr bwMode="auto">
            <a:xfrm>
              <a:off x="7620000" y="3505200"/>
              <a:ext cx="1143000" cy="4064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a:solidFill>
                    <a:srgbClr val="FF3300"/>
                  </a:solidFill>
                </a:rPr>
                <a:t>100000</a:t>
              </a:r>
            </a:p>
          </p:txBody>
        </p:sp>
        <p:sp>
          <p:nvSpPr>
            <p:cNvPr id="82" name="Text Box 58"/>
            <p:cNvSpPr txBox="1">
              <a:spLocks noChangeArrowheads="1"/>
            </p:cNvSpPr>
            <p:nvPr/>
          </p:nvSpPr>
          <p:spPr bwMode="auto">
            <a:xfrm>
              <a:off x="7620000" y="4191000"/>
              <a:ext cx="1066800" cy="4064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pPr algn="l"/>
              <a:r>
                <a:rPr lang="en-US" dirty="0">
                  <a:solidFill>
                    <a:schemeClr val="tx1"/>
                  </a:solidFill>
                </a:rPr>
                <a:t>100001</a:t>
              </a:r>
            </a:p>
          </p:txBody>
        </p:sp>
      </p:grpSp>
      <p:sp>
        <p:nvSpPr>
          <p:cNvPr id="2" name="TextBox 1"/>
          <p:cNvSpPr txBox="1"/>
          <p:nvPr/>
        </p:nvSpPr>
        <p:spPr>
          <a:xfrm>
            <a:off x="1005840" y="5221224"/>
            <a:ext cx="7342632" cy="400110"/>
          </a:xfrm>
          <a:prstGeom prst="rect">
            <a:avLst/>
          </a:prstGeom>
          <a:noFill/>
        </p:spPr>
        <p:txBody>
          <a:bodyPr wrap="square" rtlCol="0">
            <a:spAutoFit/>
          </a:bodyPr>
          <a:lstStyle/>
          <a:p>
            <a:pPr algn="l"/>
            <a:r>
              <a:rPr lang="en-US" dirty="0" smtClean="0"/>
              <a:t>After time </a:t>
            </a:r>
            <a:r>
              <a:rPr lang="en-US" i="1" dirty="0" smtClean="0">
                <a:latin typeface="Times New Roman" panose="02020603050405020304" pitchFamily="18" charset="0"/>
                <a:cs typeface="Times New Roman" panose="02020603050405020304" pitchFamily="18" charset="0"/>
              </a:rPr>
              <a:t>t</a:t>
            </a:r>
            <a:r>
              <a:rPr lang="en-US" dirty="0" smtClean="0"/>
              <a:t>, three of the programs have stopped. </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228124942"/>
              </p:ext>
            </p:extLst>
          </p:nvPr>
        </p:nvGraphicFramePr>
        <p:xfrm>
          <a:off x="2317877" y="5626926"/>
          <a:ext cx="4430395" cy="669103"/>
        </p:xfrm>
        <a:graphic>
          <a:graphicData uri="http://schemas.openxmlformats.org/presentationml/2006/ole">
            <mc:AlternateContent xmlns:mc="http://schemas.openxmlformats.org/markup-compatibility/2006">
              <mc:Choice xmlns:v="urn:schemas-microsoft-com:vml" Requires="v">
                <p:oleObj spid="_x0000_s4131" name="Equation" r:id="rId5" imgW="2349360" imgH="355320" progId="Equation.3">
                  <p:embed/>
                </p:oleObj>
              </mc:Choice>
              <mc:Fallback>
                <p:oleObj name="Equation" r:id="rId5" imgW="2349360" imgH="355320" progId="Equation.3">
                  <p:embed/>
                  <p:pic>
                    <p:nvPicPr>
                      <p:cNvPr id="0" name="Object 51"/>
                      <p:cNvPicPr>
                        <a:picLocks noChangeAspect="1" noChangeArrowheads="1"/>
                      </p:cNvPicPr>
                      <p:nvPr/>
                    </p:nvPicPr>
                    <p:blipFill>
                      <a:blip r:embed="rId6"/>
                      <a:srcRect/>
                      <a:stretch>
                        <a:fillRect/>
                      </a:stretch>
                    </p:blipFill>
                    <p:spPr bwMode="auto">
                      <a:xfrm>
                        <a:off x="2317877" y="5626926"/>
                        <a:ext cx="4430395" cy="669103"/>
                      </a:xfrm>
                      <a:prstGeom prst="rect">
                        <a:avLst/>
                      </a:prstGeom>
                      <a:noFill/>
                      <a:ln>
                        <a:noFill/>
                      </a:ln>
                    </p:spPr>
                  </p:pic>
                </p:oleObj>
              </mc:Fallback>
            </mc:AlternateContent>
          </a:graphicData>
        </a:graphic>
      </p:graphicFrame>
      <p:sp>
        <p:nvSpPr>
          <p:cNvPr id="114" name="TextBox 113"/>
          <p:cNvSpPr txBox="1"/>
          <p:nvPr/>
        </p:nvSpPr>
        <p:spPr>
          <a:xfrm>
            <a:off x="996696" y="6324600"/>
            <a:ext cx="8467344" cy="461665"/>
          </a:xfrm>
          <a:prstGeom prst="rect">
            <a:avLst/>
          </a:prstGeom>
          <a:noFill/>
        </p:spPr>
        <p:txBody>
          <a:bodyPr wrap="square" rtlCol="0">
            <a:spAutoFit/>
          </a:bodyPr>
          <a:lstStyle/>
          <a:p>
            <a:pPr algn="l"/>
            <a:r>
              <a:rPr lang="en-US" dirty="0" smtClean="0"/>
              <a:t>Program 01 will never halt! Adding </a:t>
            </a:r>
            <a:r>
              <a:rPr lang="en-US" sz="2400" dirty="0" smtClean="0">
                <a:latin typeface="Times New Roman" panose="02020603050405020304" pitchFamily="18" charset="0"/>
                <a:cs typeface="Times New Roman" panose="02020603050405020304" pitchFamily="18" charset="0"/>
              </a:rPr>
              <a:t>2</a:t>
            </a:r>
            <a:r>
              <a:rPr lang="en-US" sz="2400" baseline="30000" dirty="0" smtClean="0">
                <a:latin typeface="Times New Roman" panose="02020603050405020304" pitchFamily="18" charset="0"/>
                <a:cs typeface="Times New Roman" panose="02020603050405020304" pitchFamily="18" charset="0"/>
              </a:rPr>
              <a:t>-2</a:t>
            </a:r>
            <a:r>
              <a:rPr lang="en-US" dirty="0" smtClean="0"/>
              <a:t> would exceed </a:t>
            </a:r>
            <a:r>
              <a:rPr lang="en-US" dirty="0" err="1" smtClean="0"/>
              <a:t>Chaitin’s</a:t>
            </a:r>
            <a:r>
              <a:rPr lang="en-US" dirty="0" smtClean="0"/>
              <a:t> number. </a:t>
            </a:r>
            <a:endParaRPr lang="en-US" dirty="0"/>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fade">
                                      <p:cBhvr>
                                        <p:cTn id="10"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Oval 170"/>
          <p:cNvSpPr/>
          <p:nvPr/>
        </p:nvSpPr>
        <p:spPr bwMode="auto">
          <a:xfrm>
            <a:off x="4160520" y="4651248"/>
            <a:ext cx="1289304" cy="725424"/>
          </a:xfrm>
          <a:prstGeom prst="ellipse">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66" name="Oval 165"/>
          <p:cNvSpPr/>
          <p:nvPr/>
        </p:nvSpPr>
        <p:spPr bwMode="auto">
          <a:xfrm>
            <a:off x="1682496" y="2505456"/>
            <a:ext cx="1124712" cy="612648"/>
          </a:xfrm>
          <a:prstGeom prst="ellipse">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57346" name="AutoShape 2"/>
          <p:cNvSpPr>
            <a:spLocks noGrp="1" noChangeArrowheads="1"/>
          </p:cNvSpPr>
          <p:nvPr>
            <p:ph type="title"/>
          </p:nvPr>
        </p:nvSpPr>
        <p:spPr>
          <a:xfrm>
            <a:off x="688975" y="936625"/>
            <a:ext cx="7924800" cy="1143000"/>
          </a:xfrm>
        </p:spPr>
        <p:txBody>
          <a:bodyPr/>
          <a:lstStyle/>
          <a:p>
            <a:pPr eaLnBrk="1" hangingPunct="1"/>
            <a:r>
              <a:rPr lang="en-US" sz="2800" smtClean="0">
                <a:solidFill>
                  <a:srgbClr val="000000"/>
                </a:solidFill>
              </a:rPr>
              <a:t>Chaitin’s Mystical, Magical Number, </a:t>
            </a:r>
            <a:r>
              <a:rPr lang="en-US" sz="2800" smtClean="0">
                <a:solidFill>
                  <a:srgbClr val="000000"/>
                </a:solidFill>
                <a:sym typeface="Symbol" pitchFamily="18" charset="2"/>
              </a:rPr>
              <a:t>.</a:t>
            </a:r>
            <a:r>
              <a:rPr lang="en-US" smtClean="0">
                <a:solidFill>
                  <a:srgbClr val="000000"/>
                </a:solidFill>
                <a:sym typeface="Symbol" pitchFamily="18" charset="2"/>
              </a:rPr>
              <a:t>  </a:t>
            </a:r>
            <a:br>
              <a:rPr lang="en-US" smtClean="0">
                <a:solidFill>
                  <a:srgbClr val="000000"/>
                </a:solidFill>
                <a:sym typeface="Symbol" pitchFamily="18" charset="2"/>
              </a:rPr>
            </a:br>
            <a:r>
              <a:rPr lang="en-US" smtClean="0">
                <a:solidFill>
                  <a:srgbClr val="000000"/>
                </a:solidFill>
                <a:sym typeface="Symbol" pitchFamily="18" charset="2"/>
              </a:rPr>
              <a:t>Programs That </a:t>
            </a:r>
            <a:r>
              <a:rPr lang="en-US" smtClean="0">
                <a:solidFill>
                  <a:srgbClr val="FF3300"/>
                </a:solidFill>
                <a:sym typeface="Symbol" pitchFamily="18" charset="2"/>
              </a:rPr>
              <a:t>Halt</a:t>
            </a:r>
            <a:r>
              <a:rPr lang="en-US" smtClean="0">
                <a:solidFill>
                  <a:srgbClr val="000000"/>
                </a:solidFill>
                <a:sym typeface="Symbol" pitchFamily="18" charset="2"/>
              </a:rPr>
              <a:t> &amp; </a:t>
            </a:r>
            <a:r>
              <a:rPr lang="en-US" smtClean="0">
                <a:solidFill>
                  <a:srgbClr val="33CC33"/>
                </a:solidFill>
                <a:sym typeface="Symbol" pitchFamily="18" charset="2"/>
              </a:rPr>
              <a:t>Don’t </a:t>
            </a:r>
            <a:r>
              <a:rPr lang="en-US" smtClean="0">
                <a:solidFill>
                  <a:srgbClr val="000000"/>
                </a:solidFill>
                <a:sym typeface="Symbol" pitchFamily="18" charset="2"/>
              </a:rPr>
              <a:t> </a:t>
            </a:r>
          </a:p>
        </p:txBody>
      </p:sp>
      <p:sp>
        <p:nvSpPr>
          <p:cNvPr id="341050" name="Text Box 58"/>
          <p:cNvSpPr txBox="1">
            <a:spLocks noChangeArrowheads="1"/>
          </p:cNvSpPr>
          <p:nvPr/>
        </p:nvSpPr>
        <p:spPr bwMode="auto">
          <a:xfrm>
            <a:off x="858584" y="5923074"/>
            <a:ext cx="4691824" cy="861774"/>
          </a:xfrm>
          <a:prstGeom prst="rect">
            <a:avLst/>
          </a:prstGeom>
          <a:noFill/>
          <a:ln w="9525" algn="ctr">
            <a:noFill/>
            <a:miter lim="800000"/>
            <a:headEnd/>
            <a:tailEnd/>
          </a:ln>
        </p:spPr>
        <p:txBody>
          <a:bodyPr wrap="square">
            <a:spAutoFit/>
          </a:bodyPr>
          <a:lstStyle/>
          <a:p>
            <a:pPr algn="ctr"/>
            <a:r>
              <a:rPr lang="en-US" dirty="0" smtClean="0"/>
              <a:t> </a:t>
            </a:r>
            <a:r>
              <a:rPr lang="en-US" dirty="0" err="1" smtClean="0"/>
              <a:t>Goldbach’s</a:t>
            </a:r>
            <a:r>
              <a:rPr lang="en-US" dirty="0" smtClean="0"/>
              <a:t> conjecture will never halt!</a:t>
            </a:r>
            <a:endParaRPr lang="en-US" dirty="0"/>
          </a:p>
          <a:p>
            <a:pPr algn="ctr"/>
            <a:r>
              <a:rPr lang="en-US" dirty="0" smtClean="0"/>
              <a:t> Adding </a:t>
            </a:r>
            <a:r>
              <a:rPr lang="en-US" dirty="0" smtClean="0">
                <a:latin typeface="Times New Roman" panose="02020603050405020304" pitchFamily="18" charset="0"/>
                <a:cs typeface="Times New Roman" panose="02020603050405020304" pitchFamily="18" charset="0"/>
              </a:rPr>
              <a:t>2</a:t>
            </a:r>
            <a:r>
              <a:rPr lang="en-US" baseline="30000" dirty="0" smtClean="0">
                <a:latin typeface="Times New Roman" panose="02020603050405020304" pitchFamily="18" charset="0"/>
                <a:cs typeface="Times New Roman" panose="02020603050405020304" pitchFamily="18" charset="0"/>
              </a:rPr>
              <a:t>-4</a:t>
            </a:r>
            <a:r>
              <a:rPr lang="en-US" dirty="0" smtClean="0">
                <a:latin typeface="Times New Roman" panose="02020603050405020304" pitchFamily="18" charset="0"/>
                <a:cs typeface="Times New Roman" panose="02020603050405020304" pitchFamily="18" charset="0"/>
              </a:rPr>
              <a:t> =0.0675 </a:t>
            </a:r>
            <a:r>
              <a:rPr lang="en-US" dirty="0" smtClean="0"/>
              <a:t>will exceed </a:t>
            </a:r>
            <a:r>
              <a:rPr lang="en-US" b="1" dirty="0" smtClean="0">
                <a:latin typeface="Times New Roman" panose="02020603050405020304" pitchFamily="18" charset="0"/>
                <a:cs typeface="Times New Roman" panose="02020603050405020304" pitchFamily="18" charset="0"/>
                <a:sym typeface="Symbol"/>
              </a:rPr>
              <a:t></a:t>
            </a:r>
            <a:r>
              <a:rPr lang="en-US" b="1" baseline="-25000" dirty="0" smtClean="0">
                <a:latin typeface="Times New Roman" panose="02020603050405020304" pitchFamily="18" charset="0"/>
                <a:cs typeface="Times New Roman" panose="02020603050405020304" pitchFamily="18" charset="0"/>
                <a:sym typeface="Symbol"/>
              </a:rPr>
              <a:t></a:t>
            </a:r>
            <a:endParaRPr lang="en-US" b="1" baseline="-25000" dirty="0">
              <a:latin typeface="Times New Roman" panose="02020603050405020304" pitchFamily="18" charset="0"/>
              <a:cs typeface="Times New Roman" panose="02020603050405020304" pitchFamily="18" charset="0"/>
            </a:endParaRPr>
          </a:p>
        </p:txBody>
      </p:sp>
      <p:grpSp>
        <p:nvGrpSpPr>
          <p:cNvPr id="113" name="Group 112"/>
          <p:cNvGrpSpPr/>
          <p:nvPr/>
        </p:nvGrpSpPr>
        <p:grpSpPr>
          <a:xfrm>
            <a:off x="813816" y="2599944"/>
            <a:ext cx="7848600" cy="2844800"/>
            <a:chOff x="914400" y="2590800"/>
            <a:chExt cx="7848600" cy="2844800"/>
          </a:xfrm>
        </p:grpSpPr>
        <p:sp>
          <p:nvSpPr>
            <p:cNvPr id="114" name="Text Box 4"/>
            <p:cNvSpPr txBox="1">
              <a:spLocks noChangeArrowheads="1"/>
            </p:cNvSpPr>
            <p:nvPr/>
          </p:nvSpPr>
          <p:spPr bwMode="auto">
            <a:xfrm>
              <a:off x="914400" y="2895600"/>
              <a:ext cx="465138" cy="396875"/>
            </a:xfrm>
            <a:prstGeom prst="rect">
              <a:avLst/>
            </a:prstGeom>
            <a:noFill/>
            <a:ln w="9525" algn="ctr">
              <a:noFill/>
              <a:miter lim="800000"/>
              <a:headEnd/>
              <a:tailEnd/>
            </a:ln>
          </p:spPr>
          <p:txBody>
            <a:bodyPr>
              <a:spAutoFit/>
            </a:bodyPr>
            <a:lstStyle/>
            <a:p>
              <a:r>
                <a:rPr lang="en-US"/>
                <a:t>0</a:t>
              </a:r>
            </a:p>
          </p:txBody>
        </p:sp>
        <p:sp>
          <p:nvSpPr>
            <p:cNvPr id="115" name="Text Box 5"/>
            <p:cNvSpPr txBox="1">
              <a:spLocks noChangeArrowheads="1"/>
            </p:cNvSpPr>
            <p:nvPr/>
          </p:nvSpPr>
          <p:spPr bwMode="auto">
            <a:xfrm>
              <a:off x="914400" y="4343400"/>
              <a:ext cx="465138" cy="396875"/>
            </a:xfrm>
            <a:prstGeom prst="rect">
              <a:avLst/>
            </a:prstGeom>
            <a:noFill/>
            <a:ln w="9525" algn="ctr">
              <a:noFill/>
              <a:miter lim="800000"/>
              <a:headEnd/>
              <a:tailEnd/>
            </a:ln>
          </p:spPr>
          <p:txBody>
            <a:bodyPr>
              <a:spAutoFit/>
            </a:bodyPr>
            <a:lstStyle/>
            <a:p>
              <a:r>
                <a:rPr lang="en-US"/>
                <a:t>1</a:t>
              </a:r>
            </a:p>
          </p:txBody>
        </p:sp>
        <p:grpSp>
          <p:nvGrpSpPr>
            <p:cNvPr id="116" name="Group 6"/>
            <p:cNvGrpSpPr>
              <a:grpSpLocks/>
            </p:cNvGrpSpPr>
            <p:nvPr/>
          </p:nvGrpSpPr>
          <p:grpSpPr bwMode="auto">
            <a:xfrm>
              <a:off x="1371600" y="2819400"/>
              <a:ext cx="685800" cy="609600"/>
              <a:chOff x="1152" y="2112"/>
              <a:chExt cx="480" cy="384"/>
            </a:xfrm>
          </p:grpSpPr>
          <p:sp>
            <p:nvSpPr>
              <p:cNvPr id="161" name="Line 7"/>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162" name="Line 8"/>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163" name="Line 9"/>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164" name="Line 10"/>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117" name="Text Box 11"/>
            <p:cNvSpPr txBox="1">
              <a:spLocks noChangeArrowheads="1"/>
            </p:cNvSpPr>
            <p:nvPr/>
          </p:nvSpPr>
          <p:spPr bwMode="auto">
            <a:xfrm>
              <a:off x="2057400" y="2590800"/>
              <a:ext cx="609600" cy="4064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l"/>
              <a:r>
                <a:rPr lang="en-US" dirty="0">
                  <a:solidFill>
                    <a:schemeClr val="tx1"/>
                  </a:solidFill>
                </a:rPr>
                <a:t>01</a:t>
              </a:r>
            </a:p>
          </p:txBody>
        </p:sp>
        <p:sp>
          <p:nvSpPr>
            <p:cNvPr id="118" name="Text Box 12"/>
            <p:cNvSpPr txBox="1">
              <a:spLocks noChangeArrowheads="1"/>
            </p:cNvSpPr>
            <p:nvPr/>
          </p:nvSpPr>
          <p:spPr bwMode="auto">
            <a:xfrm>
              <a:off x="2057400" y="3276600"/>
              <a:ext cx="609600" cy="396875"/>
            </a:xfrm>
            <a:prstGeom prst="rect">
              <a:avLst/>
            </a:prstGeom>
            <a:noFill/>
            <a:ln w="9525" algn="ctr">
              <a:noFill/>
              <a:miter lim="800000"/>
              <a:headEnd/>
              <a:tailEnd/>
            </a:ln>
          </p:spPr>
          <p:txBody>
            <a:bodyPr>
              <a:spAutoFit/>
            </a:bodyPr>
            <a:lstStyle/>
            <a:p>
              <a:pPr algn="l"/>
              <a:r>
                <a:rPr lang="en-US"/>
                <a:t>00</a:t>
              </a:r>
            </a:p>
          </p:txBody>
        </p:sp>
        <p:grpSp>
          <p:nvGrpSpPr>
            <p:cNvPr id="119" name="Group 13"/>
            <p:cNvGrpSpPr>
              <a:grpSpLocks/>
            </p:cNvGrpSpPr>
            <p:nvPr/>
          </p:nvGrpSpPr>
          <p:grpSpPr bwMode="auto">
            <a:xfrm>
              <a:off x="1371600" y="4267200"/>
              <a:ext cx="685800" cy="609600"/>
              <a:chOff x="1152" y="2112"/>
              <a:chExt cx="480" cy="384"/>
            </a:xfrm>
          </p:grpSpPr>
          <p:sp>
            <p:nvSpPr>
              <p:cNvPr id="157" name="Line 14"/>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158" name="Line 15"/>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159" name="Line 16"/>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160" name="Line 17"/>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120" name="Text Box 18"/>
            <p:cNvSpPr txBox="1">
              <a:spLocks noChangeArrowheads="1"/>
            </p:cNvSpPr>
            <p:nvPr/>
          </p:nvSpPr>
          <p:spPr bwMode="auto">
            <a:xfrm>
              <a:off x="2057400" y="4038600"/>
              <a:ext cx="609600" cy="406400"/>
            </a:xfrm>
            <a:prstGeom prst="rect">
              <a:avLst/>
            </a:prstGeom>
            <a:solidFill>
              <a:srgbClr val="FF0000"/>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b="1" dirty="0">
                  <a:solidFill>
                    <a:schemeClr val="bg1"/>
                  </a:solidFill>
                </a:rPr>
                <a:t>11</a:t>
              </a:r>
            </a:p>
          </p:txBody>
        </p:sp>
        <p:sp>
          <p:nvSpPr>
            <p:cNvPr id="121" name="Text Box 19"/>
            <p:cNvSpPr txBox="1">
              <a:spLocks noChangeArrowheads="1"/>
            </p:cNvSpPr>
            <p:nvPr/>
          </p:nvSpPr>
          <p:spPr bwMode="auto">
            <a:xfrm>
              <a:off x="2057400" y="4724400"/>
              <a:ext cx="609600" cy="396875"/>
            </a:xfrm>
            <a:prstGeom prst="rect">
              <a:avLst/>
            </a:prstGeom>
            <a:noFill/>
            <a:ln w="9525" algn="ctr">
              <a:noFill/>
              <a:miter lim="800000"/>
              <a:headEnd/>
              <a:tailEnd/>
            </a:ln>
          </p:spPr>
          <p:txBody>
            <a:bodyPr>
              <a:spAutoFit/>
            </a:bodyPr>
            <a:lstStyle/>
            <a:p>
              <a:pPr algn="l"/>
              <a:r>
                <a:rPr lang="en-US"/>
                <a:t>10</a:t>
              </a:r>
            </a:p>
          </p:txBody>
        </p:sp>
        <p:grpSp>
          <p:nvGrpSpPr>
            <p:cNvPr id="122" name="Group 20"/>
            <p:cNvGrpSpPr>
              <a:grpSpLocks/>
            </p:cNvGrpSpPr>
            <p:nvPr/>
          </p:nvGrpSpPr>
          <p:grpSpPr bwMode="auto">
            <a:xfrm>
              <a:off x="2514600" y="3124200"/>
              <a:ext cx="685800" cy="609600"/>
              <a:chOff x="1152" y="2112"/>
              <a:chExt cx="480" cy="384"/>
            </a:xfrm>
          </p:grpSpPr>
          <p:sp>
            <p:nvSpPr>
              <p:cNvPr id="153" name="Line 21"/>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154" name="Line 22"/>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155" name="Line 23"/>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156" name="Line 24"/>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123" name="Text Box 25"/>
            <p:cNvSpPr txBox="1">
              <a:spLocks noChangeArrowheads="1"/>
            </p:cNvSpPr>
            <p:nvPr/>
          </p:nvSpPr>
          <p:spPr bwMode="auto">
            <a:xfrm>
              <a:off x="3200400" y="2895600"/>
              <a:ext cx="685800" cy="406400"/>
            </a:xfrm>
            <a:prstGeom prst="rect">
              <a:avLst/>
            </a:prstGeom>
            <a:solidFill>
              <a:srgbClr val="FF0000"/>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b="1" dirty="0">
                  <a:solidFill>
                    <a:schemeClr val="bg1"/>
                  </a:solidFill>
                </a:rPr>
                <a:t>000</a:t>
              </a:r>
            </a:p>
          </p:txBody>
        </p:sp>
        <p:sp>
          <p:nvSpPr>
            <p:cNvPr id="124" name="Text Box 26"/>
            <p:cNvSpPr txBox="1">
              <a:spLocks noChangeArrowheads="1"/>
            </p:cNvSpPr>
            <p:nvPr/>
          </p:nvSpPr>
          <p:spPr bwMode="auto">
            <a:xfrm>
              <a:off x="3200400" y="3581400"/>
              <a:ext cx="685800" cy="406400"/>
            </a:xfrm>
            <a:prstGeom prst="rect">
              <a:avLst/>
            </a:prstGeom>
            <a:solidFill>
              <a:srgbClr val="FF0000"/>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b="1" dirty="0">
                  <a:solidFill>
                    <a:schemeClr val="bg1"/>
                  </a:solidFill>
                </a:rPr>
                <a:t>001</a:t>
              </a:r>
            </a:p>
          </p:txBody>
        </p:sp>
        <p:grpSp>
          <p:nvGrpSpPr>
            <p:cNvPr id="125" name="Group 27"/>
            <p:cNvGrpSpPr>
              <a:grpSpLocks/>
            </p:cNvGrpSpPr>
            <p:nvPr/>
          </p:nvGrpSpPr>
          <p:grpSpPr bwMode="auto">
            <a:xfrm>
              <a:off x="2514600" y="4572000"/>
              <a:ext cx="685800" cy="609600"/>
              <a:chOff x="1152" y="2112"/>
              <a:chExt cx="480" cy="384"/>
            </a:xfrm>
          </p:grpSpPr>
          <p:sp>
            <p:nvSpPr>
              <p:cNvPr id="149" name="Line 28"/>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150" name="Line 29"/>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151" name="Line 30"/>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152" name="Line 31"/>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126" name="Text Box 32"/>
            <p:cNvSpPr txBox="1">
              <a:spLocks noChangeArrowheads="1"/>
            </p:cNvSpPr>
            <p:nvPr/>
          </p:nvSpPr>
          <p:spPr bwMode="auto">
            <a:xfrm>
              <a:off x="3200400" y="4343400"/>
              <a:ext cx="609600" cy="396875"/>
            </a:xfrm>
            <a:prstGeom prst="rect">
              <a:avLst/>
            </a:prstGeom>
            <a:noFill/>
            <a:ln w="9525" algn="ctr">
              <a:noFill/>
              <a:miter lim="800000"/>
              <a:headEnd/>
              <a:tailEnd/>
            </a:ln>
          </p:spPr>
          <p:txBody>
            <a:bodyPr>
              <a:spAutoFit/>
            </a:bodyPr>
            <a:lstStyle/>
            <a:p>
              <a:pPr algn="l"/>
              <a:r>
                <a:rPr lang="en-US"/>
                <a:t>100</a:t>
              </a:r>
            </a:p>
          </p:txBody>
        </p:sp>
        <p:sp>
          <p:nvSpPr>
            <p:cNvPr id="127" name="Text Box 33"/>
            <p:cNvSpPr txBox="1">
              <a:spLocks noChangeArrowheads="1"/>
            </p:cNvSpPr>
            <p:nvPr/>
          </p:nvSpPr>
          <p:spPr bwMode="auto">
            <a:xfrm>
              <a:off x="3200400" y="5029200"/>
              <a:ext cx="685800" cy="406400"/>
            </a:xfrm>
            <a:prstGeom prst="rect">
              <a:avLst/>
            </a:prstGeom>
            <a:solidFill>
              <a:srgbClr val="FF0000"/>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b="1" dirty="0">
                  <a:solidFill>
                    <a:schemeClr val="bg1"/>
                  </a:solidFill>
                </a:rPr>
                <a:t>101</a:t>
              </a:r>
            </a:p>
          </p:txBody>
        </p:sp>
        <p:grpSp>
          <p:nvGrpSpPr>
            <p:cNvPr id="128" name="Group 34"/>
            <p:cNvGrpSpPr>
              <a:grpSpLocks/>
            </p:cNvGrpSpPr>
            <p:nvPr/>
          </p:nvGrpSpPr>
          <p:grpSpPr bwMode="auto">
            <a:xfrm>
              <a:off x="3810000" y="4267200"/>
              <a:ext cx="685800" cy="609600"/>
              <a:chOff x="1152" y="2112"/>
              <a:chExt cx="480" cy="384"/>
            </a:xfrm>
          </p:grpSpPr>
          <p:sp>
            <p:nvSpPr>
              <p:cNvPr id="145" name="Line 35"/>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146" name="Line 36"/>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147" name="Line 37"/>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148" name="Line 38"/>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129" name="Text Box 39"/>
            <p:cNvSpPr txBox="1">
              <a:spLocks noChangeArrowheads="1"/>
            </p:cNvSpPr>
            <p:nvPr/>
          </p:nvSpPr>
          <p:spPr bwMode="auto">
            <a:xfrm>
              <a:off x="4495800" y="4114800"/>
              <a:ext cx="838200" cy="396875"/>
            </a:xfrm>
            <a:prstGeom prst="rect">
              <a:avLst/>
            </a:prstGeom>
            <a:noFill/>
            <a:ln w="9525" algn="ctr">
              <a:noFill/>
              <a:miter lim="800000"/>
              <a:headEnd/>
              <a:tailEnd/>
            </a:ln>
          </p:spPr>
          <p:txBody>
            <a:bodyPr>
              <a:spAutoFit/>
            </a:bodyPr>
            <a:lstStyle/>
            <a:p>
              <a:pPr algn="l"/>
              <a:r>
                <a:rPr lang="en-US"/>
                <a:t>1000</a:t>
              </a:r>
            </a:p>
          </p:txBody>
        </p:sp>
        <p:sp>
          <p:nvSpPr>
            <p:cNvPr id="130" name="Text Box 40"/>
            <p:cNvSpPr txBox="1">
              <a:spLocks noChangeArrowheads="1"/>
            </p:cNvSpPr>
            <p:nvPr/>
          </p:nvSpPr>
          <p:spPr bwMode="auto">
            <a:xfrm>
              <a:off x="4495800" y="4800600"/>
              <a:ext cx="838200" cy="4064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pPr algn="l"/>
              <a:r>
                <a:rPr lang="en-US" dirty="0">
                  <a:solidFill>
                    <a:schemeClr val="tx1"/>
                  </a:solidFill>
                </a:rPr>
                <a:t>1001</a:t>
              </a:r>
            </a:p>
          </p:txBody>
        </p:sp>
        <p:grpSp>
          <p:nvGrpSpPr>
            <p:cNvPr id="131" name="Group 41"/>
            <p:cNvGrpSpPr>
              <a:grpSpLocks/>
            </p:cNvGrpSpPr>
            <p:nvPr/>
          </p:nvGrpSpPr>
          <p:grpSpPr bwMode="auto">
            <a:xfrm>
              <a:off x="5257800" y="3962400"/>
              <a:ext cx="685800" cy="609600"/>
              <a:chOff x="1152" y="2112"/>
              <a:chExt cx="480" cy="384"/>
            </a:xfrm>
          </p:grpSpPr>
          <p:sp>
            <p:nvSpPr>
              <p:cNvPr id="141" name="Line 42"/>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142" name="Line 43"/>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143" name="Line 44"/>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144" name="Line 45"/>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132" name="Text Box 46"/>
            <p:cNvSpPr txBox="1">
              <a:spLocks noChangeArrowheads="1"/>
            </p:cNvSpPr>
            <p:nvPr/>
          </p:nvSpPr>
          <p:spPr bwMode="auto">
            <a:xfrm>
              <a:off x="5943600" y="3733800"/>
              <a:ext cx="990600" cy="396875"/>
            </a:xfrm>
            <a:prstGeom prst="rect">
              <a:avLst/>
            </a:prstGeom>
            <a:noFill/>
            <a:ln w="9525" algn="ctr">
              <a:noFill/>
              <a:miter lim="800000"/>
              <a:headEnd/>
              <a:tailEnd/>
            </a:ln>
          </p:spPr>
          <p:txBody>
            <a:bodyPr>
              <a:spAutoFit/>
            </a:bodyPr>
            <a:lstStyle/>
            <a:p>
              <a:pPr algn="l"/>
              <a:r>
                <a:rPr lang="en-US">
                  <a:solidFill>
                    <a:srgbClr val="000000"/>
                  </a:solidFill>
                </a:rPr>
                <a:t>10000</a:t>
              </a:r>
            </a:p>
          </p:txBody>
        </p:sp>
        <p:sp>
          <p:nvSpPr>
            <p:cNvPr id="133" name="Text Box 47"/>
            <p:cNvSpPr txBox="1">
              <a:spLocks noChangeArrowheads="1"/>
            </p:cNvSpPr>
            <p:nvPr/>
          </p:nvSpPr>
          <p:spPr bwMode="auto">
            <a:xfrm>
              <a:off x="5943600" y="4419600"/>
              <a:ext cx="914400" cy="4064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dirty="0">
                  <a:solidFill>
                    <a:srgbClr val="FF3300"/>
                  </a:solidFill>
                </a:rPr>
                <a:t>10001</a:t>
              </a:r>
            </a:p>
          </p:txBody>
        </p:sp>
        <p:grpSp>
          <p:nvGrpSpPr>
            <p:cNvPr id="134" name="Group 52"/>
            <p:cNvGrpSpPr>
              <a:grpSpLocks/>
            </p:cNvGrpSpPr>
            <p:nvPr/>
          </p:nvGrpSpPr>
          <p:grpSpPr bwMode="auto">
            <a:xfrm>
              <a:off x="6934200" y="3657600"/>
              <a:ext cx="685800" cy="609600"/>
              <a:chOff x="1152" y="2112"/>
              <a:chExt cx="480" cy="384"/>
            </a:xfrm>
          </p:grpSpPr>
          <p:sp>
            <p:nvSpPr>
              <p:cNvPr id="137" name="Line 53"/>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138" name="Line 54"/>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139" name="Line 55"/>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140" name="Line 56"/>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135" name="Text Box 57"/>
            <p:cNvSpPr txBox="1">
              <a:spLocks noChangeArrowheads="1"/>
            </p:cNvSpPr>
            <p:nvPr/>
          </p:nvSpPr>
          <p:spPr bwMode="auto">
            <a:xfrm>
              <a:off x="7620000" y="3505200"/>
              <a:ext cx="1143000" cy="4064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l"/>
              <a:r>
                <a:rPr lang="en-US">
                  <a:solidFill>
                    <a:srgbClr val="FF3300"/>
                  </a:solidFill>
                </a:rPr>
                <a:t>100000</a:t>
              </a:r>
            </a:p>
          </p:txBody>
        </p:sp>
        <p:sp>
          <p:nvSpPr>
            <p:cNvPr id="136" name="Text Box 58"/>
            <p:cNvSpPr txBox="1">
              <a:spLocks noChangeArrowheads="1"/>
            </p:cNvSpPr>
            <p:nvPr/>
          </p:nvSpPr>
          <p:spPr bwMode="auto">
            <a:xfrm>
              <a:off x="7620000" y="4191000"/>
              <a:ext cx="1066800" cy="4064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pPr algn="l"/>
              <a:r>
                <a:rPr lang="en-US" dirty="0">
                  <a:solidFill>
                    <a:schemeClr val="tx1"/>
                  </a:solidFill>
                </a:rPr>
                <a:t>100001</a:t>
              </a:r>
            </a:p>
          </p:txBody>
        </p:sp>
      </p:grpSp>
      <p:sp>
        <p:nvSpPr>
          <p:cNvPr id="165" name="Text Box 59"/>
          <p:cNvSpPr txBox="1">
            <a:spLocks noChangeArrowheads="1"/>
          </p:cNvSpPr>
          <p:nvPr/>
        </p:nvSpPr>
        <p:spPr bwMode="auto">
          <a:xfrm>
            <a:off x="5425441" y="5367528"/>
            <a:ext cx="1386839" cy="584775"/>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l"/>
            <a:r>
              <a:rPr lang="en-US" sz="1600" b="1" dirty="0" err="1" smtClean="0"/>
              <a:t>Goldbach’s</a:t>
            </a:r>
            <a:r>
              <a:rPr lang="en-US" sz="1600" b="1" dirty="0" smtClean="0"/>
              <a:t> </a:t>
            </a:r>
            <a:r>
              <a:rPr lang="en-US" sz="1600" b="1" dirty="0" smtClean="0"/>
              <a:t>conjecture</a:t>
            </a:r>
            <a:endParaRPr lang="en-US" sz="1600" b="1" dirty="0"/>
          </a:p>
        </p:txBody>
      </p:sp>
      <p:graphicFrame>
        <p:nvGraphicFramePr>
          <p:cNvPr id="4" name="Object 3"/>
          <p:cNvGraphicFramePr>
            <a:graphicFrameLocks noChangeAspect="1"/>
          </p:cNvGraphicFramePr>
          <p:nvPr>
            <p:extLst>
              <p:ext uri="{D42A27DB-BD31-4B8C-83A1-F6EECF244321}">
                <p14:modId xmlns:p14="http://schemas.microsoft.com/office/powerpoint/2010/main" val="219681982"/>
              </p:ext>
            </p:extLst>
          </p:nvPr>
        </p:nvGraphicFramePr>
        <p:xfrm>
          <a:off x="5190808" y="2415032"/>
          <a:ext cx="1789112" cy="357188"/>
        </p:xfrm>
        <a:graphic>
          <a:graphicData uri="http://schemas.openxmlformats.org/presentationml/2006/ole">
            <mc:AlternateContent xmlns:mc="http://schemas.openxmlformats.org/markup-compatibility/2006">
              <mc:Choice xmlns:v="urn:schemas-microsoft-com:vml" Requires="v">
                <p:oleObj spid="_x0000_s79885" name="Equation" r:id="rId3" imgW="888840" imgH="177480" progId="Equation.3">
                  <p:embed/>
                </p:oleObj>
              </mc:Choice>
              <mc:Fallback>
                <p:oleObj name="Equation" r:id="rId3" imgW="888840" imgH="177480" progId="Equation.3">
                  <p:embed/>
                  <p:pic>
                    <p:nvPicPr>
                      <p:cNvPr id="0" name="Object 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0808" y="2415032"/>
                        <a:ext cx="1789112" cy="357188"/>
                      </a:xfrm>
                      <a:prstGeom prst="rect">
                        <a:avLst/>
                      </a:prstGeom>
                      <a:solidFill>
                        <a:schemeClr val="bg1">
                          <a:alpha val="81960"/>
                        </a:schemeClr>
                      </a:solidFill>
                      <a:ln w="31750">
                        <a:solidFill>
                          <a:srgbClr val="C0C0C0"/>
                        </a:solidFill>
                        <a:miter lim="800000"/>
                        <a:headEnd/>
                        <a:tailEnd/>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936271351"/>
              </p:ext>
            </p:extLst>
          </p:nvPr>
        </p:nvGraphicFramePr>
        <p:xfrm>
          <a:off x="3974656" y="2939034"/>
          <a:ext cx="4741862" cy="668338"/>
        </p:xfrm>
        <a:graphic>
          <a:graphicData uri="http://schemas.openxmlformats.org/presentationml/2006/ole">
            <mc:AlternateContent xmlns:mc="http://schemas.openxmlformats.org/markup-compatibility/2006">
              <mc:Choice xmlns:v="urn:schemas-microsoft-com:vml" Requires="v">
                <p:oleObj spid="_x0000_s79886" name="Equation" r:id="rId5" imgW="2514600" imgH="355320" progId="Equation.3">
                  <p:embed/>
                </p:oleObj>
              </mc:Choice>
              <mc:Fallback>
                <p:oleObj name="Equation" r:id="rId5" imgW="2514600" imgH="355320" progId="Equation.3">
                  <p:embed/>
                  <p:pic>
                    <p:nvPicPr>
                      <p:cNvPr id="0" name="Object 2"/>
                      <p:cNvPicPr>
                        <a:picLocks noChangeAspect="1" noChangeArrowheads="1"/>
                      </p:cNvPicPr>
                      <p:nvPr/>
                    </p:nvPicPr>
                    <p:blipFill>
                      <a:blip r:embed="rId6"/>
                      <a:srcRect/>
                      <a:stretch>
                        <a:fillRect/>
                      </a:stretch>
                    </p:blipFill>
                    <p:spPr bwMode="auto">
                      <a:xfrm>
                        <a:off x="3974656" y="2939034"/>
                        <a:ext cx="47418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 name="Straight Arrow Connector 2"/>
          <p:cNvCxnSpPr>
            <a:stCxn id="165" idx="1"/>
          </p:cNvCxnSpPr>
          <p:nvPr/>
        </p:nvCxnSpPr>
        <p:spPr bwMode="auto">
          <a:xfrm flipH="1" flipV="1">
            <a:off x="5093208" y="5340096"/>
            <a:ext cx="332233" cy="319820"/>
          </a:xfrm>
          <a:prstGeom prst="straightConnector1">
            <a:avLst/>
          </a:prstGeom>
          <a:noFill/>
          <a:ln w="9525" cap="flat" cmpd="sng" algn="ctr">
            <a:solidFill>
              <a:schemeClr val="dk1"/>
            </a:solidFill>
            <a:prstDash val="solid"/>
            <a:round/>
            <a:headEnd type="none" w="med" len="med"/>
            <a:tailEnd type="triangle"/>
          </a:ln>
          <a:effectLst/>
        </p:spPr>
      </p:cxnSp>
      <p:grpSp>
        <p:nvGrpSpPr>
          <p:cNvPr id="15" name="Group 14"/>
          <p:cNvGrpSpPr/>
          <p:nvPr/>
        </p:nvGrpSpPr>
        <p:grpSpPr>
          <a:xfrm>
            <a:off x="6489193" y="4834128"/>
            <a:ext cx="1703832" cy="845046"/>
            <a:chOff x="6489193" y="4834128"/>
            <a:chExt cx="1703832" cy="845046"/>
          </a:xfrm>
        </p:grpSpPr>
        <p:sp>
          <p:nvSpPr>
            <p:cNvPr id="176" name="Text Box 59"/>
            <p:cNvSpPr txBox="1">
              <a:spLocks noChangeArrowheads="1"/>
            </p:cNvSpPr>
            <p:nvPr/>
          </p:nvSpPr>
          <p:spPr bwMode="auto">
            <a:xfrm>
              <a:off x="6894577" y="4971288"/>
              <a:ext cx="1298448" cy="70788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l"/>
              <a:r>
                <a:rPr lang="en-US" sz="1600" b="1" dirty="0" smtClean="0"/>
                <a:t>Legendre's </a:t>
              </a:r>
            </a:p>
            <a:p>
              <a:pPr algn="l"/>
              <a:r>
                <a:rPr lang="en-US" sz="1600" b="1" dirty="0" smtClean="0"/>
                <a:t>conjecture</a:t>
              </a:r>
              <a:endParaRPr lang="en-US" sz="1600" dirty="0"/>
            </a:p>
          </p:txBody>
        </p:sp>
        <p:cxnSp>
          <p:nvCxnSpPr>
            <p:cNvPr id="181" name="Straight Arrow Connector 180"/>
            <p:cNvCxnSpPr/>
            <p:nvPr/>
          </p:nvCxnSpPr>
          <p:spPr bwMode="auto">
            <a:xfrm flipH="1" flipV="1">
              <a:off x="6489193" y="4834128"/>
              <a:ext cx="405383" cy="341376"/>
            </a:xfrm>
            <a:prstGeom prst="straightConnector1">
              <a:avLst/>
            </a:prstGeom>
            <a:noFill/>
            <a:ln w="9525" cap="flat" cmpd="sng" algn="ctr">
              <a:solidFill>
                <a:schemeClr val="dk1"/>
              </a:solidFill>
              <a:prstDash val="solid"/>
              <a:round/>
              <a:headEnd type="none" w="med" len="med"/>
              <a:tailEnd type="triangle"/>
            </a:ln>
            <a:effectLst/>
          </p:spPr>
        </p:cxnSp>
      </p:grpSp>
      <p:grpSp>
        <p:nvGrpSpPr>
          <p:cNvPr id="18" name="Group 17"/>
          <p:cNvGrpSpPr/>
          <p:nvPr/>
        </p:nvGrpSpPr>
        <p:grpSpPr>
          <a:xfrm>
            <a:off x="7580376" y="4636008"/>
            <a:ext cx="1417319" cy="1776543"/>
            <a:chOff x="7580376" y="4636008"/>
            <a:chExt cx="1417319" cy="1776543"/>
          </a:xfrm>
        </p:grpSpPr>
        <p:sp>
          <p:nvSpPr>
            <p:cNvPr id="185" name="Text Box 59"/>
            <p:cNvSpPr txBox="1">
              <a:spLocks noChangeArrowheads="1"/>
            </p:cNvSpPr>
            <p:nvPr/>
          </p:nvSpPr>
          <p:spPr bwMode="auto">
            <a:xfrm>
              <a:off x="7580376" y="5827776"/>
              <a:ext cx="1417319" cy="5847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600" b="1" dirty="0" smtClean="0"/>
                <a:t>Odd perfect number</a:t>
              </a:r>
              <a:endParaRPr lang="en-US" sz="1600" dirty="0"/>
            </a:p>
          </p:txBody>
        </p:sp>
        <p:cxnSp>
          <p:nvCxnSpPr>
            <p:cNvPr id="186" name="Straight Arrow Connector 185"/>
            <p:cNvCxnSpPr/>
            <p:nvPr/>
          </p:nvCxnSpPr>
          <p:spPr bwMode="auto">
            <a:xfrm flipH="1" flipV="1">
              <a:off x="8385049" y="4636008"/>
              <a:ext cx="164591" cy="1207008"/>
            </a:xfrm>
            <a:prstGeom prst="straightConnector1">
              <a:avLst/>
            </a:prstGeom>
            <a:noFill/>
            <a:ln w="9525" cap="flat" cmpd="sng" algn="ctr">
              <a:solidFill>
                <a:schemeClr val="dk1"/>
              </a:solidFill>
              <a:prstDash val="solid"/>
              <a:round/>
              <a:headEnd type="none" w="med" len="med"/>
              <a:tailEnd type="triangle"/>
            </a:ln>
            <a:effectLst/>
          </p:spPr>
        </p:cxn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1050"/>
                                        </p:tgtEl>
                                        <p:attrNameLst>
                                          <p:attrName>style.visibility</p:attrName>
                                        </p:attrNameLst>
                                      </p:cBhvr>
                                      <p:to>
                                        <p:strVal val="visible"/>
                                      </p:to>
                                    </p:set>
                                    <p:animEffect transition="in" filter="fade">
                                      <p:cBhvr>
                                        <p:cTn id="12" dur="500"/>
                                        <p:tgtEl>
                                          <p:spTgt spid="341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05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6"/>
          <p:cNvSpPr>
            <a:spLocks noChangeArrowheads="1"/>
          </p:cNvSpPr>
          <p:nvPr/>
        </p:nvSpPr>
        <p:spPr bwMode="auto">
          <a:xfrm>
            <a:off x="5964238" y="1508125"/>
            <a:ext cx="2889250" cy="2830513"/>
          </a:xfrm>
          <a:prstGeom prst="rect">
            <a:avLst/>
          </a:prstGeom>
          <a:solidFill>
            <a:schemeClr val="bg1"/>
          </a:solidFill>
          <a:ln w="9525" algn="ctr">
            <a:noFill/>
            <a:miter lim="800000"/>
            <a:headEnd/>
            <a:tailEnd/>
          </a:ln>
        </p:spPr>
        <p:txBody>
          <a:bodyPr wrap="none" anchor="ctr"/>
          <a:lstStyle/>
          <a:p>
            <a:endParaRPr lang="en-US"/>
          </a:p>
        </p:txBody>
      </p:sp>
      <p:sp>
        <p:nvSpPr>
          <p:cNvPr id="5124" name="AutoShape 2"/>
          <p:cNvSpPr>
            <a:spLocks noGrp="1" noChangeArrowheads="1"/>
          </p:cNvSpPr>
          <p:nvPr>
            <p:ph type="title"/>
          </p:nvPr>
        </p:nvSpPr>
        <p:spPr>
          <a:xfrm>
            <a:off x="838200" y="914400"/>
            <a:ext cx="6269038" cy="1143000"/>
          </a:xfrm>
        </p:spPr>
        <p:txBody>
          <a:bodyPr/>
          <a:lstStyle/>
          <a:p>
            <a:pPr eaLnBrk="1" hangingPunct="1"/>
            <a:r>
              <a:rPr lang="en-US" smtClean="0">
                <a:solidFill>
                  <a:srgbClr val="000000"/>
                </a:solidFill>
              </a:rPr>
              <a:t>Chaitin’s Mystical, Magical </a:t>
            </a:r>
            <a:br>
              <a:rPr lang="en-US" smtClean="0">
                <a:solidFill>
                  <a:srgbClr val="000000"/>
                </a:solidFill>
              </a:rPr>
            </a:br>
            <a:r>
              <a:rPr lang="en-US" smtClean="0">
                <a:solidFill>
                  <a:srgbClr val="000000"/>
                </a:solidFill>
              </a:rPr>
              <a:t>Number, </a:t>
            </a:r>
            <a:r>
              <a:rPr lang="en-US" smtClean="0">
                <a:solidFill>
                  <a:srgbClr val="000000"/>
                </a:solidFill>
                <a:sym typeface="Symbol" pitchFamily="18" charset="2"/>
              </a:rPr>
              <a:t>.</a:t>
            </a:r>
            <a:endParaRPr lang="en-US" smtClean="0">
              <a:solidFill>
                <a:srgbClr val="000000"/>
              </a:solidFill>
            </a:endParaRPr>
          </a:p>
        </p:txBody>
      </p:sp>
      <p:sp>
        <p:nvSpPr>
          <p:cNvPr id="5125" name="Rectangle 3"/>
          <p:cNvSpPr>
            <a:spLocks noGrp="1" noChangeArrowheads="1"/>
          </p:cNvSpPr>
          <p:nvPr>
            <p:ph type="body" idx="1"/>
          </p:nvPr>
        </p:nvSpPr>
        <p:spPr>
          <a:xfrm>
            <a:off x="819912" y="3154679"/>
            <a:ext cx="7107936" cy="1100183"/>
          </a:xfrm>
        </p:spPr>
        <p:txBody>
          <a:bodyPr/>
          <a:lstStyle/>
          <a:p>
            <a:pPr eaLnBrk="1" hangingPunct="1"/>
            <a:r>
              <a:rPr lang="en-US" sz="3200" dirty="0" smtClean="0">
                <a:solidFill>
                  <a:srgbClr val="000000"/>
                </a:solidFill>
                <a:sym typeface="Symbol" pitchFamily="18" charset="2"/>
              </a:rPr>
              <a:t></a:t>
            </a:r>
            <a:r>
              <a:rPr lang="en-US" sz="2400" dirty="0" smtClean="0"/>
              <a:t>  = </a:t>
            </a:r>
            <a:r>
              <a:rPr lang="en-US" sz="2400" dirty="0" err="1" smtClean="0"/>
              <a:t>Prob</a:t>
            </a:r>
            <a:r>
              <a:rPr lang="en-US" sz="2400" dirty="0" smtClean="0"/>
              <a:t>[ </a:t>
            </a:r>
            <a:r>
              <a:rPr lang="en-US" sz="2400" i="1" dirty="0" smtClean="0">
                <a:latin typeface="Times New Roman" pitchFamily="18" charset="0"/>
              </a:rPr>
              <a:t>U</a:t>
            </a:r>
            <a:r>
              <a:rPr lang="en-US" sz="2400" dirty="0" smtClean="0">
                <a:latin typeface="Times New Roman" pitchFamily="18" charset="0"/>
              </a:rPr>
              <a:t>(</a:t>
            </a:r>
            <a:r>
              <a:rPr lang="en-US" sz="2400" i="1" dirty="0" smtClean="0">
                <a:latin typeface="Times New Roman" pitchFamily="18" charset="0"/>
              </a:rPr>
              <a:t>p</a:t>
            </a:r>
            <a:r>
              <a:rPr lang="en-US" sz="2400" dirty="0" smtClean="0">
                <a:latin typeface="Times New Roman" pitchFamily="18" charset="0"/>
              </a:rPr>
              <a:t>)</a:t>
            </a:r>
            <a:r>
              <a:rPr lang="en-US" sz="2400" dirty="0" smtClean="0"/>
              <a:t> halts]</a:t>
            </a:r>
          </a:p>
          <a:p>
            <a:pPr eaLnBrk="1" hangingPunct="1"/>
            <a:r>
              <a:rPr lang="en-US" sz="2400" dirty="0" smtClean="0"/>
              <a:t>IF we knew </a:t>
            </a:r>
            <a:r>
              <a:rPr lang="en-US" sz="3200" dirty="0" smtClean="0">
                <a:solidFill>
                  <a:srgbClr val="000000"/>
                </a:solidFill>
                <a:sym typeface="Symbol" pitchFamily="18" charset="2"/>
              </a:rPr>
              <a:t></a:t>
            </a:r>
            <a:r>
              <a:rPr lang="en-US" sz="2400" dirty="0" smtClean="0"/>
              <a:t>, we could know whether any program halted or not.</a:t>
            </a:r>
          </a:p>
          <a:p>
            <a:pPr eaLnBrk="1" hangingPunct="1"/>
            <a:r>
              <a:rPr lang="en-US" sz="2400" dirty="0" smtClean="0"/>
              <a:t>We could prove or disprove all </a:t>
            </a:r>
            <a:r>
              <a:rPr lang="en-US" sz="2400" dirty="0" smtClean="0"/>
              <a:t>theorems requiring a single counterexample.</a:t>
            </a:r>
            <a:endParaRPr lang="en-US" sz="2400" dirty="0" smtClean="0"/>
          </a:p>
          <a:p>
            <a:pPr eaLnBrk="1" hangingPunct="1"/>
            <a:r>
              <a:rPr lang="en-US" sz="3200" dirty="0" smtClean="0">
                <a:solidFill>
                  <a:srgbClr val="000000"/>
                </a:solidFill>
                <a:sym typeface="Symbol" pitchFamily="18" charset="2"/>
              </a:rPr>
              <a:t> </a:t>
            </a:r>
            <a:r>
              <a:rPr lang="en-US" sz="2400" dirty="0" smtClean="0"/>
              <a:t> exists, but is unknowable.</a:t>
            </a:r>
          </a:p>
          <a:p>
            <a:pPr eaLnBrk="1" hangingPunct="1"/>
            <a:r>
              <a:rPr lang="en-US" sz="2400" dirty="0" smtClean="0"/>
              <a:t>Are there open math problems that would not be solved by </a:t>
            </a:r>
            <a:r>
              <a:rPr lang="en-US" sz="2400" dirty="0" err="1" smtClean="0"/>
              <a:t>Chaitin’s</a:t>
            </a:r>
            <a:r>
              <a:rPr lang="en-US" sz="2400" dirty="0" smtClean="0"/>
              <a:t> constant?</a:t>
            </a:r>
          </a:p>
        </p:txBody>
      </p:sp>
      <p:graphicFrame>
        <p:nvGraphicFramePr>
          <p:cNvPr id="5122" name="Object 4"/>
          <p:cNvGraphicFramePr>
            <a:graphicFrameLocks noChangeAspect="1"/>
          </p:cNvGraphicFramePr>
          <p:nvPr>
            <p:extLst>
              <p:ext uri="{D42A27DB-BD31-4B8C-83A1-F6EECF244321}">
                <p14:modId xmlns:p14="http://schemas.microsoft.com/office/powerpoint/2010/main" val="1276907509"/>
              </p:ext>
            </p:extLst>
          </p:nvPr>
        </p:nvGraphicFramePr>
        <p:xfrm>
          <a:off x="1360488" y="2300289"/>
          <a:ext cx="2608008" cy="1013438"/>
        </p:xfrm>
        <a:graphic>
          <a:graphicData uri="http://schemas.openxmlformats.org/presentationml/2006/ole">
            <mc:AlternateContent xmlns:mc="http://schemas.openxmlformats.org/markup-compatibility/2006">
              <mc:Choice xmlns:v="urn:schemas-microsoft-com:vml" Requires="v">
                <p:oleObj spid="_x0000_s5138" name="Equation" r:id="rId3" imgW="914400" imgH="355320" progId="Equation.3">
                  <p:embed/>
                </p:oleObj>
              </mc:Choice>
              <mc:Fallback>
                <p:oleObj name="Equation" r:id="rId3" imgW="914400" imgH="35532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488" y="2300289"/>
                        <a:ext cx="2608008" cy="1013438"/>
                      </a:xfrm>
                      <a:prstGeom prst="rect">
                        <a:avLst/>
                      </a:prstGeom>
                      <a:noFill/>
                      <a:extLst/>
                    </p:spPr>
                  </p:pic>
                </p:oleObj>
              </mc:Fallback>
            </mc:AlternateContent>
          </a:graphicData>
        </a:graphic>
      </p:graphicFrame>
      <p:pic>
        <p:nvPicPr>
          <p:cNvPr id="316421" name="Picture 5"/>
          <p:cNvPicPr>
            <a:picLocks noChangeAspect="1" noChangeArrowheads="1"/>
          </p:cNvPicPr>
          <p:nvPr/>
        </p:nvPicPr>
        <p:blipFill>
          <a:blip r:embed="rId5" cstate="print"/>
          <a:srcRect/>
          <a:stretch>
            <a:fillRect/>
          </a:stretch>
        </p:blipFill>
        <p:spPr bwMode="auto">
          <a:xfrm>
            <a:off x="6099048" y="1440942"/>
            <a:ext cx="2514600" cy="2474312"/>
          </a:xfrm>
          <a:prstGeom prst="rect">
            <a:avLst/>
          </a:prstGeom>
          <a:noFill/>
          <a:ln w="9525" algn="ctr">
            <a:noFill/>
            <a:miter lim="800000"/>
            <a:headEnd/>
            <a:tailEnd/>
          </a:ln>
        </p:spPr>
      </p:pic>
      <p:sp>
        <p:nvSpPr>
          <p:cNvPr id="316423" name="Rectangle 7"/>
          <p:cNvSpPr>
            <a:spLocks noChangeArrowheads="1"/>
          </p:cNvSpPr>
          <p:nvPr/>
        </p:nvSpPr>
        <p:spPr bwMode="auto">
          <a:xfrm>
            <a:off x="6362272" y="3514408"/>
            <a:ext cx="2204450" cy="400110"/>
          </a:xfrm>
          <a:prstGeom prst="rect">
            <a:avLst/>
          </a:prstGeom>
          <a:noFill/>
          <a:ln w="9525" algn="ctr">
            <a:noFill/>
            <a:miter lim="800000"/>
            <a:headEnd/>
            <a:tailEnd/>
          </a:ln>
        </p:spPr>
        <p:txBody>
          <a:bodyPr wrap="none">
            <a:spAutoFit/>
          </a:bodyPr>
          <a:lstStyle/>
          <a:p>
            <a:r>
              <a:rPr lang="en-US" sz="1800" b="1" dirty="0">
                <a:solidFill>
                  <a:schemeClr val="bg1"/>
                </a:solidFill>
              </a:rPr>
              <a:t>Gregory Chaitin </a:t>
            </a:r>
            <a:r>
              <a:rPr lang="en-US" sz="1800" b="1" dirty="0" smtClean="0">
                <a:solidFill>
                  <a:schemeClr val="bg1"/>
                </a:solidFill>
              </a:rPr>
              <a:t>  </a:t>
            </a:r>
            <a:r>
              <a:rPr lang="en-US" dirty="0" smtClean="0"/>
              <a:t> </a:t>
            </a:r>
            <a:endParaRPr lang="en-US" dirty="0"/>
          </a:p>
        </p:txBody>
      </p:sp>
    </p:spTree>
  </p:cSld>
  <p:clrMapOvr>
    <a:masterClrMapping/>
  </p:clrMapOvr>
  <p:transition spd="slow">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350" y="1162050"/>
            <a:ext cx="6696075" cy="666750"/>
          </a:xfrm>
        </p:spPr>
        <p:txBody>
          <a:bodyPr/>
          <a:lstStyle/>
          <a:p>
            <a:r>
              <a:rPr lang="en-US" sz="2800" dirty="0" err="1" smtClean="0"/>
              <a:t>Hyper</a:t>
            </a:r>
            <a:r>
              <a:rPr lang="en-US" sz="2800" baseline="30000" dirty="0" err="1" smtClean="0"/>
              <a:t>n</a:t>
            </a:r>
            <a:r>
              <a:rPr lang="en-US" sz="2800" dirty="0" smtClean="0"/>
              <a:t> Halting Oracle Regress…</a:t>
            </a:r>
            <a:br>
              <a:rPr lang="en-US" sz="2800" dirty="0" smtClean="0"/>
            </a:br>
            <a:endParaRPr lang="en-US" sz="2800" dirty="0"/>
          </a:p>
        </p:txBody>
      </p:sp>
      <p:grpSp>
        <p:nvGrpSpPr>
          <p:cNvPr id="3" name="Group 2"/>
          <p:cNvGrpSpPr/>
          <p:nvPr/>
        </p:nvGrpSpPr>
        <p:grpSpPr>
          <a:xfrm>
            <a:off x="581024" y="2270760"/>
            <a:ext cx="2743201" cy="2415159"/>
            <a:chOff x="2486024" y="2394585"/>
            <a:chExt cx="2743201" cy="2415159"/>
          </a:xfrm>
        </p:grpSpPr>
        <p:sp>
          <p:nvSpPr>
            <p:cNvPr id="24" name="Flowchart: Decision 23"/>
            <p:cNvSpPr/>
            <p:nvPr/>
          </p:nvSpPr>
          <p:spPr bwMode="auto">
            <a:xfrm>
              <a:off x="3336417" y="3044952"/>
              <a:ext cx="1892808" cy="1764792"/>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26" name="TextBox 25"/>
            <p:cNvSpPr txBox="1"/>
            <p:nvPr/>
          </p:nvSpPr>
          <p:spPr>
            <a:xfrm>
              <a:off x="3574542" y="3657600"/>
              <a:ext cx="1481328" cy="461665"/>
            </a:xfrm>
            <a:prstGeom prst="rect">
              <a:avLst/>
            </a:prstGeom>
            <a:noFill/>
          </p:spPr>
          <p:txBody>
            <a:bodyPr wrap="square" rtlCol="0">
              <a:spAutoFit/>
            </a:bodyPr>
            <a:lstStyle/>
            <a:p>
              <a:pPr algn="ctr"/>
              <a:r>
                <a:rPr lang="en-US" sz="2400" b="1" dirty="0" smtClean="0">
                  <a:latin typeface="Courier New" panose="02070309020205020404" pitchFamily="49" charset="0"/>
                  <a:cs typeface="Courier New" panose="02070309020205020404" pitchFamily="49" charset="0"/>
                </a:rPr>
                <a:t>H</a:t>
              </a:r>
              <a:r>
                <a:rPr lang="en-US" sz="2400" b="1" baseline="-25000" dirty="0" smtClean="0">
                  <a:latin typeface="Courier New" panose="02070309020205020404" pitchFamily="49" charset="0"/>
                  <a:cs typeface="Courier New" panose="02070309020205020404" pitchFamily="49" charset="0"/>
                </a:rPr>
                <a:t>1</a:t>
              </a:r>
              <a:r>
                <a:rPr lang="en-US" sz="2400" b="1" dirty="0" smtClean="0">
                  <a:latin typeface="Courier New" panose="02070309020205020404" pitchFamily="49" charset="0"/>
                  <a:cs typeface="Courier New" panose="02070309020205020404" pitchFamily="49" charset="0"/>
                </a:rPr>
                <a:t>(</a:t>
              </a:r>
              <a:r>
                <a:rPr lang="en-US" sz="2400" b="1" dirty="0" err="1" smtClean="0">
                  <a:latin typeface="Courier New" panose="02070309020205020404" pitchFamily="49" charset="0"/>
                  <a:cs typeface="Courier New" panose="02070309020205020404" pitchFamily="49" charset="0"/>
                </a:rPr>
                <a:t>p,i</a:t>
              </a:r>
              <a:r>
                <a:rPr lang="en-US" sz="2400" b="1" dirty="0">
                  <a:latin typeface="Courier New" panose="02070309020205020404" pitchFamily="49" charset="0"/>
                  <a:cs typeface="Courier New" panose="02070309020205020404" pitchFamily="49" charset="0"/>
                </a:rPr>
                <a:t>)</a:t>
              </a:r>
              <a:endParaRPr lang="en-US" sz="2400" b="1" dirty="0"/>
            </a:p>
          </p:txBody>
        </p:sp>
        <p:cxnSp>
          <p:nvCxnSpPr>
            <p:cNvPr id="29" name="Straight Arrow Connector 28"/>
            <p:cNvCxnSpPr/>
            <p:nvPr/>
          </p:nvCxnSpPr>
          <p:spPr bwMode="auto">
            <a:xfrm flipV="1">
              <a:off x="2622423" y="3927348"/>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30" name="TextBox 29"/>
            <p:cNvSpPr txBox="1"/>
            <p:nvPr/>
          </p:nvSpPr>
          <p:spPr>
            <a:xfrm>
              <a:off x="3314319" y="2394585"/>
              <a:ext cx="1481328" cy="461665"/>
            </a:xfrm>
            <a:prstGeom prst="rect">
              <a:avLst/>
            </a:prstGeom>
            <a:noFill/>
          </p:spPr>
          <p:txBody>
            <a:bodyPr wrap="square" rtlCol="0">
              <a:spAutoFit/>
            </a:bodyPr>
            <a:lstStyle/>
            <a:p>
              <a:pPr algn="ctr"/>
              <a:r>
                <a:rPr lang="en-US" sz="2400" b="1" dirty="0" smtClean="0">
                  <a:latin typeface="Courier New" panose="02070309020205020404" pitchFamily="49" charset="0"/>
                  <a:cs typeface="Courier New" panose="02070309020205020404" pitchFamily="49" charset="0"/>
                </a:rPr>
                <a:t>p</a:t>
              </a:r>
              <a:r>
                <a:rPr lang="en-US" sz="2400" b="1" baseline="-25000" dirty="0" smtClean="0">
                  <a:latin typeface="Courier New" panose="02070309020205020404" pitchFamily="49" charset="0"/>
                  <a:cs typeface="Courier New" panose="02070309020205020404" pitchFamily="49" charset="0"/>
                </a:rPr>
                <a:t>1</a:t>
              </a:r>
              <a:endParaRPr lang="en-US" sz="2400" b="1" dirty="0"/>
            </a:p>
          </p:txBody>
        </p:sp>
        <p:cxnSp>
          <p:nvCxnSpPr>
            <p:cNvPr id="36" name="Straight Arrow Connector 35"/>
            <p:cNvCxnSpPr/>
            <p:nvPr/>
          </p:nvCxnSpPr>
          <p:spPr bwMode="auto">
            <a:xfrm>
              <a:off x="4259199" y="24334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37" name="TextBox 36"/>
            <p:cNvSpPr txBox="1"/>
            <p:nvPr/>
          </p:nvSpPr>
          <p:spPr>
            <a:xfrm>
              <a:off x="2486024" y="3459861"/>
              <a:ext cx="1024509" cy="461665"/>
            </a:xfrm>
            <a:prstGeom prst="rect">
              <a:avLst/>
            </a:prstGeom>
            <a:noFill/>
          </p:spPr>
          <p:txBody>
            <a:bodyPr wrap="square" rtlCol="0">
              <a:spAutoFit/>
            </a:bodyPr>
            <a:lstStyle/>
            <a:p>
              <a:pPr algn="ctr"/>
              <a:r>
                <a:rPr lang="en-US" sz="2400" b="1" dirty="0" smtClean="0">
                  <a:latin typeface="Courier New" panose="02070309020205020404" pitchFamily="49" charset="0"/>
                  <a:cs typeface="Courier New" panose="02070309020205020404" pitchFamily="49" charset="0"/>
                </a:rPr>
                <a:t>i</a:t>
              </a:r>
              <a:r>
                <a:rPr lang="en-US" sz="2400" b="1" baseline="-25000" dirty="0" smtClean="0">
                  <a:latin typeface="Courier New" panose="02070309020205020404" pitchFamily="49" charset="0"/>
                  <a:cs typeface="Courier New" panose="02070309020205020404" pitchFamily="49" charset="0"/>
                </a:rPr>
                <a:t>1</a:t>
              </a:r>
              <a:endParaRPr lang="en-US" sz="2400" b="1" dirty="0"/>
            </a:p>
          </p:txBody>
        </p:sp>
      </p:grpSp>
      <p:grpSp>
        <p:nvGrpSpPr>
          <p:cNvPr id="22" name="Group 21"/>
          <p:cNvGrpSpPr/>
          <p:nvPr/>
        </p:nvGrpSpPr>
        <p:grpSpPr>
          <a:xfrm>
            <a:off x="2447924" y="3670936"/>
            <a:ext cx="2019301" cy="1844040"/>
            <a:chOff x="2486024" y="2394585"/>
            <a:chExt cx="2743201" cy="2415159"/>
          </a:xfrm>
        </p:grpSpPr>
        <p:sp>
          <p:nvSpPr>
            <p:cNvPr id="23" name="Flowchart: Decision 22"/>
            <p:cNvSpPr/>
            <p:nvPr/>
          </p:nvSpPr>
          <p:spPr bwMode="auto">
            <a:xfrm>
              <a:off x="3336417" y="3044952"/>
              <a:ext cx="1892808" cy="1764792"/>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27" name="TextBox 26"/>
            <p:cNvSpPr txBox="1"/>
            <p:nvPr/>
          </p:nvSpPr>
          <p:spPr>
            <a:xfrm>
              <a:off x="3574542" y="3657601"/>
              <a:ext cx="1481328" cy="443408"/>
            </a:xfrm>
            <a:prstGeom prst="rect">
              <a:avLst/>
            </a:prstGeom>
            <a:noFill/>
          </p:spPr>
          <p:txBody>
            <a:bodyPr wrap="square" rtlCol="0">
              <a:spAutoFit/>
            </a:bodyPr>
            <a:lstStyle/>
            <a:p>
              <a:pPr algn="ctr"/>
              <a:r>
                <a:rPr lang="en-US" sz="1600" b="1" dirty="0" smtClean="0">
                  <a:latin typeface="Courier New" panose="02070309020205020404" pitchFamily="49" charset="0"/>
                  <a:cs typeface="Courier New" panose="02070309020205020404" pitchFamily="49" charset="0"/>
                </a:rPr>
                <a:t>H</a:t>
              </a:r>
              <a:r>
                <a:rPr lang="en-US" sz="1600" b="1" baseline="-25000" dirty="0" smtClean="0">
                  <a:latin typeface="Courier New" panose="02070309020205020404" pitchFamily="49" charset="0"/>
                  <a:cs typeface="Courier New" panose="02070309020205020404" pitchFamily="49" charset="0"/>
                </a:rPr>
                <a:t>2</a:t>
              </a:r>
              <a:r>
                <a:rPr lang="en-US" sz="1600" b="1" dirty="0" smtClean="0">
                  <a:latin typeface="Courier New" panose="02070309020205020404" pitchFamily="49" charset="0"/>
                  <a:cs typeface="Courier New" panose="02070309020205020404" pitchFamily="49" charset="0"/>
                </a:rPr>
                <a:t>(</a:t>
              </a:r>
              <a:r>
                <a:rPr lang="en-US" sz="1600" b="1" dirty="0" err="1" smtClean="0">
                  <a:latin typeface="Courier New" panose="02070309020205020404" pitchFamily="49" charset="0"/>
                  <a:cs typeface="Courier New" panose="02070309020205020404" pitchFamily="49" charset="0"/>
                </a:rPr>
                <a:t>p,i</a:t>
              </a:r>
              <a:r>
                <a:rPr lang="en-US" sz="1600" b="1" dirty="0">
                  <a:latin typeface="Courier New" panose="02070309020205020404" pitchFamily="49" charset="0"/>
                  <a:cs typeface="Courier New" panose="02070309020205020404" pitchFamily="49" charset="0"/>
                </a:rPr>
                <a:t>)</a:t>
              </a:r>
              <a:endParaRPr lang="en-US" sz="1600" b="1" dirty="0"/>
            </a:p>
          </p:txBody>
        </p:sp>
        <p:cxnSp>
          <p:nvCxnSpPr>
            <p:cNvPr id="28" name="Straight Arrow Connector 27"/>
            <p:cNvCxnSpPr/>
            <p:nvPr/>
          </p:nvCxnSpPr>
          <p:spPr bwMode="auto">
            <a:xfrm flipV="1">
              <a:off x="2622423" y="3927348"/>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34" name="TextBox 33"/>
            <p:cNvSpPr txBox="1"/>
            <p:nvPr/>
          </p:nvSpPr>
          <p:spPr>
            <a:xfrm>
              <a:off x="3314319" y="2394585"/>
              <a:ext cx="1481328" cy="443408"/>
            </a:xfrm>
            <a:prstGeom prst="rect">
              <a:avLst/>
            </a:prstGeom>
            <a:noFill/>
          </p:spPr>
          <p:txBody>
            <a:bodyPr wrap="square" rtlCol="0">
              <a:spAutoFit/>
            </a:bodyPr>
            <a:lstStyle/>
            <a:p>
              <a:pPr algn="ctr"/>
              <a:r>
                <a:rPr lang="en-US" sz="1600" b="1" dirty="0" smtClean="0">
                  <a:latin typeface="Courier New" panose="02070309020205020404" pitchFamily="49" charset="0"/>
                  <a:cs typeface="Courier New" panose="02070309020205020404" pitchFamily="49" charset="0"/>
                </a:rPr>
                <a:t>p</a:t>
              </a:r>
              <a:r>
                <a:rPr lang="en-US" sz="1600" b="1" baseline="-25000" dirty="0" smtClean="0">
                  <a:latin typeface="Courier New" panose="02070309020205020404" pitchFamily="49" charset="0"/>
                  <a:cs typeface="Courier New" panose="02070309020205020404" pitchFamily="49" charset="0"/>
                </a:rPr>
                <a:t>2</a:t>
              </a:r>
              <a:endParaRPr lang="en-US" sz="1600" b="1" dirty="0"/>
            </a:p>
          </p:txBody>
        </p:sp>
        <p:cxnSp>
          <p:nvCxnSpPr>
            <p:cNvPr id="35" name="Straight Arrow Connector 34"/>
            <p:cNvCxnSpPr/>
            <p:nvPr/>
          </p:nvCxnSpPr>
          <p:spPr bwMode="auto">
            <a:xfrm>
              <a:off x="4259199" y="24334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39" name="TextBox 38"/>
            <p:cNvSpPr txBox="1"/>
            <p:nvPr/>
          </p:nvSpPr>
          <p:spPr>
            <a:xfrm>
              <a:off x="2486024" y="3459860"/>
              <a:ext cx="1024510" cy="443408"/>
            </a:xfrm>
            <a:prstGeom prst="rect">
              <a:avLst/>
            </a:prstGeom>
            <a:noFill/>
          </p:spPr>
          <p:txBody>
            <a:bodyPr wrap="square" rtlCol="0">
              <a:spAutoFit/>
            </a:bodyPr>
            <a:lstStyle/>
            <a:p>
              <a:pPr algn="ctr"/>
              <a:r>
                <a:rPr lang="en-US" sz="1600" b="1" dirty="0" smtClean="0">
                  <a:latin typeface="Courier New" panose="02070309020205020404" pitchFamily="49" charset="0"/>
                  <a:cs typeface="Courier New" panose="02070309020205020404" pitchFamily="49" charset="0"/>
                </a:rPr>
                <a:t>i</a:t>
              </a:r>
              <a:r>
                <a:rPr lang="en-US" sz="1600" b="1" baseline="-25000" dirty="0" smtClean="0">
                  <a:latin typeface="Courier New" panose="02070309020205020404" pitchFamily="49" charset="0"/>
                  <a:cs typeface="Courier New" panose="02070309020205020404" pitchFamily="49" charset="0"/>
                </a:rPr>
                <a:t>2</a:t>
              </a:r>
              <a:endParaRPr lang="en-US" sz="1600" b="1" dirty="0"/>
            </a:p>
          </p:txBody>
        </p:sp>
      </p:grpSp>
      <p:grpSp>
        <p:nvGrpSpPr>
          <p:cNvPr id="47" name="Group 46"/>
          <p:cNvGrpSpPr/>
          <p:nvPr/>
        </p:nvGrpSpPr>
        <p:grpSpPr>
          <a:xfrm>
            <a:off x="3867150" y="3009900"/>
            <a:ext cx="1638300" cy="1514475"/>
            <a:chOff x="2486024" y="2394585"/>
            <a:chExt cx="2743201" cy="2415159"/>
          </a:xfrm>
        </p:grpSpPr>
        <p:sp>
          <p:nvSpPr>
            <p:cNvPr id="48" name="Flowchart: Decision 47"/>
            <p:cNvSpPr/>
            <p:nvPr/>
          </p:nvSpPr>
          <p:spPr bwMode="auto">
            <a:xfrm>
              <a:off x="3336417" y="3044952"/>
              <a:ext cx="1892808" cy="1764792"/>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chemeClr val="tx1"/>
                </a:solidFill>
                <a:effectLst/>
                <a:latin typeface="Arial" charset="0"/>
              </a:endParaRPr>
            </a:p>
          </p:txBody>
        </p:sp>
        <p:sp>
          <p:nvSpPr>
            <p:cNvPr id="49" name="TextBox 48"/>
            <p:cNvSpPr txBox="1"/>
            <p:nvPr/>
          </p:nvSpPr>
          <p:spPr>
            <a:xfrm>
              <a:off x="3574542" y="3657601"/>
              <a:ext cx="1481328" cy="417194"/>
            </a:xfrm>
            <a:prstGeom prst="rect">
              <a:avLst/>
            </a:prstGeom>
            <a:noFill/>
          </p:spPr>
          <p:txBody>
            <a:bodyPr wrap="square" rtlCol="0">
              <a:spAutoFit/>
            </a:bodyPr>
            <a:lstStyle/>
            <a:p>
              <a:pPr algn="ctr"/>
              <a:r>
                <a:rPr lang="en-US" sz="1100" b="1" dirty="0" smtClean="0">
                  <a:latin typeface="Courier New" panose="02070309020205020404" pitchFamily="49" charset="0"/>
                  <a:cs typeface="Courier New" panose="02070309020205020404" pitchFamily="49" charset="0"/>
                </a:rPr>
                <a:t>H</a:t>
              </a:r>
              <a:r>
                <a:rPr lang="en-US" sz="1100" b="1" baseline="-25000" dirty="0" smtClean="0">
                  <a:latin typeface="Courier New" panose="02070309020205020404" pitchFamily="49" charset="0"/>
                  <a:cs typeface="Courier New" panose="02070309020205020404" pitchFamily="49" charset="0"/>
                </a:rPr>
                <a:t>3</a:t>
              </a:r>
              <a:r>
                <a:rPr lang="en-US" sz="1100" b="1" dirty="0" smtClean="0">
                  <a:latin typeface="Courier New" panose="02070309020205020404" pitchFamily="49" charset="0"/>
                  <a:cs typeface="Courier New" panose="02070309020205020404" pitchFamily="49" charset="0"/>
                </a:rPr>
                <a:t>(</a:t>
              </a:r>
              <a:r>
                <a:rPr lang="en-US" sz="1100" b="1" dirty="0" err="1" smtClean="0">
                  <a:latin typeface="Courier New" panose="02070309020205020404" pitchFamily="49" charset="0"/>
                  <a:cs typeface="Courier New" panose="02070309020205020404" pitchFamily="49" charset="0"/>
                </a:rPr>
                <a:t>p,i</a:t>
              </a:r>
              <a:r>
                <a:rPr lang="en-US" sz="1100" b="1" dirty="0">
                  <a:latin typeface="Courier New" panose="02070309020205020404" pitchFamily="49" charset="0"/>
                  <a:cs typeface="Courier New" panose="02070309020205020404" pitchFamily="49" charset="0"/>
                </a:rPr>
                <a:t>)</a:t>
              </a:r>
              <a:endParaRPr lang="en-US" sz="1100" b="1" dirty="0"/>
            </a:p>
          </p:txBody>
        </p:sp>
        <p:cxnSp>
          <p:nvCxnSpPr>
            <p:cNvPr id="50" name="Straight Arrow Connector 49"/>
            <p:cNvCxnSpPr/>
            <p:nvPr/>
          </p:nvCxnSpPr>
          <p:spPr bwMode="auto">
            <a:xfrm flipV="1">
              <a:off x="2622423" y="3927348"/>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51" name="TextBox 50"/>
            <p:cNvSpPr txBox="1"/>
            <p:nvPr/>
          </p:nvSpPr>
          <p:spPr>
            <a:xfrm>
              <a:off x="3314319" y="2394585"/>
              <a:ext cx="1481328" cy="417194"/>
            </a:xfrm>
            <a:prstGeom prst="rect">
              <a:avLst/>
            </a:prstGeom>
            <a:noFill/>
          </p:spPr>
          <p:txBody>
            <a:bodyPr wrap="square" rtlCol="0">
              <a:spAutoFit/>
            </a:bodyPr>
            <a:lstStyle/>
            <a:p>
              <a:pPr algn="ctr"/>
              <a:r>
                <a:rPr lang="en-US" sz="1100" b="1" dirty="0" smtClean="0">
                  <a:latin typeface="Courier New" panose="02070309020205020404" pitchFamily="49" charset="0"/>
                  <a:cs typeface="Courier New" panose="02070309020205020404" pitchFamily="49" charset="0"/>
                </a:rPr>
                <a:t>p</a:t>
              </a:r>
              <a:r>
                <a:rPr lang="en-US" sz="1100" b="1" baseline="-25000" dirty="0" smtClean="0">
                  <a:latin typeface="Courier New" panose="02070309020205020404" pitchFamily="49" charset="0"/>
                  <a:cs typeface="Courier New" panose="02070309020205020404" pitchFamily="49" charset="0"/>
                </a:rPr>
                <a:t>3</a:t>
              </a:r>
              <a:endParaRPr lang="en-US" sz="1100" b="1" dirty="0"/>
            </a:p>
          </p:txBody>
        </p:sp>
        <p:cxnSp>
          <p:nvCxnSpPr>
            <p:cNvPr id="52" name="Straight Arrow Connector 51"/>
            <p:cNvCxnSpPr/>
            <p:nvPr/>
          </p:nvCxnSpPr>
          <p:spPr bwMode="auto">
            <a:xfrm>
              <a:off x="4259199" y="24334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53" name="TextBox 52"/>
            <p:cNvSpPr txBox="1"/>
            <p:nvPr/>
          </p:nvSpPr>
          <p:spPr>
            <a:xfrm>
              <a:off x="2486024" y="3459861"/>
              <a:ext cx="1024510" cy="417194"/>
            </a:xfrm>
            <a:prstGeom prst="rect">
              <a:avLst/>
            </a:prstGeom>
            <a:noFill/>
          </p:spPr>
          <p:txBody>
            <a:bodyPr wrap="square" rtlCol="0">
              <a:spAutoFit/>
            </a:bodyPr>
            <a:lstStyle/>
            <a:p>
              <a:pPr algn="ctr"/>
              <a:r>
                <a:rPr lang="en-US" sz="1100" b="1" dirty="0" smtClean="0">
                  <a:latin typeface="Courier New" panose="02070309020205020404" pitchFamily="49" charset="0"/>
                  <a:cs typeface="Courier New" panose="02070309020205020404" pitchFamily="49" charset="0"/>
                </a:rPr>
                <a:t>i</a:t>
              </a:r>
              <a:r>
                <a:rPr lang="en-US" sz="1100" b="1" baseline="-25000" dirty="0" smtClean="0">
                  <a:latin typeface="Courier New" panose="02070309020205020404" pitchFamily="49" charset="0"/>
                  <a:cs typeface="Courier New" panose="02070309020205020404" pitchFamily="49" charset="0"/>
                </a:rPr>
                <a:t>3</a:t>
              </a:r>
              <a:endParaRPr lang="en-US" sz="1100" b="1" dirty="0"/>
            </a:p>
          </p:txBody>
        </p:sp>
      </p:grpSp>
      <p:grpSp>
        <p:nvGrpSpPr>
          <p:cNvPr id="54" name="Group 53"/>
          <p:cNvGrpSpPr/>
          <p:nvPr/>
        </p:nvGrpSpPr>
        <p:grpSpPr>
          <a:xfrm>
            <a:off x="4867274" y="4067176"/>
            <a:ext cx="1504951" cy="1447800"/>
            <a:chOff x="2486024" y="2394585"/>
            <a:chExt cx="2743201" cy="2415159"/>
          </a:xfrm>
        </p:grpSpPr>
        <p:sp>
          <p:nvSpPr>
            <p:cNvPr id="55" name="Flowchart: Decision 54"/>
            <p:cNvSpPr/>
            <p:nvPr/>
          </p:nvSpPr>
          <p:spPr bwMode="auto">
            <a:xfrm>
              <a:off x="3336417" y="3044952"/>
              <a:ext cx="1892808" cy="1764792"/>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chemeClr val="tx1"/>
                </a:solidFill>
                <a:effectLst/>
                <a:latin typeface="Arial" charset="0"/>
              </a:endParaRPr>
            </a:p>
          </p:txBody>
        </p:sp>
        <p:sp>
          <p:nvSpPr>
            <p:cNvPr id="56" name="TextBox 55"/>
            <p:cNvSpPr txBox="1"/>
            <p:nvPr/>
          </p:nvSpPr>
          <p:spPr>
            <a:xfrm>
              <a:off x="3574543" y="3657602"/>
              <a:ext cx="1481328" cy="436407"/>
            </a:xfrm>
            <a:prstGeom prst="rect">
              <a:avLst/>
            </a:prstGeom>
            <a:noFill/>
          </p:spPr>
          <p:txBody>
            <a:bodyPr wrap="square" rtlCol="0">
              <a:spAutoFit/>
            </a:bodyPr>
            <a:lstStyle/>
            <a:p>
              <a:pPr algn="ctr"/>
              <a:r>
                <a:rPr lang="en-US" sz="1100" b="1" dirty="0" smtClean="0">
                  <a:latin typeface="Courier New" panose="02070309020205020404" pitchFamily="49" charset="0"/>
                  <a:cs typeface="Courier New" panose="02070309020205020404" pitchFamily="49" charset="0"/>
                </a:rPr>
                <a:t>H</a:t>
              </a:r>
              <a:r>
                <a:rPr lang="en-US" sz="1100" b="1" baseline="-25000" dirty="0" smtClean="0">
                  <a:latin typeface="Courier New" panose="02070309020205020404" pitchFamily="49" charset="0"/>
                  <a:cs typeface="Courier New" panose="02070309020205020404" pitchFamily="49" charset="0"/>
                </a:rPr>
                <a:t>4</a:t>
              </a:r>
              <a:r>
                <a:rPr lang="en-US" sz="1100" b="1" dirty="0" smtClean="0">
                  <a:latin typeface="Courier New" panose="02070309020205020404" pitchFamily="49" charset="0"/>
                  <a:cs typeface="Courier New" panose="02070309020205020404" pitchFamily="49" charset="0"/>
                </a:rPr>
                <a:t>(</a:t>
              </a:r>
              <a:r>
                <a:rPr lang="en-US" sz="1100" b="1" dirty="0" err="1" smtClean="0">
                  <a:latin typeface="Courier New" panose="02070309020205020404" pitchFamily="49" charset="0"/>
                  <a:cs typeface="Courier New" panose="02070309020205020404" pitchFamily="49" charset="0"/>
                </a:rPr>
                <a:t>p,i</a:t>
              </a:r>
              <a:r>
                <a:rPr lang="en-US" sz="1100" b="1" dirty="0">
                  <a:latin typeface="Courier New" panose="02070309020205020404" pitchFamily="49" charset="0"/>
                  <a:cs typeface="Courier New" panose="02070309020205020404" pitchFamily="49" charset="0"/>
                </a:rPr>
                <a:t>)</a:t>
              </a:r>
              <a:endParaRPr lang="en-US" sz="1100" b="1" dirty="0"/>
            </a:p>
          </p:txBody>
        </p:sp>
        <p:cxnSp>
          <p:nvCxnSpPr>
            <p:cNvPr id="57" name="Straight Arrow Connector 56"/>
            <p:cNvCxnSpPr/>
            <p:nvPr/>
          </p:nvCxnSpPr>
          <p:spPr bwMode="auto">
            <a:xfrm flipV="1">
              <a:off x="2622423" y="3927348"/>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58" name="TextBox 57"/>
            <p:cNvSpPr txBox="1"/>
            <p:nvPr/>
          </p:nvSpPr>
          <p:spPr>
            <a:xfrm>
              <a:off x="3314319" y="2394585"/>
              <a:ext cx="1481328" cy="436407"/>
            </a:xfrm>
            <a:prstGeom prst="rect">
              <a:avLst/>
            </a:prstGeom>
            <a:noFill/>
          </p:spPr>
          <p:txBody>
            <a:bodyPr wrap="square" rtlCol="0">
              <a:spAutoFit/>
            </a:bodyPr>
            <a:lstStyle/>
            <a:p>
              <a:pPr algn="ctr"/>
              <a:r>
                <a:rPr lang="en-US" sz="1100" b="1" dirty="0" smtClean="0">
                  <a:latin typeface="Courier New" panose="02070309020205020404" pitchFamily="49" charset="0"/>
                  <a:cs typeface="Courier New" panose="02070309020205020404" pitchFamily="49" charset="0"/>
                </a:rPr>
                <a:t>p</a:t>
              </a:r>
              <a:r>
                <a:rPr lang="en-US" sz="1100" b="1" baseline="-25000" dirty="0" smtClean="0">
                  <a:latin typeface="Courier New" panose="02070309020205020404" pitchFamily="49" charset="0"/>
                  <a:cs typeface="Courier New" panose="02070309020205020404" pitchFamily="49" charset="0"/>
                </a:rPr>
                <a:t>4</a:t>
              </a:r>
              <a:endParaRPr lang="en-US" sz="1100" b="1" dirty="0"/>
            </a:p>
          </p:txBody>
        </p:sp>
        <p:cxnSp>
          <p:nvCxnSpPr>
            <p:cNvPr id="59" name="Straight Arrow Connector 58"/>
            <p:cNvCxnSpPr/>
            <p:nvPr/>
          </p:nvCxnSpPr>
          <p:spPr bwMode="auto">
            <a:xfrm>
              <a:off x="4259199" y="24334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60" name="TextBox 59"/>
            <p:cNvSpPr txBox="1"/>
            <p:nvPr/>
          </p:nvSpPr>
          <p:spPr>
            <a:xfrm>
              <a:off x="2486024" y="3459861"/>
              <a:ext cx="1024509" cy="436407"/>
            </a:xfrm>
            <a:prstGeom prst="rect">
              <a:avLst/>
            </a:prstGeom>
            <a:noFill/>
          </p:spPr>
          <p:txBody>
            <a:bodyPr wrap="square" rtlCol="0">
              <a:spAutoFit/>
            </a:bodyPr>
            <a:lstStyle/>
            <a:p>
              <a:pPr algn="ctr"/>
              <a:r>
                <a:rPr lang="en-US" sz="1100" b="1" dirty="0" smtClean="0">
                  <a:latin typeface="Courier New" panose="02070309020205020404" pitchFamily="49" charset="0"/>
                  <a:cs typeface="Courier New" panose="02070309020205020404" pitchFamily="49" charset="0"/>
                </a:rPr>
                <a:t>i</a:t>
              </a:r>
              <a:r>
                <a:rPr lang="en-US" sz="1100" b="1" baseline="-25000" dirty="0">
                  <a:latin typeface="Courier New" panose="02070309020205020404" pitchFamily="49" charset="0"/>
                  <a:cs typeface="Courier New" panose="02070309020205020404" pitchFamily="49" charset="0"/>
                </a:rPr>
                <a:t>4</a:t>
              </a:r>
              <a:endParaRPr lang="en-US" sz="1100" b="1" dirty="0"/>
            </a:p>
          </p:txBody>
        </p:sp>
      </p:grpSp>
      <p:grpSp>
        <p:nvGrpSpPr>
          <p:cNvPr id="61" name="Group 60"/>
          <p:cNvGrpSpPr/>
          <p:nvPr/>
        </p:nvGrpSpPr>
        <p:grpSpPr>
          <a:xfrm>
            <a:off x="5886449" y="3417094"/>
            <a:ext cx="1276351" cy="1171576"/>
            <a:chOff x="2486024" y="2394585"/>
            <a:chExt cx="2743201" cy="2415159"/>
          </a:xfrm>
        </p:grpSpPr>
        <p:sp>
          <p:nvSpPr>
            <p:cNvPr id="62" name="Flowchart: Decision 61"/>
            <p:cNvSpPr/>
            <p:nvPr/>
          </p:nvSpPr>
          <p:spPr bwMode="auto">
            <a:xfrm>
              <a:off x="3336417" y="3044952"/>
              <a:ext cx="1892808" cy="1764792"/>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p:txBody>
        </p:sp>
        <p:sp>
          <p:nvSpPr>
            <p:cNvPr id="63" name="TextBox 62"/>
            <p:cNvSpPr txBox="1"/>
            <p:nvPr/>
          </p:nvSpPr>
          <p:spPr>
            <a:xfrm>
              <a:off x="3574543" y="3657601"/>
              <a:ext cx="1481327" cy="475851"/>
            </a:xfrm>
            <a:prstGeom prst="rect">
              <a:avLst/>
            </a:prstGeom>
            <a:noFill/>
          </p:spPr>
          <p:txBody>
            <a:bodyPr wrap="square" rtlCol="0">
              <a:spAutoFit/>
            </a:bodyPr>
            <a:lstStyle/>
            <a:p>
              <a:pPr algn="ctr"/>
              <a:r>
                <a:rPr lang="en-US" sz="900" b="1" dirty="0" smtClean="0">
                  <a:latin typeface="Courier New" panose="02070309020205020404" pitchFamily="49" charset="0"/>
                  <a:cs typeface="Courier New" panose="02070309020205020404" pitchFamily="49" charset="0"/>
                </a:rPr>
                <a:t>H</a:t>
              </a:r>
              <a:r>
                <a:rPr lang="en-US" sz="900" b="1" baseline="-25000" dirty="0">
                  <a:latin typeface="Courier New" panose="02070309020205020404" pitchFamily="49" charset="0"/>
                  <a:cs typeface="Courier New" panose="02070309020205020404" pitchFamily="49" charset="0"/>
                </a:rPr>
                <a:t>5</a:t>
              </a:r>
              <a:r>
                <a:rPr lang="en-US" sz="900" b="1" dirty="0" smtClean="0">
                  <a:latin typeface="Courier New" panose="02070309020205020404" pitchFamily="49" charset="0"/>
                  <a:cs typeface="Courier New" panose="02070309020205020404" pitchFamily="49" charset="0"/>
                </a:rPr>
                <a:t>(</a:t>
              </a:r>
              <a:r>
                <a:rPr lang="en-US" sz="900" b="1" dirty="0" err="1" smtClean="0">
                  <a:latin typeface="Courier New" panose="02070309020205020404" pitchFamily="49" charset="0"/>
                  <a:cs typeface="Courier New" panose="02070309020205020404" pitchFamily="49" charset="0"/>
                </a:rPr>
                <a:t>p,i</a:t>
              </a:r>
              <a:r>
                <a:rPr lang="en-US" sz="900" b="1" dirty="0">
                  <a:latin typeface="Courier New" panose="02070309020205020404" pitchFamily="49" charset="0"/>
                  <a:cs typeface="Courier New" panose="02070309020205020404" pitchFamily="49" charset="0"/>
                </a:rPr>
                <a:t>)</a:t>
              </a:r>
              <a:endParaRPr lang="en-US" sz="900" b="1" dirty="0"/>
            </a:p>
          </p:txBody>
        </p:sp>
        <p:cxnSp>
          <p:nvCxnSpPr>
            <p:cNvPr id="64" name="Straight Arrow Connector 63"/>
            <p:cNvCxnSpPr/>
            <p:nvPr/>
          </p:nvCxnSpPr>
          <p:spPr bwMode="auto">
            <a:xfrm flipV="1">
              <a:off x="2622423" y="3927348"/>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65" name="TextBox 64"/>
            <p:cNvSpPr txBox="1"/>
            <p:nvPr/>
          </p:nvSpPr>
          <p:spPr>
            <a:xfrm>
              <a:off x="3314318" y="2394585"/>
              <a:ext cx="1481327" cy="475851"/>
            </a:xfrm>
            <a:prstGeom prst="rect">
              <a:avLst/>
            </a:prstGeom>
            <a:noFill/>
          </p:spPr>
          <p:txBody>
            <a:bodyPr wrap="square" rtlCol="0">
              <a:spAutoFit/>
            </a:bodyPr>
            <a:lstStyle/>
            <a:p>
              <a:pPr algn="ctr"/>
              <a:r>
                <a:rPr lang="en-US" sz="900" b="1" dirty="0" smtClean="0">
                  <a:latin typeface="Courier New" panose="02070309020205020404" pitchFamily="49" charset="0"/>
                  <a:cs typeface="Courier New" panose="02070309020205020404" pitchFamily="49" charset="0"/>
                </a:rPr>
                <a:t>p</a:t>
              </a:r>
              <a:r>
                <a:rPr lang="en-US" sz="900" b="1" baseline="-25000" dirty="0">
                  <a:latin typeface="Courier New" panose="02070309020205020404" pitchFamily="49" charset="0"/>
                  <a:cs typeface="Courier New" panose="02070309020205020404" pitchFamily="49" charset="0"/>
                </a:rPr>
                <a:t>5</a:t>
              </a:r>
              <a:endParaRPr lang="en-US" sz="900" b="1" dirty="0"/>
            </a:p>
          </p:txBody>
        </p:sp>
        <p:cxnSp>
          <p:nvCxnSpPr>
            <p:cNvPr id="66" name="Straight Arrow Connector 65"/>
            <p:cNvCxnSpPr/>
            <p:nvPr/>
          </p:nvCxnSpPr>
          <p:spPr bwMode="auto">
            <a:xfrm>
              <a:off x="4259199" y="24334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67" name="TextBox 66"/>
            <p:cNvSpPr txBox="1"/>
            <p:nvPr/>
          </p:nvSpPr>
          <p:spPr>
            <a:xfrm>
              <a:off x="2486024" y="3459862"/>
              <a:ext cx="1024508" cy="475851"/>
            </a:xfrm>
            <a:prstGeom prst="rect">
              <a:avLst/>
            </a:prstGeom>
            <a:noFill/>
          </p:spPr>
          <p:txBody>
            <a:bodyPr wrap="square" rtlCol="0">
              <a:spAutoFit/>
            </a:bodyPr>
            <a:lstStyle/>
            <a:p>
              <a:pPr algn="ctr"/>
              <a:r>
                <a:rPr lang="en-US" sz="900" b="1" dirty="0" smtClean="0">
                  <a:latin typeface="Courier New" panose="02070309020205020404" pitchFamily="49" charset="0"/>
                  <a:cs typeface="Courier New" panose="02070309020205020404" pitchFamily="49" charset="0"/>
                </a:rPr>
                <a:t>i</a:t>
              </a:r>
              <a:r>
                <a:rPr lang="en-US" sz="900" b="1" baseline="-25000" dirty="0">
                  <a:latin typeface="Courier New" panose="02070309020205020404" pitchFamily="49" charset="0"/>
                  <a:cs typeface="Courier New" panose="02070309020205020404" pitchFamily="49" charset="0"/>
                </a:rPr>
                <a:t>5</a:t>
              </a:r>
              <a:endParaRPr lang="en-US" sz="900" b="1" dirty="0"/>
            </a:p>
          </p:txBody>
        </p:sp>
      </p:grpSp>
      <p:grpSp>
        <p:nvGrpSpPr>
          <p:cNvPr id="68" name="Group 67"/>
          <p:cNvGrpSpPr/>
          <p:nvPr/>
        </p:nvGrpSpPr>
        <p:grpSpPr>
          <a:xfrm>
            <a:off x="6724650" y="4171949"/>
            <a:ext cx="1190626" cy="1143001"/>
            <a:chOff x="2486024" y="2394585"/>
            <a:chExt cx="2743201" cy="2415159"/>
          </a:xfrm>
        </p:grpSpPr>
        <p:sp>
          <p:nvSpPr>
            <p:cNvPr id="69" name="Flowchart: Decision 68"/>
            <p:cNvSpPr/>
            <p:nvPr/>
          </p:nvSpPr>
          <p:spPr bwMode="auto">
            <a:xfrm>
              <a:off x="3336416" y="3044951"/>
              <a:ext cx="1892809" cy="1764793"/>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p:txBody>
        </p:sp>
        <p:sp>
          <p:nvSpPr>
            <p:cNvPr id="70" name="TextBox 69"/>
            <p:cNvSpPr txBox="1"/>
            <p:nvPr/>
          </p:nvSpPr>
          <p:spPr>
            <a:xfrm>
              <a:off x="3574544" y="3657600"/>
              <a:ext cx="1481326" cy="487748"/>
            </a:xfrm>
            <a:prstGeom prst="rect">
              <a:avLst/>
            </a:prstGeom>
            <a:noFill/>
          </p:spPr>
          <p:txBody>
            <a:bodyPr wrap="square" rtlCol="0">
              <a:spAutoFit/>
            </a:bodyPr>
            <a:lstStyle/>
            <a:p>
              <a:pPr algn="ctr"/>
              <a:r>
                <a:rPr lang="en-US" sz="900" b="1" dirty="0" smtClean="0">
                  <a:latin typeface="Courier New" panose="02070309020205020404" pitchFamily="49" charset="0"/>
                  <a:cs typeface="Courier New" panose="02070309020205020404" pitchFamily="49" charset="0"/>
                </a:rPr>
                <a:t>H</a:t>
              </a:r>
              <a:r>
                <a:rPr lang="en-US" sz="900" b="1" baseline="-25000" dirty="0" smtClean="0">
                  <a:latin typeface="Courier New" panose="02070309020205020404" pitchFamily="49" charset="0"/>
                  <a:cs typeface="Courier New" panose="02070309020205020404" pitchFamily="49" charset="0"/>
                </a:rPr>
                <a:t>6</a:t>
              </a:r>
              <a:r>
                <a:rPr lang="en-US" sz="900" b="1" dirty="0" smtClean="0">
                  <a:latin typeface="Courier New" panose="02070309020205020404" pitchFamily="49" charset="0"/>
                  <a:cs typeface="Courier New" panose="02070309020205020404" pitchFamily="49" charset="0"/>
                </a:rPr>
                <a:t>(</a:t>
              </a:r>
              <a:r>
                <a:rPr lang="en-US" sz="900" b="1" dirty="0" err="1" smtClean="0">
                  <a:latin typeface="Courier New" panose="02070309020205020404" pitchFamily="49" charset="0"/>
                  <a:cs typeface="Courier New" panose="02070309020205020404" pitchFamily="49" charset="0"/>
                </a:rPr>
                <a:t>p,i</a:t>
              </a:r>
              <a:r>
                <a:rPr lang="en-US" sz="900" b="1" dirty="0">
                  <a:latin typeface="Courier New" panose="02070309020205020404" pitchFamily="49" charset="0"/>
                  <a:cs typeface="Courier New" panose="02070309020205020404" pitchFamily="49" charset="0"/>
                </a:rPr>
                <a:t>)</a:t>
              </a:r>
              <a:endParaRPr lang="en-US" sz="900" b="1" dirty="0"/>
            </a:p>
          </p:txBody>
        </p:sp>
        <p:cxnSp>
          <p:nvCxnSpPr>
            <p:cNvPr id="71" name="Straight Arrow Connector 70"/>
            <p:cNvCxnSpPr/>
            <p:nvPr/>
          </p:nvCxnSpPr>
          <p:spPr bwMode="auto">
            <a:xfrm flipV="1">
              <a:off x="2622423" y="3927348"/>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72" name="TextBox 71"/>
            <p:cNvSpPr txBox="1"/>
            <p:nvPr/>
          </p:nvSpPr>
          <p:spPr>
            <a:xfrm>
              <a:off x="3314319" y="2394585"/>
              <a:ext cx="1481326" cy="487748"/>
            </a:xfrm>
            <a:prstGeom prst="rect">
              <a:avLst/>
            </a:prstGeom>
            <a:noFill/>
          </p:spPr>
          <p:txBody>
            <a:bodyPr wrap="square" rtlCol="0">
              <a:spAutoFit/>
            </a:bodyPr>
            <a:lstStyle/>
            <a:p>
              <a:pPr algn="ctr"/>
              <a:r>
                <a:rPr lang="en-US" sz="900" b="1" dirty="0" smtClean="0">
                  <a:latin typeface="Courier New" panose="02070309020205020404" pitchFamily="49" charset="0"/>
                  <a:cs typeface="Courier New" panose="02070309020205020404" pitchFamily="49" charset="0"/>
                </a:rPr>
                <a:t>p</a:t>
              </a:r>
              <a:r>
                <a:rPr lang="en-US" sz="900" b="1" baseline="-25000" dirty="0">
                  <a:latin typeface="Courier New" panose="02070309020205020404" pitchFamily="49" charset="0"/>
                  <a:cs typeface="Courier New" panose="02070309020205020404" pitchFamily="49" charset="0"/>
                </a:rPr>
                <a:t>6</a:t>
              </a:r>
              <a:endParaRPr lang="en-US" sz="900" b="1" dirty="0"/>
            </a:p>
          </p:txBody>
        </p:sp>
        <p:cxnSp>
          <p:nvCxnSpPr>
            <p:cNvPr id="73" name="Straight Arrow Connector 72"/>
            <p:cNvCxnSpPr/>
            <p:nvPr/>
          </p:nvCxnSpPr>
          <p:spPr bwMode="auto">
            <a:xfrm>
              <a:off x="4259199" y="24334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74" name="TextBox 73"/>
            <p:cNvSpPr txBox="1"/>
            <p:nvPr/>
          </p:nvSpPr>
          <p:spPr>
            <a:xfrm>
              <a:off x="2486024" y="3459861"/>
              <a:ext cx="1024508" cy="487748"/>
            </a:xfrm>
            <a:prstGeom prst="rect">
              <a:avLst/>
            </a:prstGeom>
            <a:noFill/>
          </p:spPr>
          <p:txBody>
            <a:bodyPr wrap="square" rtlCol="0">
              <a:spAutoFit/>
            </a:bodyPr>
            <a:lstStyle/>
            <a:p>
              <a:pPr algn="ctr"/>
              <a:r>
                <a:rPr lang="en-US" sz="900" b="1" dirty="0" smtClean="0">
                  <a:latin typeface="Courier New" panose="02070309020205020404" pitchFamily="49" charset="0"/>
                  <a:cs typeface="Courier New" panose="02070309020205020404" pitchFamily="49" charset="0"/>
                </a:rPr>
                <a:t>i</a:t>
              </a:r>
              <a:r>
                <a:rPr lang="en-US" sz="900" b="1" baseline="-25000" dirty="0" smtClean="0">
                  <a:latin typeface="Courier New" panose="02070309020205020404" pitchFamily="49" charset="0"/>
                  <a:cs typeface="Courier New" panose="02070309020205020404" pitchFamily="49" charset="0"/>
                </a:rPr>
                <a:t>6</a:t>
              </a:r>
              <a:endParaRPr lang="en-US" sz="900" b="1" dirty="0"/>
            </a:p>
          </p:txBody>
        </p:sp>
      </p:grpSp>
      <p:grpSp>
        <p:nvGrpSpPr>
          <p:cNvPr id="75" name="Group 74"/>
          <p:cNvGrpSpPr/>
          <p:nvPr/>
        </p:nvGrpSpPr>
        <p:grpSpPr>
          <a:xfrm>
            <a:off x="7562469" y="3540632"/>
            <a:ext cx="1028700" cy="1047751"/>
            <a:chOff x="2486024" y="2394585"/>
            <a:chExt cx="2743201" cy="2415159"/>
          </a:xfrm>
        </p:grpSpPr>
        <p:sp>
          <p:nvSpPr>
            <p:cNvPr id="76" name="Flowchart: Decision 75"/>
            <p:cNvSpPr/>
            <p:nvPr/>
          </p:nvSpPr>
          <p:spPr bwMode="auto">
            <a:xfrm>
              <a:off x="3336416" y="3044951"/>
              <a:ext cx="1892809" cy="1764793"/>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600" b="0" i="0" u="none" strike="noStrike" cap="none" normalizeH="0" baseline="0" smtClean="0">
                <a:ln>
                  <a:noFill/>
                </a:ln>
                <a:solidFill>
                  <a:schemeClr val="tx1"/>
                </a:solidFill>
                <a:effectLst/>
                <a:latin typeface="Arial" charset="0"/>
              </a:endParaRPr>
            </a:p>
          </p:txBody>
        </p:sp>
        <p:sp>
          <p:nvSpPr>
            <p:cNvPr id="77" name="TextBox 76"/>
            <p:cNvSpPr txBox="1"/>
            <p:nvPr/>
          </p:nvSpPr>
          <p:spPr>
            <a:xfrm>
              <a:off x="3574544" y="3657601"/>
              <a:ext cx="1481326" cy="461145"/>
            </a:xfrm>
            <a:prstGeom prst="rect">
              <a:avLst/>
            </a:prstGeom>
            <a:noFill/>
          </p:spPr>
          <p:txBody>
            <a:bodyPr wrap="square" rtlCol="0">
              <a:spAutoFit/>
            </a:bodyPr>
            <a:lstStyle/>
            <a:p>
              <a:pPr algn="ctr"/>
              <a:r>
                <a:rPr lang="en-US" sz="700" b="1" dirty="0" smtClean="0">
                  <a:latin typeface="Courier New" panose="02070309020205020404" pitchFamily="49" charset="0"/>
                  <a:cs typeface="Courier New" panose="02070309020205020404" pitchFamily="49" charset="0"/>
                </a:rPr>
                <a:t>H</a:t>
              </a:r>
              <a:r>
                <a:rPr lang="en-US" sz="700" b="1" baseline="-25000" dirty="0" smtClean="0">
                  <a:latin typeface="Courier New" panose="02070309020205020404" pitchFamily="49" charset="0"/>
                  <a:cs typeface="Courier New" panose="02070309020205020404" pitchFamily="49" charset="0"/>
                </a:rPr>
                <a:t>7</a:t>
              </a:r>
              <a:r>
                <a:rPr lang="en-US" sz="700" b="1" dirty="0" smtClean="0">
                  <a:latin typeface="Courier New" panose="02070309020205020404" pitchFamily="49" charset="0"/>
                  <a:cs typeface="Courier New" panose="02070309020205020404" pitchFamily="49" charset="0"/>
                </a:rPr>
                <a:t>(</a:t>
              </a:r>
              <a:r>
                <a:rPr lang="en-US" sz="700" b="1" dirty="0" err="1" smtClean="0">
                  <a:latin typeface="Courier New" panose="02070309020205020404" pitchFamily="49" charset="0"/>
                  <a:cs typeface="Courier New" panose="02070309020205020404" pitchFamily="49" charset="0"/>
                </a:rPr>
                <a:t>p,i</a:t>
              </a:r>
              <a:r>
                <a:rPr lang="en-US" sz="700" b="1" dirty="0">
                  <a:latin typeface="Courier New" panose="02070309020205020404" pitchFamily="49" charset="0"/>
                  <a:cs typeface="Courier New" panose="02070309020205020404" pitchFamily="49" charset="0"/>
                </a:rPr>
                <a:t>)</a:t>
              </a:r>
              <a:endParaRPr lang="en-US" sz="700" b="1" dirty="0"/>
            </a:p>
          </p:txBody>
        </p:sp>
        <p:cxnSp>
          <p:nvCxnSpPr>
            <p:cNvPr id="78" name="Straight Arrow Connector 77"/>
            <p:cNvCxnSpPr/>
            <p:nvPr/>
          </p:nvCxnSpPr>
          <p:spPr bwMode="auto">
            <a:xfrm flipV="1">
              <a:off x="2622423" y="3927348"/>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79" name="TextBox 78"/>
            <p:cNvSpPr txBox="1"/>
            <p:nvPr/>
          </p:nvSpPr>
          <p:spPr>
            <a:xfrm>
              <a:off x="3314320" y="2394585"/>
              <a:ext cx="1481326" cy="461145"/>
            </a:xfrm>
            <a:prstGeom prst="rect">
              <a:avLst/>
            </a:prstGeom>
            <a:noFill/>
          </p:spPr>
          <p:txBody>
            <a:bodyPr wrap="square" rtlCol="0">
              <a:spAutoFit/>
            </a:bodyPr>
            <a:lstStyle/>
            <a:p>
              <a:pPr algn="ctr"/>
              <a:r>
                <a:rPr lang="en-US" sz="700" b="1" dirty="0" smtClean="0">
                  <a:latin typeface="Courier New" panose="02070309020205020404" pitchFamily="49" charset="0"/>
                  <a:cs typeface="Courier New" panose="02070309020205020404" pitchFamily="49" charset="0"/>
                </a:rPr>
                <a:t>p</a:t>
              </a:r>
              <a:r>
                <a:rPr lang="en-US" sz="700" b="1" baseline="-25000" dirty="0" smtClean="0">
                  <a:latin typeface="Courier New" panose="02070309020205020404" pitchFamily="49" charset="0"/>
                  <a:cs typeface="Courier New" panose="02070309020205020404" pitchFamily="49" charset="0"/>
                </a:rPr>
                <a:t>7</a:t>
              </a:r>
              <a:endParaRPr lang="en-US" sz="700" b="1" dirty="0"/>
            </a:p>
          </p:txBody>
        </p:sp>
        <p:cxnSp>
          <p:nvCxnSpPr>
            <p:cNvPr id="80" name="Straight Arrow Connector 79"/>
            <p:cNvCxnSpPr/>
            <p:nvPr/>
          </p:nvCxnSpPr>
          <p:spPr bwMode="auto">
            <a:xfrm>
              <a:off x="4259199" y="24334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81" name="TextBox 80"/>
            <p:cNvSpPr txBox="1"/>
            <p:nvPr/>
          </p:nvSpPr>
          <p:spPr>
            <a:xfrm>
              <a:off x="2486024" y="3459861"/>
              <a:ext cx="1024507" cy="461145"/>
            </a:xfrm>
            <a:prstGeom prst="rect">
              <a:avLst/>
            </a:prstGeom>
            <a:noFill/>
          </p:spPr>
          <p:txBody>
            <a:bodyPr wrap="square" rtlCol="0">
              <a:spAutoFit/>
            </a:bodyPr>
            <a:lstStyle/>
            <a:p>
              <a:pPr algn="ctr"/>
              <a:r>
                <a:rPr lang="en-US" sz="700" b="1" dirty="0" smtClean="0">
                  <a:latin typeface="Courier New" panose="02070309020205020404" pitchFamily="49" charset="0"/>
                  <a:cs typeface="Courier New" panose="02070309020205020404" pitchFamily="49" charset="0"/>
                </a:rPr>
                <a:t>i</a:t>
              </a:r>
              <a:r>
                <a:rPr lang="en-US" sz="700" b="1" baseline="-25000" dirty="0" smtClean="0">
                  <a:latin typeface="Courier New" panose="02070309020205020404" pitchFamily="49" charset="0"/>
                  <a:cs typeface="Courier New" panose="02070309020205020404" pitchFamily="49" charset="0"/>
                </a:rPr>
                <a:t>7</a:t>
              </a:r>
              <a:endParaRPr lang="en-US" sz="700" b="1" dirty="0"/>
            </a:p>
          </p:txBody>
        </p:sp>
      </p:grpSp>
      <p:grpSp>
        <p:nvGrpSpPr>
          <p:cNvPr id="82" name="Group 81"/>
          <p:cNvGrpSpPr/>
          <p:nvPr/>
        </p:nvGrpSpPr>
        <p:grpSpPr>
          <a:xfrm>
            <a:off x="8355712" y="4325113"/>
            <a:ext cx="870584" cy="974501"/>
            <a:chOff x="2486024" y="2394585"/>
            <a:chExt cx="2743201" cy="2415159"/>
          </a:xfrm>
        </p:grpSpPr>
        <p:sp>
          <p:nvSpPr>
            <p:cNvPr id="83" name="Flowchart: Decision 82"/>
            <p:cNvSpPr/>
            <p:nvPr/>
          </p:nvSpPr>
          <p:spPr bwMode="auto">
            <a:xfrm>
              <a:off x="3336416" y="3044951"/>
              <a:ext cx="1892809" cy="1764793"/>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400" b="0" i="0" u="none" strike="noStrike" cap="none" normalizeH="0" baseline="0" smtClean="0">
                <a:ln>
                  <a:noFill/>
                </a:ln>
                <a:solidFill>
                  <a:schemeClr val="tx1"/>
                </a:solidFill>
                <a:effectLst/>
                <a:latin typeface="Arial" charset="0"/>
              </a:endParaRPr>
            </a:p>
          </p:txBody>
        </p:sp>
        <p:sp>
          <p:nvSpPr>
            <p:cNvPr id="84" name="TextBox 83"/>
            <p:cNvSpPr txBox="1"/>
            <p:nvPr/>
          </p:nvSpPr>
          <p:spPr>
            <a:xfrm>
              <a:off x="3574543" y="3657602"/>
              <a:ext cx="1481327" cy="419528"/>
            </a:xfrm>
            <a:prstGeom prst="rect">
              <a:avLst/>
            </a:prstGeom>
            <a:noFill/>
          </p:spPr>
          <p:txBody>
            <a:bodyPr wrap="square" rtlCol="0">
              <a:spAutoFit/>
            </a:bodyPr>
            <a:lstStyle/>
            <a:p>
              <a:pPr algn="ctr"/>
              <a:r>
                <a:rPr lang="en-US" sz="500" b="1" dirty="0" smtClean="0">
                  <a:latin typeface="Courier New" panose="02070309020205020404" pitchFamily="49" charset="0"/>
                  <a:cs typeface="Courier New" panose="02070309020205020404" pitchFamily="49" charset="0"/>
                </a:rPr>
                <a:t>H</a:t>
              </a:r>
              <a:r>
                <a:rPr lang="en-US" sz="500" b="1" baseline="-25000" dirty="0" smtClean="0">
                  <a:latin typeface="Courier New" panose="02070309020205020404" pitchFamily="49" charset="0"/>
                  <a:cs typeface="Courier New" panose="02070309020205020404" pitchFamily="49" charset="0"/>
                </a:rPr>
                <a:t>8</a:t>
              </a:r>
              <a:r>
                <a:rPr lang="en-US" sz="500" b="1" dirty="0" smtClean="0">
                  <a:latin typeface="Courier New" panose="02070309020205020404" pitchFamily="49" charset="0"/>
                  <a:cs typeface="Courier New" panose="02070309020205020404" pitchFamily="49" charset="0"/>
                </a:rPr>
                <a:t>(</a:t>
              </a:r>
              <a:r>
                <a:rPr lang="en-US" sz="500" b="1" dirty="0" err="1" smtClean="0">
                  <a:latin typeface="Courier New" panose="02070309020205020404" pitchFamily="49" charset="0"/>
                  <a:cs typeface="Courier New" panose="02070309020205020404" pitchFamily="49" charset="0"/>
                </a:rPr>
                <a:t>p,i</a:t>
              </a:r>
              <a:r>
                <a:rPr lang="en-US" sz="500" b="1" dirty="0">
                  <a:latin typeface="Courier New" panose="02070309020205020404" pitchFamily="49" charset="0"/>
                  <a:cs typeface="Courier New" panose="02070309020205020404" pitchFamily="49" charset="0"/>
                </a:rPr>
                <a:t>)</a:t>
              </a:r>
              <a:endParaRPr lang="en-US" sz="500" b="1" dirty="0"/>
            </a:p>
          </p:txBody>
        </p:sp>
        <p:cxnSp>
          <p:nvCxnSpPr>
            <p:cNvPr id="85" name="Straight Arrow Connector 84"/>
            <p:cNvCxnSpPr/>
            <p:nvPr/>
          </p:nvCxnSpPr>
          <p:spPr bwMode="auto">
            <a:xfrm flipV="1">
              <a:off x="2622423" y="3927348"/>
              <a:ext cx="694944" cy="4572"/>
            </a:xfrm>
            <a:prstGeom prst="straightConnector1">
              <a:avLst/>
            </a:prstGeom>
            <a:noFill/>
            <a:ln w="25400" cap="flat" cmpd="sng" algn="ctr">
              <a:solidFill>
                <a:schemeClr val="tx1"/>
              </a:solidFill>
              <a:prstDash val="solid"/>
              <a:round/>
              <a:headEnd type="none" w="med" len="med"/>
              <a:tailEnd type="arrow"/>
            </a:ln>
            <a:effectLst/>
          </p:spPr>
        </p:cxnSp>
        <p:sp>
          <p:nvSpPr>
            <p:cNvPr id="86" name="TextBox 85"/>
            <p:cNvSpPr txBox="1"/>
            <p:nvPr/>
          </p:nvSpPr>
          <p:spPr>
            <a:xfrm>
              <a:off x="3314321" y="2394585"/>
              <a:ext cx="1481327" cy="419528"/>
            </a:xfrm>
            <a:prstGeom prst="rect">
              <a:avLst/>
            </a:prstGeom>
            <a:noFill/>
          </p:spPr>
          <p:txBody>
            <a:bodyPr wrap="square" rtlCol="0">
              <a:spAutoFit/>
            </a:bodyPr>
            <a:lstStyle/>
            <a:p>
              <a:pPr algn="ctr"/>
              <a:r>
                <a:rPr lang="en-US" sz="500" b="1" dirty="0" smtClean="0">
                  <a:latin typeface="Courier New" panose="02070309020205020404" pitchFamily="49" charset="0"/>
                  <a:cs typeface="Courier New" panose="02070309020205020404" pitchFamily="49" charset="0"/>
                </a:rPr>
                <a:t>p</a:t>
              </a:r>
              <a:r>
                <a:rPr lang="en-US" sz="500" b="1" baseline="-25000" dirty="0" smtClean="0">
                  <a:latin typeface="Courier New" panose="02070309020205020404" pitchFamily="49" charset="0"/>
                  <a:cs typeface="Courier New" panose="02070309020205020404" pitchFamily="49" charset="0"/>
                </a:rPr>
                <a:t>8</a:t>
              </a:r>
              <a:endParaRPr lang="en-US" sz="500" b="1" dirty="0"/>
            </a:p>
          </p:txBody>
        </p:sp>
        <p:cxnSp>
          <p:nvCxnSpPr>
            <p:cNvPr id="87" name="Straight Arrow Connector 86"/>
            <p:cNvCxnSpPr/>
            <p:nvPr/>
          </p:nvCxnSpPr>
          <p:spPr bwMode="auto">
            <a:xfrm>
              <a:off x="4259199" y="2433447"/>
              <a:ext cx="4572" cy="640080"/>
            </a:xfrm>
            <a:prstGeom prst="straightConnector1">
              <a:avLst/>
            </a:prstGeom>
            <a:noFill/>
            <a:ln w="25400" cap="flat" cmpd="sng" algn="ctr">
              <a:solidFill>
                <a:schemeClr val="tx1"/>
              </a:solidFill>
              <a:prstDash val="solid"/>
              <a:round/>
              <a:headEnd type="none" w="med" len="med"/>
              <a:tailEnd type="arrow"/>
            </a:ln>
            <a:effectLst/>
          </p:spPr>
        </p:cxnSp>
        <p:sp>
          <p:nvSpPr>
            <p:cNvPr id="88" name="TextBox 87"/>
            <p:cNvSpPr txBox="1"/>
            <p:nvPr/>
          </p:nvSpPr>
          <p:spPr>
            <a:xfrm>
              <a:off x="2486024" y="3459861"/>
              <a:ext cx="1024510" cy="419528"/>
            </a:xfrm>
            <a:prstGeom prst="rect">
              <a:avLst/>
            </a:prstGeom>
            <a:noFill/>
          </p:spPr>
          <p:txBody>
            <a:bodyPr wrap="square" rtlCol="0">
              <a:spAutoFit/>
            </a:bodyPr>
            <a:lstStyle/>
            <a:p>
              <a:pPr algn="ctr"/>
              <a:r>
                <a:rPr lang="en-US" sz="500" b="1" dirty="0" smtClean="0">
                  <a:latin typeface="Courier New" panose="02070309020205020404" pitchFamily="49" charset="0"/>
                  <a:cs typeface="Courier New" panose="02070309020205020404" pitchFamily="49" charset="0"/>
                </a:rPr>
                <a:t>i</a:t>
              </a:r>
              <a:r>
                <a:rPr lang="en-US" sz="500" b="1" baseline="-25000" dirty="0" smtClean="0">
                  <a:latin typeface="Courier New" panose="02070309020205020404" pitchFamily="49" charset="0"/>
                  <a:cs typeface="Courier New" panose="02070309020205020404" pitchFamily="49" charset="0"/>
                </a:rPr>
                <a:t>8</a:t>
              </a:r>
              <a:endParaRPr lang="en-US" sz="500" b="1" dirty="0"/>
            </a:p>
          </p:txBody>
        </p:sp>
      </p:grpSp>
      <p:grpSp>
        <p:nvGrpSpPr>
          <p:cNvPr id="89" name="Group 88"/>
          <p:cNvGrpSpPr/>
          <p:nvPr/>
        </p:nvGrpSpPr>
        <p:grpSpPr>
          <a:xfrm>
            <a:off x="8956168" y="3813048"/>
            <a:ext cx="827912" cy="852582"/>
            <a:chOff x="2486024" y="2394583"/>
            <a:chExt cx="2743200" cy="2415158"/>
          </a:xfrm>
        </p:grpSpPr>
        <p:sp>
          <p:nvSpPr>
            <p:cNvPr id="90" name="Flowchart: Decision 89"/>
            <p:cNvSpPr/>
            <p:nvPr/>
          </p:nvSpPr>
          <p:spPr bwMode="auto">
            <a:xfrm>
              <a:off x="3336417" y="3044950"/>
              <a:ext cx="1892807" cy="1764791"/>
            </a:xfrm>
            <a:prstGeom prst="flowChartDecision">
              <a:avLst/>
            </a:prstGeom>
            <a:noFill/>
            <a:ln w="63500" cap="flat" cmpd="thickThin"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400" b="0" i="0" u="none" strike="noStrike" cap="none" normalizeH="0" baseline="0" smtClean="0">
                <a:ln>
                  <a:noFill/>
                </a:ln>
                <a:solidFill>
                  <a:schemeClr val="tx1"/>
                </a:solidFill>
                <a:effectLst/>
                <a:latin typeface="Arial" charset="0"/>
              </a:endParaRPr>
            </a:p>
          </p:txBody>
        </p:sp>
        <p:sp>
          <p:nvSpPr>
            <p:cNvPr id="91" name="TextBox 90"/>
            <p:cNvSpPr txBox="1"/>
            <p:nvPr/>
          </p:nvSpPr>
          <p:spPr>
            <a:xfrm>
              <a:off x="3574544" y="3657599"/>
              <a:ext cx="1481326" cy="479521"/>
            </a:xfrm>
            <a:prstGeom prst="rect">
              <a:avLst/>
            </a:prstGeom>
            <a:noFill/>
          </p:spPr>
          <p:txBody>
            <a:bodyPr wrap="square" rtlCol="0">
              <a:spAutoFit/>
            </a:bodyPr>
            <a:lstStyle/>
            <a:p>
              <a:pPr algn="ctr"/>
              <a:r>
                <a:rPr lang="en-US" sz="500" b="1" dirty="0" smtClean="0">
                  <a:latin typeface="Courier New" panose="02070309020205020404" pitchFamily="49" charset="0"/>
                  <a:cs typeface="Courier New" panose="02070309020205020404" pitchFamily="49" charset="0"/>
                </a:rPr>
                <a:t>H</a:t>
              </a:r>
              <a:r>
                <a:rPr lang="en-US" sz="500" b="1" baseline="-25000" dirty="0" smtClean="0">
                  <a:latin typeface="Courier New" panose="02070309020205020404" pitchFamily="49" charset="0"/>
                  <a:cs typeface="Courier New" panose="02070309020205020404" pitchFamily="49" charset="0"/>
                </a:rPr>
                <a:t>9</a:t>
              </a:r>
              <a:r>
                <a:rPr lang="en-US" sz="500" b="1" dirty="0" smtClean="0">
                  <a:latin typeface="Courier New" panose="02070309020205020404" pitchFamily="49" charset="0"/>
                  <a:cs typeface="Courier New" panose="02070309020205020404" pitchFamily="49" charset="0"/>
                </a:rPr>
                <a:t>(</a:t>
              </a:r>
              <a:r>
                <a:rPr lang="en-US" sz="500" b="1" dirty="0" err="1" smtClean="0">
                  <a:latin typeface="Courier New" panose="02070309020205020404" pitchFamily="49" charset="0"/>
                  <a:cs typeface="Courier New" panose="02070309020205020404" pitchFamily="49" charset="0"/>
                </a:rPr>
                <a:t>p,i</a:t>
              </a:r>
              <a:r>
                <a:rPr lang="en-US" sz="500" b="1" dirty="0">
                  <a:latin typeface="Courier New" panose="02070309020205020404" pitchFamily="49" charset="0"/>
                  <a:cs typeface="Courier New" panose="02070309020205020404" pitchFamily="49" charset="0"/>
                </a:rPr>
                <a:t>)</a:t>
              </a:r>
              <a:endParaRPr lang="en-US" sz="500" b="1" dirty="0"/>
            </a:p>
          </p:txBody>
        </p:sp>
        <p:cxnSp>
          <p:nvCxnSpPr>
            <p:cNvPr id="92" name="Straight Arrow Connector 91"/>
            <p:cNvCxnSpPr/>
            <p:nvPr/>
          </p:nvCxnSpPr>
          <p:spPr bwMode="auto">
            <a:xfrm flipV="1">
              <a:off x="2622423" y="3927345"/>
              <a:ext cx="694945" cy="4572"/>
            </a:xfrm>
            <a:prstGeom prst="straightConnector1">
              <a:avLst/>
            </a:prstGeom>
            <a:noFill/>
            <a:ln w="25400" cap="flat" cmpd="sng" algn="ctr">
              <a:solidFill>
                <a:schemeClr val="tx1"/>
              </a:solidFill>
              <a:prstDash val="solid"/>
              <a:round/>
              <a:headEnd type="none" w="med" len="med"/>
              <a:tailEnd type="arrow"/>
            </a:ln>
            <a:effectLst/>
          </p:spPr>
        </p:cxnSp>
        <p:sp>
          <p:nvSpPr>
            <p:cNvPr id="93" name="TextBox 92"/>
            <p:cNvSpPr txBox="1"/>
            <p:nvPr/>
          </p:nvSpPr>
          <p:spPr>
            <a:xfrm>
              <a:off x="3314320" y="2394583"/>
              <a:ext cx="1481326" cy="479521"/>
            </a:xfrm>
            <a:prstGeom prst="rect">
              <a:avLst/>
            </a:prstGeom>
            <a:noFill/>
          </p:spPr>
          <p:txBody>
            <a:bodyPr wrap="square" rtlCol="0">
              <a:spAutoFit/>
            </a:bodyPr>
            <a:lstStyle/>
            <a:p>
              <a:pPr algn="ctr"/>
              <a:r>
                <a:rPr lang="en-US" sz="500" b="1" dirty="0" smtClean="0">
                  <a:latin typeface="Courier New" panose="02070309020205020404" pitchFamily="49" charset="0"/>
                  <a:cs typeface="Courier New" panose="02070309020205020404" pitchFamily="49" charset="0"/>
                </a:rPr>
                <a:t>p</a:t>
              </a:r>
              <a:r>
                <a:rPr lang="en-US" sz="500" b="1" baseline="-25000" dirty="0" smtClean="0">
                  <a:latin typeface="Courier New" panose="02070309020205020404" pitchFamily="49" charset="0"/>
                  <a:cs typeface="Courier New" panose="02070309020205020404" pitchFamily="49" charset="0"/>
                </a:rPr>
                <a:t>9</a:t>
              </a:r>
              <a:endParaRPr lang="en-US" sz="500" b="1" dirty="0"/>
            </a:p>
          </p:txBody>
        </p:sp>
        <p:cxnSp>
          <p:nvCxnSpPr>
            <p:cNvPr id="94" name="Straight Arrow Connector 93"/>
            <p:cNvCxnSpPr/>
            <p:nvPr/>
          </p:nvCxnSpPr>
          <p:spPr bwMode="auto">
            <a:xfrm>
              <a:off x="4259198" y="2433446"/>
              <a:ext cx="4572" cy="640078"/>
            </a:xfrm>
            <a:prstGeom prst="straightConnector1">
              <a:avLst/>
            </a:prstGeom>
            <a:noFill/>
            <a:ln w="25400" cap="flat" cmpd="sng" algn="ctr">
              <a:solidFill>
                <a:schemeClr val="tx1"/>
              </a:solidFill>
              <a:prstDash val="solid"/>
              <a:round/>
              <a:headEnd type="none" w="med" len="med"/>
              <a:tailEnd type="arrow"/>
            </a:ln>
            <a:effectLst/>
          </p:spPr>
        </p:cxnSp>
        <p:sp>
          <p:nvSpPr>
            <p:cNvPr id="95" name="TextBox 94"/>
            <p:cNvSpPr txBox="1"/>
            <p:nvPr/>
          </p:nvSpPr>
          <p:spPr>
            <a:xfrm>
              <a:off x="2486024" y="3459861"/>
              <a:ext cx="1024509" cy="479521"/>
            </a:xfrm>
            <a:prstGeom prst="rect">
              <a:avLst/>
            </a:prstGeom>
            <a:noFill/>
          </p:spPr>
          <p:txBody>
            <a:bodyPr wrap="square" rtlCol="0">
              <a:spAutoFit/>
            </a:bodyPr>
            <a:lstStyle/>
            <a:p>
              <a:pPr algn="ctr"/>
              <a:r>
                <a:rPr lang="en-US" sz="500" b="1" dirty="0" smtClean="0">
                  <a:latin typeface="Courier New" panose="02070309020205020404" pitchFamily="49" charset="0"/>
                  <a:cs typeface="Courier New" panose="02070309020205020404" pitchFamily="49" charset="0"/>
                </a:rPr>
                <a:t>i</a:t>
              </a:r>
              <a:r>
                <a:rPr lang="en-US" sz="500" b="1" baseline="-25000" dirty="0" smtClean="0">
                  <a:latin typeface="Courier New" panose="02070309020205020404" pitchFamily="49" charset="0"/>
                  <a:cs typeface="Courier New" panose="02070309020205020404" pitchFamily="49" charset="0"/>
                </a:rPr>
                <a:t>9</a:t>
              </a:r>
              <a:endParaRPr lang="en-US" sz="500" b="1" dirty="0"/>
            </a:p>
          </p:txBody>
        </p:sp>
      </p:grpSp>
      <p:sp>
        <p:nvSpPr>
          <p:cNvPr id="12" name="TextBox 11"/>
          <p:cNvSpPr txBox="1"/>
          <p:nvPr/>
        </p:nvSpPr>
        <p:spPr>
          <a:xfrm>
            <a:off x="1990725" y="2228850"/>
            <a:ext cx="3486150" cy="400110"/>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sym typeface="Symbol"/>
              </a:rPr>
              <a:t> = </a:t>
            </a:r>
            <a:r>
              <a:rPr lang="en-US" b="1" baseline="-25000" dirty="0" smtClean="0">
                <a:latin typeface="Times New Roman" panose="02020603050405020304" pitchFamily="18" charset="0"/>
                <a:cs typeface="Times New Roman" panose="02020603050405020304" pitchFamily="18" charset="0"/>
                <a:sym typeface="Symbol"/>
              </a:rPr>
              <a:t>1 </a:t>
            </a:r>
            <a:r>
              <a:rPr lang="en-US" b="1" dirty="0" smtClean="0">
                <a:latin typeface="Times New Roman" panose="02020603050405020304" pitchFamily="18" charset="0"/>
                <a:cs typeface="Times New Roman" panose="02020603050405020304" pitchFamily="18" charset="0"/>
                <a:sym typeface="Symbol"/>
              </a:rPr>
              <a:t>= </a:t>
            </a:r>
            <a:r>
              <a:rPr lang="en-US" b="1" dirty="0" err="1" smtClean="0">
                <a:latin typeface="Times New Roman" panose="02020603050405020304" pitchFamily="18" charset="0"/>
                <a:cs typeface="Times New Roman" panose="02020603050405020304" pitchFamily="18" charset="0"/>
                <a:sym typeface="Symbol"/>
              </a:rPr>
              <a:t>Chaitin’s</a:t>
            </a:r>
            <a:r>
              <a:rPr lang="en-US" b="1" dirty="0" smtClean="0">
                <a:latin typeface="Times New Roman" panose="02020603050405020304" pitchFamily="18" charset="0"/>
                <a:cs typeface="Times New Roman" panose="02020603050405020304" pitchFamily="18" charset="0"/>
                <a:sym typeface="Symbol"/>
              </a:rPr>
              <a:t> Number</a:t>
            </a:r>
            <a:endParaRPr lang="en-US" dirty="0"/>
          </a:p>
        </p:txBody>
      </p:sp>
      <p:sp>
        <p:nvSpPr>
          <p:cNvPr id="99" name="Title 1"/>
          <p:cNvSpPr txBox="1">
            <a:spLocks/>
          </p:cNvSpPr>
          <p:nvPr/>
        </p:nvSpPr>
        <p:spPr bwMode="auto">
          <a:xfrm>
            <a:off x="685800" y="1571625"/>
            <a:ext cx="6696075" cy="66675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rgbClr val="6A0000"/>
                </a:solidFill>
                <a:latin typeface="+mj-lt"/>
                <a:ea typeface="+mj-ea"/>
                <a:cs typeface="+mj-cs"/>
              </a:defRPr>
            </a:lvl1pPr>
            <a:lvl2pPr algn="l" rtl="0" eaLnBrk="0" fontAlgn="base" hangingPunct="0">
              <a:lnSpc>
                <a:spcPct val="90000"/>
              </a:lnSpc>
              <a:spcBef>
                <a:spcPct val="0"/>
              </a:spcBef>
              <a:spcAft>
                <a:spcPct val="0"/>
              </a:spcAft>
              <a:defRPr sz="3600" b="1">
                <a:solidFill>
                  <a:srgbClr val="6A0000"/>
                </a:solidFill>
                <a:latin typeface="Arial" charset="0"/>
              </a:defRPr>
            </a:lvl2pPr>
            <a:lvl3pPr algn="l" rtl="0" eaLnBrk="0" fontAlgn="base" hangingPunct="0">
              <a:lnSpc>
                <a:spcPct val="90000"/>
              </a:lnSpc>
              <a:spcBef>
                <a:spcPct val="0"/>
              </a:spcBef>
              <a:spcAft>
                <a:spcPct val="0"/>
              </a:spcAft>
              <a:defRPr sz="3600" b="1">
                <a:solidFill>
                  <a:srgbClr val="6A0000"/>
                </a:solidFill>
                <a:latin typeface="Arial" charset="0"/>
              </a:defRPr>
            </a:lvl3pPr>
            <a:lvl4pPr algn="l" rtl="0" eaLnBrk="0" fontAlgn="base" hangingPunct="0">
              <a:lnSpc>
                <a:spcPct val="90000"/>
              </a:lnSpc>
              <a:spcBef>
                <a:spcPct val="0"/>
              </a:spcBef>
              <a:spcAft>
                <a:spcPct val="0"/>
              </a:spcAft>
              <a:defRPr sz="3600" b="1">
                <a:solidFill>
                  <a:srgbClr val="6A0000"/>
                </a:solidFill>
                <a:latin typeface="Arial" charset="0"/>
              </a:defRPr>
            </a:lvl4pPr>
            <a:lvl5pPr algn="l" rtl="0" eaLnBrk="0" fontAlgn="base" hangingPunct="0">
              <a:lnSpc>
                <a:spcPct val="90000"/>
              </a:lnSpc>
              <a:spcBef>
                <a:spcPct val="0"/>
              </a:spcBef>
              <a:spcAft>
                <a:spcPct val="0"/>
              </a:spcAft>
              <a:defRPr sz="3600" b="1">
                <a:solidFill>
                  <a:srgbClr val="6A0000"/>
                </a:solidFill>
                <a:latin typeface="Arial" charset="0"/>
              </a:defRPr>
            </a:lvl5pPr>
            <a:lvl6pPr marL="457200" algn="l" rtl="0" fontAlgn="base">
              <a:lnSpc>
                <a:spcPct val="90000"/>
              </a:lnSpc>
              <a:spcBef>
                <a:spcPct val="0"/>
              </a:spcBef>
              <a:spcAft>
                <a:spcPct val="0"/>
              </a:spcAft>
              <a:defRPr sz="3600" b="1">
                <a:solidFill>
                  <a:srgbClr val="6A0000"/>
                </a:solidFill>
                <a:latin typeface="Arial" charset="0"/>
              </a:defRPr>
            </a:lvl6pPr>
            <a:lvl7pPr marL="914400" algn="l" rtl="0" fontAlgn="base">
              <a:lnSpc>
                <a:spcPct val="90000"/>
              </a:lnSpc>
              <a:spcBef>
                <a:spcPct val="0"/>
              </a:spcBef>
              <a:spcAft>
                <a:spcPct val="0"/>
              </a:spcAft>
              <a:defRPr sz="3600" b="1">
                <a:solidFill>
                  <a:srgbClr val="6A0000"/>
                </a:solidFill>
                <a:latin typeface="Arial" charset="0"/>
              </a:defRPr>
            </a:lvl7pPr>
            <a:lvl8pPr marL="1371600" algn="l" rtl="0" fontAlgn="base">
              <a:lnSpc>
                <a:spcPct val="90000"/>
              </a:lnSpc>
              <a:spcBef>
                <a:spcPct val="0"/>
              </a:spcBef>
              <a:spcAft>
                <a:spcPct val="0"/>
              </a:spcAft>
              <a:defRPr sz="3600" b="1">
                <a:solidFill>
                  <a:srgbClr val="6A0000"/>
                </a:solidFill>
                <a:latin typeface="Arial" charset="0"/>
              </a:defRPr>
            </a:lvl8pPr>
            <a:lvl9pPr marL="1828800" algn="l" rtl="0" fontAlgn="base">
              <a:lnSpc>
                <a:spcPct val="90000"/>
              </a:lnSpc>
              <a:spcBef>
                <a:spcPct val="0"/>
              </a:spcBef>
              <a:spcAft>
                <a:spcPct val="0"/>
              </a:spcAft>
              <a:defRPr sz="3600" b="1">
                <a:solidFill>
                  <a:srgbClr val="6A0000"/>
                </a:solidFill>
                <a:latin typeface="Arial" charset="0"/>
              </a:defRPr>
            </a:lvl9pPr>
          </a:lstStyle>
          <a:p>
            <a:r>
              <a:rPr lang="en-US" sz="2800" kern="0" dirty="0" smtClean="0"/>
              <a:t/>
            </a:r>
            <a:br>
              <a:rPr lang="en-US" sz="2800" kern="0" dirty="0" smtClean="0"/>
            </a:br>
            <a:endParaRPr lang="en-US" sz="2800" kern="0" dirty="0"/>
          </a:p>
        </p:txBody>
      </p:sp>
      <p:sp>
        <p:nvSpPr>
          <p:cNvPr id="100" name="Title 1"/>
          <p:cNvSpPr txBox="1">
            <a:spLocks/>
          </p:cNvSpPr>
          <p:nvPr/>
        </p:nvSpPr>
        <p:spPr bwMode="auto">
          <a:xfrm>
            <a:off x="866775" y="1609725"/>
            <a:ext cx="6696075" cy="66675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rgbClr val="6A0000"/>
                </a:solidFill>
                <a:latin typeface="+mj-lt"/>
                <a:ea typeface="+mj-ea"/>
                <a:cs typeface="+mj-cs"/>
              </a:defRPr>
            </a:lvl1pPr>
            <a:lvl2pPr algn="l" rtl="0" eaLnBrk="0" fontAlgn="base" hangingPunct="0">
              <a:lnSpc>
                <a:spcPct val="90000"/>
              </a:lnSpc>
              <a:spcBef>
                <a:spcPct val="0"/>
              </a:spcBef>
              <a:spcAft>
                <a:spcPct val="0"/>
              </a:spcAft>
              <a:defRPr sz="3600" b="1">
                <a:solidFill>
                  <a:srgbClr val="6A0000"/>
                </a:solidFill>
                <a:latin typeface="Arial" charset="0"/>
              </a:defRPr>
            </a:lvl2pPr>
            <a:lvl3pPr algn="l" rtl="0" eaLnBrk="0" fontAlgn="base" hangingPunct="0">
              <a:lnSpc>
                <a:spcPct val="90000"/>
              </a:lnSpc>
              <a:spcBef>
                <a:spcPct val="0"/>
              </a:spcBef>
              <a:spcAft>
                <a:spcPct val="0"/>
              </a:spcAft>
              <a:defRPr sz="3600" b="1">
                <a:solidFill>
                  <a:srgbClr val="6A0000"/>
                </a:solidFill>
                <a:latin typeface="Arial" charset="0"/>
              </a:defRPr>
            </a:lvl3pPr>
            <a:lvl4pPr algn="l" rtl="0" eaLnBrk="0" fontAlgn="base" hangingPunct="0">
              <a:lnSpc>
                <a:spcPct val="90000"/>
              </a:lnSpc>
              <a:spcBef>
                <a:spcPct val="0"/>
              </a:spcBef>
              <a:spcAft>
                <a:spcPct val="0"/>
              </a:spcAft>
              <a:defRPr sz="3600" b="1">
                <a:solidFill>
                  <a:srgbClr val="6A0000"/>
                </a:solidFill>
                <a:latin typeface="Arial" charset="0"/>
              </a:defRPr>
            </a:lvl4pPr>
            <a:lvl5pPr algn="l" rtl="0" eaLnBrk="0" fontAlgn="base" hangingPunct="0">
              <a:lnSpc>
                <a:spcPct val="90000"/>
              </a:lnSpc>
              <a:spcBef>
                <a:spcPct val="0"/>
              </a:spcBef>
              <a:spcAft>
                <a:spcPct val="0"/>
              </a:spcAft>
              <a:defRPr sz="3600" b="1">
                <a:solidFill>
                  <a:srgbClr val="6A0000"/>
                </a:solidFill>
                <a:latin typeface="Arial" charset="0"/>
              </a:defRPr>
            </a:lvl5pPr>
            <a:lvl6pPr marL="457200" algn="l" rtl="0" fontAlgn="base">
              <a:lnSpc>
                <a:spcPct val="90000"/>
              </a:lnSpc>
              <a:spcBef>
                <a:spcPct val="0"/>
              </a:spcBef>
              <a:spcAft>
                <a:spcPct val="0"/>
              </a:spcAft>
              <a:defRPr sz="3600" b="1">
                <a:solidFill>
                  <a:srgbClr val="6A0000"/>
                </a:solidFill>
                <a:latin typeface="Arial" charset="0"/>
              </a:defRPr>
            </a:lvl6pPr>
            <a:lvl7pPr marL="914400" algn="l" rtl="0" fontAlgn="base">
              <a:lnSpc>
                <a:spcPct val="90000"/>
              </a:lnSpc>
              <a:spcBef>
                <a:spcPct val="0"/>
              </a:spcBef>
              <a:spcAft>
                <a:spcPct val="0"/>
              </a:spcAft>
              <a:defRPr sz="3600" b="1">
                <a:solidFill>
                  <a:srgbClr val="6A0000"/>
                </a:solidFill>
                <a:latin typeface="Arial" charset="0"/>
              </a:defRPr>
            </a:lvl7pPr>
            <a:lvl8pPr marL="1371600" algn="l" rtl="0" fontAlgn="base">
              <a:lnSpc>
                <a:spcPct val="90000"/>
              </a:lnSpc>
              <a:spcBef>
                <a:spcPct val="0"/>
              </a:spcBef>
              <a:spcAft>
                <a:spcPct val="0"/>
              </a:spcAft>
              <a:defRPr sz="3600" b="1">
                <a:solidFill>
                  <a:srgbClr val="6A0000"/>
                </a:solidFill>
                <a:latin typeface="Arial" charset="0"/>
              </a:defRPr>
            </a:lvl8pPr>
            <a:lvl9pPr marL="1828800" algn="l" rtl="0" fontAlgn="base">
              <a:lnSpc>
                <a:spcPct val="90000"/>
              </a:lnSpc>
              <a:spcBef>
                <a:spcPct val="0"/>
              </a:spcBef>
              <a:spcAft>
                <a:spcPct val="0"/>
              </a:spcAft>
              <a:defRPr sz="3600" b="1">
                <a:solidFill>
                  <a:srgbClr val="6A0000"/>
                </a:solidFill>
                <a:latin typeface="Arial" charset="0"/>
              </a:defRPr>
            </a:lvl9pPr>
          </a:lstStyle>
          <a:p>
            <a:r>
              <a:rPr lang="en-US" sz="2800" kern="0" dirty="0" err="1" smtClean="0"/>
              <a:t>Chaitin’s</a:t>
            </a:r>
            <a:r>
              <a:rPr lang="en-US" sz="2800" kern="0" dirty="0" smtClean="0"/>
              <a:t> Number Regress…</a:t>
            </a:r>
            <a:br>
              <a:rPr lang="en-US" sz="2800" kern="0" dirty="0" smtClean="0"/>
            </a:br>
            <a:endParaRPr lang="en-US" sz="2800" kern="0" dirty="0"/>
          </a:p>
        </p:txBody>
      </p:sp>
      <p:sp>
        <p:nvSpPr>
          <p:cNvPr id="101" name="TextBox 100"/>
          <p:cNvSpPr txBox="1"/>
          <p:nvPr/>
        </p:nvSpPr>
        <p:spPr>
          <a:xfrm>
            <a:off x="3438524" y="5638800"/>
            <a:ext cx="600075" cy="400110"/>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sym typeface="Symbol"/>
              </a:rPr>
              <a:t></a:t>
            </a:r>
            <a:r>
              <a:rPr lang="en-US" b="1" baseline="-25000" dirty="0" smtClean="0">
                <a:latin typeface="Times New Roman" panose="02020603050405020304" pitchFamily="18" charset="0"/>
                <a:cs typeface="Times New Roman" panose="02020603050405020304" pitchFamily="18" charset="0"/>
                <a:sym typeface="Symbol"/>
              </a:rPr>
              <a:t>2</a:t>
            </a:r>
            <a:endParaRPr lang="en-US" dirty="0"/>
          </a:p>
        </p:txBody>
      </p:sp>
      <p:sp>
        <p:nvSpPr>
          <p:cNvPr id="102" name="TextBox 101"/>
          <p:cNvSpPr txBox="1"/>
          <p:nvPr/>
        </p:nvSpPr>
        <p:spPr>
          <a:xfrm>
            <a:off x="4838699" y="2924175"/>
            <a:ext cx="600075" cy="400110"/>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sym typeface="Symbol"/>
              </a:rPr>
              <a:t></a:t>
            </a:r>
            <a:r>
              <a:rPr lang="en-US" b="1" baseline="-25000" dirty="0" smtClean="0">
                <a:latin typeface="Times New Roman" panose="02020603050405020304" pitchFamily="18" charset="0"/>
                <a:cs typeface="Times New Roman" panose="02020603050405020304" pitchFamily="18" charset="0"/>
                <a:sym typeface="Symbol"/>
              </a:rPr>
              <a:t>3</a:t>
            </a:r>
            <a:endParaRPr lang="en-US" dirty="0"/>
          </a:p>
        </p:txBody>
      </p:sp>
      <p:sp>
        <p:nvSpPr>
          <p:cNvPr id="103" name="TextBox 102"/>
          <p:cNvSpPr txBox="1"/>
          <p:nvPr/>
        </p:nvSpPr>
        <p:spPr>
          <a:xfrm>
            <a:off x="5991224" y="5448300"/>
            <a:ext cx="600075" cy="400110"/>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sym typeface="Symbol"/>
              </a:rPr>
              <a:t></a:t>
            </a:r>
            <a:r>
              <a:rPr lang="en-US" b="1" baseline="-25000" dirty="0" smtClean="0">
                <a:latin typeface="Times New Roman" panose="02020603050405020304" pitchFamily="18" charset="0"/>
                <a:cs typeface="Times New Roman" panose="02020603050405020304" pitchFamily="18" charset="0"/>
                <a:sym typeface="Symbol"/>
              </a:rPr>
              <a:t>4</a:t>
            </a:r>
            <a:endParaRPr lang="en-US" dirty="0"/>
          </a:p>
        </p:txBody>
      </p:sp>
      <p:sp>
        <p:nvSpPr>
          <p:cNvPr id="104" name="TextBox 103"/>
          <p:cNvSpPr txBox="1"/>
          <p:nvPr/>
        </p:nvSpPr>
        <p:spPr>
          <a:xfrm>
            <a:off x="6867524" y="3514725"/>
            <a:ext cx="600075" cy="400110"/>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sym typeface="Symbol"/>
              </a:rPr>
              <a:t></a:t>
            </a:r>
            <a:r>
              <a:rPr lang="en-US" b="1" baseline="-25000" dirty="0" smtClean="0">
                <a:latin typeface="Times New Roman" panose="02020603050405020304" pitchFamily="18" charset="0"/>
                <a:cs typeface="Times New Roman" panose="02020603050405020304" pitchFamily="18" charset="0"/>
                <a:sym typeface="Symbol"/>
              </a:rPr>
              <a:t>5</a:t>
            </a:r>
            <a:endParaRPr lang="en-US" dirty="0"/>
          </a:p>
        </p:txBody>
      </p:sp>
      <p:sp>
        <p:nvSpPr>
          <p:cNvPr id="105" name="TextBox 104"/>
          <p:cNvSpPr txBox="1"/>
          <p:nvPr/>
        </p:nvSpPr>
        <p:spPr>
          <a:xfrm>
            <a:off x="7562849" y="5229225"/>
            <a:ext cx="600075" cy="400110"/>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sym typeface="Symbol"/>
              </a:rPr>
              <a:t></a:t>
            </a:r>
            <a:r>
              <a:rPr lang="en-US" b="1" baseline="-25000" dirty="0" smtClean="0">
                <a:latin typeface="Times New Roman" panose="02020603050405020304" pitchFamily="18" charset="0"/>
                <a:cs typeface="Times New Roman" panose="02020603050405020304" pitchFamily="18" charset="0"/>
                <a:sym typeface="Symbol"/>
              </a:rPr>
              <a:t>6</a:t>
            </a:r>
            <a:endParaRPr lang="en-US" dirty="0"/>
          </a:p>
        </p:txBody>
      </p:sp>
      <p:sp>
        <p:nvSpPr>
          <p:cNvPr id="106" name="TextBox 105"/>
          <p:cNvSpPr txBox="1"/>
          <p:nvPr/>
        </p:nvSpPr>
        <p:spPr>
          <a:xfrm>
            <a:off x="8420099" y="3781425"/>
            <a:ext cx="600075" cy="400110"/>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sym typeface="Symbol"/>
              </a:rPr>
              <a:t></a:t>
            </a:r>
            <a:r>
              <a:rPr lang="en-US" b="1" baseline="-25000" dirty="0" smtClean="0">
                <a:latin typeface="Times New Roman" panose="02020603050405020304" pitchFamily="18" charset="0"/>
                <a:cs typeface="Times New Roman" panose="02020603050405020304" pitchFamily="18" charset="0"/>
                <a:sym typeface="Symbol"/>
              </a:rPr>
              <a:t>7</a:t>
            </a:r>
            <a:endParaRPr lang="en-US" dirty="0"/>
          </a:p>
        </p:txBody>
      </p:sp>
      <p:sp>
        <p:nvSpPr>
          <p:cNvPr id="107" name="TextBox 106"/>
          <p:cNvSpPr txBox="1"/>
          <p:nvPr/>
        </p:nvSpPr>
        <p:spPr>
          <a:xfrm>
            <a:off x="8643937" y="5295900"/>
            <a:ext cx="600075" cy="400110"/>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sym typeface="Symbol"/>
              </a:rPr>
              <a:t></a:t>
            </a:r>
            <a:r>
              <a:rPr lang="en-US" b="1" baseline="-25000" dirty="0" smtClean="0">
                <a:latin typeface="Times New Roman" panose="02020603050405020304" pitchFamily="18" charset="0"/>
                <a:cs typeface="Times New Roman" panose="02020603050405020304" pitchFamily="18" charset="0"/>
                <a:sym typeface="Symbol"/>
              </a:rPr>
              <a:t>8</a:t>
            </a:r>
            <a:endParaRPr lang="en-US" dirty="0"/>
          </a:p>
        </p:txBody>
      </p:sp>
    </p:spTree>
    <p:extLst>
      <p:ext uri="{BB962C8B-B14F-4D97-AF65-F5344CB8AC3E}">
        <p14:creationId xmlns:p14="http://schemas.microsoft.com/office/powerpoint/2010/main" val="3650917499"/>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1+#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1+#ppt_w/2"/>
                                          </p:val>
                                        </p:tav>
                                        <p:tav tm="100000">
                                          <p:val>
                                            <p:strVal val="#ppt_x"/>
                                          </p:val>
                                        </p:tav>
                                      </p:tavLst>
                                    </p:anim>
                                    <p:anim calcmode="lin" valueType="num">
                                      <p:cBhvr additive="base">
                                        <p:cTn id="18" dur="500" fill="hold"/>
                                        <p:tgtEl>
                                          <p:spTgt spid="4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additive="base">
                                        <p:cTn id="22" dur="500" fill="hold"/>
                                        <p:tgtEl>
                                          <p:spTgt spid="54"/>
                                        </p:tgtEl>
                                        <p:attrNameLst>
                                          <p:attrName>ppt_x</p:attrName>
                                        </p:attrNameLst>
                                      </p:cBhvr>
                                      <p:tavLst>
                                        <p:tav tm="0">
                                          <p:val>
                                            <p:strVal val="1+#ppt_w/2"/>
                                          </p:val>
                                        </p:tav>
                                        <p:tav tm="100000">
                                          <p:val>
                                            <p:strVal val="#ppt_x"/>
                                          </p:val>
                                        </p:tav>
                                      </p:tavLst>
                                    </p:anim>
                                    <p:anim calcmode="lin" valueType="num">
                                      <p:cBhvr additive="base">
                                        <p:cTn id="23" dur="500" fill="hold"/>
                                        <p:tgtEl>
                                          <p:spTgt spid="5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additive="base">
                                        <p:cTn id="27" dur="500" fill="hold"/>
                                        <p:tgtEl>
                                          <p:spTgt spid="61"/>
                                        </p:tgtEl>
                                        <p:attrNameLst>
                                          <p:attrName>ppt_x</p:attrName>
                                        </p:attrNameLst>
                                      </p:cBhvr>
                                      <p:tavLst>
                                        <p:tav tm="0">
                                          <p:val>
                                            <p:strVal val="1+#ppt_w/2"/>
                                          </p:val>
                                        </p:tav>
                                        <p:tav tm="100000">
                                          <p:val>
                                            <p:strVal val="#ppt_x"/>
                                          </p:val>
                                        </p:tav>
                                      </p:tavLst>
                                    </p:anim>
                                    <p:anim calcmode="lin" valueType="num">
                                      <p:cBhvr additive="base">
                                        <p:cTn id="28" dur="500" fill="hold"/>
                                        <p:tgtEl>
                                          <p:spTgt spid="6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68"/>
                                        </p:tgtEl>
                                        <p:attrNameLst>
                                          <p:attrName>style.visibility</p:attrName>
                                        </p:attrNameLst>
                                      </p:cBhvr>
                                      <p:to>
                                        <p:strVal val="visible"/>
                                      </p:to>
                                    </p:set>
                                    <p:anim calcmode="lin" valueType="num">
                                      <p:cBhvr additive="base">
                                        <p:cTn id="32" dur="500" fill="hold"/>
                                        <p:tgtEl>
                                          <p:spTgt spid="68"/>
                                        </p:tgtEl>
                                        <p:attrNameLst>
                                          <p:attrName>ppt_x</p:attrName>
                                        </p:attrNameLst>
                                      </p:cBhvr>
                                      <p:tavLst>
                                        <p:tav tm="0">
                                          <p:val>
                                            <p:strVal val="1+#ppt_w/2"/>
                                          </p:val>
                                        </p:tav>
                                        <p:tav tm="100000">
                                          <p:val>
                                            <p:strVal val="#ppt_x"/>
                                          </p:val>
                                        </p:tav>
                                      </p:tavLst>
                                    </p:anim>
                                    <p:anim calcmode="lin" valueType="num">
                                      <p:cBhvr additive="base">
                                        <p:cTn id="33" dur="500" fill="hold"/>
                                        <p:tgtEl>
                                          <p:spTgt spid="68"/>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cBhvr additive="base">
                                        <p:cTn id="37" dur="500" fill="hold"/>
                                        <p:tgtEl>
                                          <p:spTgt spid="75"/>
                                        </p:tgtEl>
                                        <p:attrNameLst>
                                          <p:attrName>ppt_x</p:attrName>
                                        </p:attrNameLst>
                                      </p:cBhvr>
                                      <p:tavLst>
                                        <p:tav tm="0">
                                          <p:val>
                                            <p:strVal val="1+#ppt_w/2"/>
                                          </p:val>
                                        </p:tav>
                                        <p:tav tm="100000">
                                          <p:val>
                                            <p:strVal val="#ppt_x"/>
                                          </p:val>
                                        </p:tav>
                                      </p:tavLst>
                                    </p:anim>
                                    <p:anim calcmode="lin" valueType="num">
                                      <p:cBhvr additive="base">
                                        <p:cTn id="38" dur="500" fill="hold"/>
                                        <p:tgtEl>
                                          <p:spTgt spid="75"/>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82"/>
                                        </p:tgtEl>
                                        <p:attrNameLst>
                                          <p:attrName>style.visibility</p:attrName>
                                        </p:attrNameLst>
                                      </p:cBhvr>
                                      <p:to>
                                        <p:strVal val="visible"/>
                                      </p:to>
                                    </p:set>
                                    <p:anim calcmode="lin" valueType="num">
                                      <p:cBhvr additive="base">
                                        <p:cTn id="42" dur="500" fill="hold"/>
                                        <p:tgtEl>
                                          <p:spTgt spid="82"/>
                                        </p:tgtEl>
                                        <p:attrNameLst>
                                          <p:attrName>ppt_x</p:attrName>
                                        </p:attrNameLst>
                                      </p:cBhvr>
                                      <p:tavLst>
                                        <p:tav tm="0">
                                          <p:val>
                                            <p:strVal val="1+#ppt_w/2"/>
                                          </p:val>
                                        </p:tav>
                                        <p:tav tm="100000">
                                          <p:val>
                                            <p:strVal val="#ppt_x"/>
                                          </p:val>
                                        </p:tav>
                                      </p:tavLst>
                                    </p:anim>
                                    <p:anim calcmode="lin" valueType="num">
                                      <p:cBhvr additive="base">
                                        <p:cTn id="43" dur="500" fill="hold"/>
                                        <p:tgtEl>
                                          <p:spTgt spid="82"/>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nodeType="afterEffect">
                                  <p:stCondLst>
                                    <p:cond delay="0"/>
                                  </p:stCondLst>
                                  <p:childTnLst>
                                    <p:set>
                                      <p:cBhvr>
                                        <p:cTn id="46" dur="1" fill="hold">
                                          <p:stCondLst>
                                            <p:cond delay="0"/>
                                          </p:stCondLst>
                                        </p:cTn>
                                        <p:tgtEl>
                                          <p:spTgt spid="89"/>
                                        </p:tgtEl>
                                        <p:attrNameLst>
                                          <p:attrName>style.visibility</p:attrName>
                                        </p:attrNameLst>
                                      </p:cBhvr>
                                      <p:to>
                                        <p:strVal val="visible"/>
                                      </p:to>
                                    </p:set>
                                    <p:anim calcmode="lin" valueType="num">
                                      <p:cBhvr additive="base">
                                        <p:cTn id="47" dur="500" fill="hold"/>
                                        <p:tgtEl>
                                          <p:spTgt spid="89"/>
                                        </p:tgtEl>
                                        <p:attrNameLst>
                                          <p:attrName>ppt_x</p:attrName>
                                        </p:attrNameLst>
                                      </p:cBhvr>
                                      <p:tavLst>
                                        <p:tav tm="0">
                                          <p:val>
                                            <p:strVal val="1+#ppt_w/2"/>
                                          </p:val>
                                        </p:tav>
                                        <p:tav tm="100000">
                                          <p:val>
                                            <p:strVal val="#ppt_x"/>
                                          </p:val>
                                        </p:tav>
                                      </p:tavLst>
                                    </p:anim>
                                    <p:anim calcmode="lin" valueType="num">
                                      <p:cBhvr additive="base">
                                        <p:cTn id="4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00"/>
                                        </p:tgtEl>
                                        <p:attrNameLst>
                                          <p:attrName>style.visibility</p:attrName>
                                        </p:attrNameLst>
                                      </p:cBhvr>
                                      <p:to>
                                        <p:strVal val="visible"/>
                                      </p:to>
                                    </p:set>
                                    <p:animEffect transition="in" filter="fade">
                                      <p:cBhvr>
                                        <p:cTn id="58" dur="500"/>
                                        <p:tgtEl>
                                          <p:spTgt spid="10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1"/>
                                        </p:tgtEl>
                                        <p:attrNameLst>
                                          <p:attrName>style.visibility</p:attrName>
                                        </p:attrNameLst>
                                      </p:cBhvr>
                                      <p:to>
                                        <p:strVal val="visible"/>
                                      </p:to>
                                    </p:set>
                                    <p:animEffect transition="in" filter="fade">
                                      <p:cBhvr>
                                        <p:cTn id="63" dur="500"/>
                                        <p:tgtEl>
                                          <p:spTgt spid="101"/>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02"/>
                                        </p:tgtEl>
                                        <p:attrNameLst>
                                          <p:attrName>style.visibility</p:attrName>
                                        </p:attrNameLst>
                                      </p:cBhvr>
                                      <p:to>
                                        <p:strVal val="visible"/>
                                      </p:to>
                                    </p:set>
                                    <p:animEffect transition="in" filter="fade">
                                      <p:cBhvr>
                                        <p:cTn id="67" dur="500"/>
                                        <p:tgtEl>
                                          <p:spTgt spid="102"/>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103"/>
                                        </p:tgtEl>
                                        <p:attrNameLst>
                                          <p:attrName>style.visibility</p:attrName>
                                        </p:attrNameLst>
                                      </p:cBhvr>
                                      <p:to>
                                        <p:strVal val="visible"/>
                                      </p:to>
                                    </p:set>
                                    <p:animEffect transition="in" filter="fade">
                                      <p:cBhvr>
                                        <p:cTn id="71" dur="500"/>
                                        <p:tgtEl>
                                          <p:spTgt spid="103"/>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104"/>
                                        </p:tgtEl>
                                        <p:attrNameLst>
                                          <p:attrName>style.visibility</p:attrName>
                                        </p:attrNameLst>
                                      </p:cBhvr>
                                      <p:to>
                                        <p:strVal val="visible"/>
                                      </p:to>
                                    </p:set>
                                    <p:animEffect transition="in" filter="fade">
                                      <p:cBhvr>
                                        <p:cTn id="75" dur="500"/>
                                        <p:tgtEl>
                                          <p:spTgt spid="104"/>
                                        </p:tgtEl>
                                      </p:cBhvr>
                                    </p:animEffect>
                                  </p:childTnLst>
                                </p:cTn>
                              </p:par>
                            </p:childTnLst>
                          </p:cTn>
                        </p:par>
                        <p:par>
                          <p:cTn id="76" fill="hold">
                            <p:stCondLst>
                              <p:cond delay="2000"/>
                            </p:stCondLst>
                            <p:childTnLst>
                              <p:par>
                                <p:cTn id="77" presetID="10" presetClass="entr" presetSubtype="0" fill="hold" grpId="0" nodeType="afterEffect">
                                  <p:stCondLst>
                                    <p:cond delay="0"/>
                                  </p:stCondLst>
                                  <p:childTnLst>
                                    <p:set>
                                      <p:cBhvr>
                                        <p:cTn id="78" dur="1" fill="hold">
                                          <p:stCondLst>
                                            <p:cond delay="0"/>
                                          </p:stCondLst>
                                        </p:cTn>
                                        <p:tgtEl>
                                          <p:spTgt spid="105"/>
                                        </p:tgtEl>
                                        <p:attrNameLst>
                                          <p:attrName>style.visibility</p:attrName>
                                        </p:attrNameLst>
                                      </p:cBhvr>
                                      <p:to>
                                        <p:strVal val="visible"/>
                                      </p:to>
                                    </p:set>
                                    <p:animEffect transition="in" filter="fade">
                                      <p:cBhvr>
                                        <p:cTn id="79" dur="500"/>
                                        <p:tgtEl>
                                          <p:spTgt spid="105"/>
                                        </p:tgtEl>
                                      </p:cBhvr>
                                    </p:animEffect>
                                  </p:childTnLst>
                                </p:cTn>
                              </p:par>
                            </p:childTnLst>
                          </p:cTn>
                        </p:par>
                        <p:par>
                          <p:cTn id="80" fill="hold">
                            <p:stCondLst>
                              <p:cond delay="2500"/>
                            </p:stCondLst>
                            <p:childTnLst>
                              <p:par>
                                <p:cTn id="81" presetID="10" presetClass="entr" presetSubtype="0" fill="hold" grpId="0" nodeType="afterEffect">
                                  <p:stCondLst>
                                    <p:cond delay="0"/>
                                  </p:stCondLst>
                                  <p:childTnLst>
                                    <p:set>
                                      <p:cBhvr>
                                        <p:cTn id="82" dur="1" fill="hold">
                                          <p:stCondLst>
                                            <p:cond delay="0"/>
                                          </p:stCondLst>
                                        </p:cTn>
                                        <p:tgtEl>
                                          <p:spTgt spid="106"/>
                                        </p:tgtEl>
                                        <p:attrNameLst>
                                          <p:attrName>style.visibility</p:attrName>
                                        </p:attrNameLst>
                                      </p:cBhvr>
                                      <p:to>
                                        <p:strVal val="visible"/>
                                      </p:to>
                                    </p:set>
                                    <p:animEffect transition="in" filter="fade">
                                      <p:cBhvr>
                                        <p:cTn id="83" dur="500"/>
                                        <p:tgtEl>
                                          <p:spTgt spid="106"/>
                                        </p:tgtEl>
                                      </p:cBhvr>
                                    </p:animEffect>
                                  </p:childTnLst>
                                </p:cTn>
                              </p:par>
                            </p:childTnLst>
                          </p:cTn>
                        </p:par>
                        <p:par>
                          <p:cTn id="84" fill="hold">
                            <p:stCondLst>
                              <p:cond delay="3000"/>
                            </p:stCondLst>
                            <p:childTnLst>
                              <p:par>
                                <p:cTn id="85" presetID="10" presetClass="entr" presetSubtype="0" fill="hold" grpId="0" nodeType="afterEffect">
                                  <p:stCondLst>
                                    <p:cond delay="0"/>
                                  </p:stCondLst>
                                  <p:childTnLst>
                                    <p:set>
                                      <p:cBhvr>
                                        <p:cTn id="86" dur="1" fill="hold">
                                          <p:stCondLst>
                                            <p:cond delay="0"/>
                                          </p:stCondLst>
                                        </p:cTn>
                                        <p:tgtEl>
                                          <p:spTgt spid="107"/>
                                        </p:tgtEl>
                                        <p:attrNameLst>
                                          <p:attrName>style.visibility</p:attrName>
                                        </p:attrNameLst>
                                      </p:cBhvr>
                                      <p:to>
                                        <p:strVal val="visible"/>
                                      </p:to>
                                    </p:set>
                                    <p:animEffect transition="in" filter="fade">
                                      <p:cBhvr>
                                        <p:cTn id="8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0" grpId="0"/>
      <p:bldP spid="101" grpId="0"/>
      <p:bldP spid="102" grpId="0"/>
      <p:bldP spid="103" grpId="0"/>
      <p:bldP spid="104" grpId="0"/>
      <p:bldP spid="105" grpId="0"/>
      <p:bldP spid="106" grpId="0"/>
      <p:bldP spid="10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
          <p:cNvSpPr>
            <a:spLocks noGrp="1" noChangeArrowheads="1"/>
          </p:cNvSpPr>
          <p:nvPr>
            <p:ph type="title"/>
          </p:nvPr>
        </p:nvSpPr>
        <p:spPr>
          <a:xfrm>
            <a:off x="688975" y="938213"/>
            <a:ext cx="7924800" cy="1143000"/>
          </a:xfrm>
        </p:spPr>
        <p:txBody>
          <a:bodyPr/>
          <a:lstStyle/>
          <a:p>
            <a:pPr eaLnBrk="1" hangingPunct="1"/>
            <a:r>
              <a:rPr lang="en-US" sz="3200" smtClean="0">
                <a:solidFill>
                  <a:srgbClr val="000000"/>
                </a:solidFill>
              </a:rPr>
              <a:t>Chaitin’s number is not computable.</a:t>
            </a:r>
            <a:r>
              <a:rPr lang="en-US" sz="2800" smtClean="0">
                <a:solidFill>
                  <a:srgbClr val="000000"/>
                </a:solidFill>
              </a:rPr>
              <a:t/>
            </a:r>
            <a:br>
              <a:rPr lang="en-US" sz="2800" smtClean="0">
                <a:solidFill>
                  <a:srgbClr val="000000"/>
                </a:solidFill>
              </a:rPr>
            </a:br>
            <a:r>
              <a:rPr lang="en-US" sz="2000" smtClean="0">
                <a:solidFill>
                  <a:srgbClr val="000000"/>
                </a:solidFill>
              </a:rPr>
              <a:t>A list of programs...</a:t>
            </a:r>
            <a:endParaRPr lang="en-US" sz="2800" smtClean="0">
              <a:solidFill>
                <a:srgbClr val="000000"/>
              </a:solidFill>
              <a:sym typeface="Symbol" pitchFamily="18" charset="2"/>
            </a:endParaRPr>
          </a:p>
        </p:txBody>
      </p:sp>
      <p:sp>
        <p:nvSpPr>
          <p:cNvPr id="361529" name="Text Box 57"/>
          <p:cNvSpPr txBox="1">
            <a:spLocks noChangeArrowheads="1"/>
          </p:cNvSpPr>
          <p:nvPr/>
        </p:nvSpPr>
        <p:spPr bwMode="auto">
          <a:xfrm>
            <a:off x="1042988" y="2470150"/>
            <a:ext cx="5262562" cy="4093428"/>
          </a:xfrm>
          <a:prstGeom prst="rect">
            <a:avLst/>
          </a:prstGeom>
          <a:noFill/>
          <a:ln w="9525" algn="ctr">
            <a:noFill/>
            <a:miter lim="800000"/>
            <a:headEnd/>
            <a:tailEnd/>
          </a:ln>
        </p:spPr>
        <p:txBody>
          <a:bodyPr wrap="square">
            <a:spAutoFit/>
          </a:bodyPr>
          <a:lstStyle/>
          <a:p>
            <a:pPr algn="l"/>
            <a:r>
              <a:rPr lang="en-US" b="1" dirty="0" smtClean="0"/>
              <a:t>Lexicographical Ordering of</a:t>
            </a:r>
            <a:r>
              <a:rPr lang="en-US" b="1" dirty="0" smtClean="0"/>
              <a:t> Programs</a:t>
            </a:r>
            <a:endParaRPr lang="en-US" b="1" dirty="0"/>
          </a:p>
          <a:p>
            <a:pPr algn="l"/>
            <a:r>
              <a:rPr lang="en-US" dirty="0"/>
              <a:t>01</a:t>
            </a:r>
          </a:p>
          <a:p>
            <a:pPr algn="l"/>
            <a:r>
              <a:rPr lang="en-US" dirty="0"/>
              <a:t>11</a:t>
            </a:r>
          </a:p>
          <a:p>
            <a:pPr algn="l"/>
            <a:r>
              <a:rPr lang="en-US" dirty="0"/>
              <a:t>000</a:t>
            </a:r>
          </a:p>
          <a:p>
            <a:pPr algn="l"/>
            <a:r>
              <a:rPr lang="en-US" dirty="0"/>
              <a:t>001</a:t>
            </a:r>
          </a:p>
          <a:p>
            <a:pPr algn="l"/>
            <a:r>
              <a:rPr lang="en-US" dirty="0"/>
              <a:t>1001</a:t>
            </a:r>
          </a:p>
          <a:p>
            <a:pPr algn="l"/>
            <a:r>
              <a:rPr lang="en-US" dirty="0"/>
              <a:t>10001</a:t>
            </a:r>
          </a:p>
          <a:p>
            <a:pPr algn="l"/>
            <a:r>
              <a:rPr lang="en-US" dirty="0"/>
              <a:t>100000</a:t>
            </a:r>
          </a:p>
          <a:p>
            <a:pPr algn="l"/>
            <a:r>
              <a:rPr lang="en-US" dirty="0"/>
              <a:t>100001</a:t>
            </a:r>
          </a:p>
        </p:txBody>
      </p:sp>
      <p:grpSp>
        <p:nvGrpSpPr>
          <p:cNvPr id="56" name="Group 55"/>
          <p:cNvGrpSpPr/>
          <p:nvPr/>
        </p:nvGrpSpPr>
        <p:grpSpPr>
          <a:xfrm>
            <a:off x="2304669" y="3165348"/>
            <a:ext cx="6019800" cy="2844800"/>
            <a:chOff x="914400" y="2590800"/>
            <a:chExt cx="6019800" cy="2844800"/>
          </a:xfrm>
        </p:grpSpPr>
        <p:sp>
          <p:nvSpPr>
            <p:cNvPr id="57" name="Text Box 4"/>
            <p:cNvSpPr txBox="1">
              <a:spLocks noChangeArrowheads="1"/>
            </p:cNvSpPr>
            <p:nvPr/>
          </p:nvSpPr>
          <p:spPr bwMode="auto">
            <a:xfrm>
              <a:off x="914400" y="2895600"/>
              <a:ext cx="465138" cy="396875"/>
            </a:xfrm>
            <a:prstGeom prst="rect">
              <a:avLst/>
            </a:prstGeom>
            <a:noFill/>
            <a:ln w="9525" algn="ctr">
              <a:noFill/>
              <a:miter lim="800000"/>
              <a:headEnd/>
              <a:tailEnd/>
            </a:ln>
          </p:spPr>
          <p:txBody>
            <a:bodyPr>
              <a:spAutoFit/>
            </a:bodyPr>
            <a:lstStyle/>
            <a:p>
              <a:r>
                <a:rPr lang="en-US"/>
                <a:t>0</a:t>
              </a:r>
            </a:p>
          </p:txBody>
        </p:sp>
        <p:sp>
          <p:nvSpPr>
            <p:cNvPr id="58" name="Text Box 5"/>
            <p:cNvSpPr txBox="1">
              <a:spLocks noChangeArrowheads="1"/>
            </p:cNvSpPr>
            <p:nvPr/>
          </p:nvSpPr>
          <p:spPr bwMode="auto">
            <a:xfrm>
              <a:off x="914400" y="4343400"/>
              <a:ext cx="465138" cy="396875"/>
            </a:xfrm>
            <a:prstGeom prst="rect">
              <a:avLst/>
            </a:prstGeom>
            <a:noFill/>
            <a:ln w="9525" algn="ctr">
              <a:noFill/>
              <a:miter lim="800000"/>
              <a:headEnd/>
              <a:tailEnd/>
            </a:ln>
          </p:spPr>
          <p:txBody>
            <a:bodyPr>
              <a:spAutoFit/>
            </a:bodyPr>
            <a:lstStyle/>
            <a:p>
              <a:r>
                <a:rPr lang="en-US"/>
                <a:t>1</a:t>
              </a:r>
            </a:p>
          </p:txBody>
        </p:sp>
        <p:grpSp>
          <p:nvGrpSpPr>
            <p:cNvPr id="59" name="Group 6"/>
            <p:cNvGrpSpPr>
              <a:grpSpLocks/>
            </p:cNvGrpSpPr>
            <p:nvPr/>
          </p:nvGrpSpPr>
          <p:grpSpPr bwMode="auto">
            <a:xfrm>
              <a:off x="1371600" y="2819400"/>
              <a:ext cx="685800" cy="609600"/>
              <a:chOff x="1152" y="2112"/>
              <a:chExt cx="480" cy="384"/>
            </a:xfrm>
          </p:grpSpPr>
          <p:sp>
            <p:nvSpPr>
              <p:cNvPr id="98" name="Line 7"/>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99" name="Line 8"/>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100" name="Line 9"/>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101" name="Line 10"/>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60" name="Text Box 11"/>
            <p:cNvSpPr txBox="1">
              <a:spLocks noChangeArrowheads="1"/>
            </p:cNvSpPr>
            <p:nvPr/>
          </p:nvSpPr>
          <p:spPr bwMode="auto">
            <a:xfrm>
              <a:off x="2057400" y="2590800"/>
              <a:ext cx="6096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dirty="0"/>
                <a:t>01</a:t>
              </a:r>
            </a:p>
          </p:txBody>
        </p:sp>
        <p:sp>
          <p:nvSpPr>
            <p:cNvPr id="61" name="Text Box 12"/>
            <p:cNvSpPr txBox="1">
              <a:spLocks noChangeArrowheads="1"/>
            </p:cNvSpPr>
            <p:nvPr/>
          </p:nvSpPr>
          <p:spPr bwMode="auto">
            <a:xfrm>
              <a:off x="2057400" y="3276600"/>
              <a:ext cx="609600" cy="396875"/>
            </a:xfrm>
            <a:prstGeom prst="rect">
              <a:avLst/>
            </a:prstGeom>
            <a:noFill/>
            <a:ln w="9525" algn="ctr">
              <a:noFill/>
              <a:miter lim="800000"/>
              <a:headEnd/>
              <a:tailEnd/>
            </a:ln>
          </p:spPr>
          <p:txBody>
            <a:bodyPr>
              <a:spAutoFit/>
            </a:bodyPr>
            <a:lstStyle/>
            <a:p>
              <a:pPr algn="l"/>
              <a:r>
                <a:rPr lang="en-US"/>
                <a:t>00</a:t>
              </a:r>
            </a:p>
          </p:txBody>
        </p:sp>
        <p:grpSp>
          <p:nvGrpSpPr>
            <p:cNvPr id="62" name="Group 13"/>
            <p:cNvGrpSpPr>
              <a:grpSpLocks/>
            </p:cNvGrpSpPr>
            <p:nvPr/>
          </p:nvGrpSpPr>
          <p:grpSpPr bwMode="auto">
            <a:xfrm>
              <a:off x="1371600" y="4267200"/>
              <a:ext cx="685800" cy="609600"/>
              <a:chOff x="1152" y="2112"/>
              <a:chExt cx="480" cy="384"/>
            </a:xfrm>
          </p:grpSpPr>
          <p:sp>
            <p:nvSpPr>
              <p:cNvPr id="94" name="Line 14"/>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95" name="Line 15"/>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96" name="Line 16"/>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97" name="Line 17"/>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63" name="Text Box 18"/>
            <p:cNvSpPr txBox="1">
              <a:spLocks noChangeArrowheads="1"/>
            </p:cNvSpPr>
            <p:nvPr/>
          </p:nvSpPr>
          <p:spPr bwMode="auto">
            <a:xfrm>
              <a:off x="2057400" y="4038600"/>
              <a:ext cx="609600" cy="396875"/>
            </a:xfrm>
            <a:prstGeom prst="rect">
              <a:avLst/>
            </a:prstGeom>
            <a:noFill/>
            <a:ln w="9525" algn="ctr">
              <a:noFill/>
              <a:miter lim="800000"/>
              <a:headEnd/>
              <a:tailEnd/>
            </a:ln>
          </p:spPr>
          <p:txBody>
            <a:bodyPr>
              <a:spAutoFit/>
            </a:bodyPr>
            <a:lstStyle/>
            <a:p>
              <a:pPr algn="l"/>
              <a:r>
                <a:rPr lang="en-US"/>
                <a:t>11</a:t>
              </a:r>
            </a:p>
          </p:txBody>
        </p:sp>
        <p:sp>
          <p:nvSpPr>
            <p:cNvPr id="64" name="Text Box 19"/>
            <p:cNvSpPr txBox="1">
              <a:spLocks noChangeArrowheads="1"/>
            </p:cNvSpPr>
            <p:nvPr/>
          </p:nvSpPr>
          <p:spPr bwMode="auto">
            <a:xfrm>
              <a:off x="2057400" y="4724400"/>
              <a:ext cx="609600" cy="396875"/>
            </a:xfrm>
            <a:prstGeom prst="rect">
              <a:avLst/>
            </a:prstGeom>
            <a:noFill/>
            <a:ln w="9525" algn="ctr">
              <a:noFill/>
              <a:miter lim="800000"/>
              <a:headEnd/>
              <a:tailEnd/>
            </a:ln>
          </p:spPr>
          <p:txBody>
            <a:bodyPr>
              <a:spAutoFit/>
            </a:bodyPr>
            <a:lstStyle/>
            <a:p>
              <a:pPr algn="l"/>
              <a:r>
                <a:rPr lang="en-US"/>
                <a:t>10</a:t>
              </a:r>
            </a:p>
          </p:txBody>
        </p:sp>
        <p:grpSp>
          <p:nvGrpSpPr>
            <p:cNvPr id="65" name="Group 20"/>
            <p:cNvGrpSpPr>
              <a:grpSpLocks/>
            </p:cNvGrpSpPr>
            <p:nvPr/>
          </p:nvGrpSpPr>
          <p:grpSpPr bwMode="auto">
            <a:xfrm>
              <a:off x="2514600" y="3124200"/>
              <a:ext cx="685800" cy="609600"/>
              <a:chOff x="1152" y="2112"/>
              <a:chExt cx="480" cy="384"/>
            </a:xfrm>
          </p:grpSpPr>
          <p:sp>
            <p:nvSpPr>
              <p:cNvPr id="90" name="Line 21"/>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91" name="Line 22"/>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92" name="Line 23"/>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93" name="Line 24"/>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66" name="Text Box 25"/>
            <p:cNvSpPr txBox="1">
              <a:spLocks noChangeArrowheads="1"/>
            </p:cNvSpPr>
            <p:nvPr/>
          </p:nvSpPr>
          <p:spPr bwMode="auto">
            <a:xfrm>
              <a:off x="3200400" y="2895600"/>
              <a:ext cx="6858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000</a:t>
              </a:r>
            </a:p>
          </p:txBody>
        </p:sp>
        <p:sp>
          <p:nvSpPr>
            <p:cNvPr id="67" name="Text Box 26"/>
            <p:cNvSpPr txBox="1">
              <a:spLocks noChangeArrowheads="1"/>
            </p:cNvSpPr>
            <p:nvPr/>
          </p:nvSpPr>
          <p:spPr bwMode="auto">
            <a:xfrm>
              <a:off x="3200400" y="3581400"/>
              <a:ext cx="6858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001</a:t>
              </a:r>
            </a:p>
          </p:txBody>
        </p:sp>
        <p:grpSp>
          <p:nvGrpSpPr>
            <p:cNvPr id="68" name="Group 27"/>
            <p:cNvGrpSpPr>
              <a:grpSpLocks/>
            </p:cNvGrpSpPr>
            <p:nvPr/>
          </p:nvGrpSpPr>
          <p:grpSpPr bwMode="auto">
            <a:xfrm>
              <a:off x="2514600" y="4572000"/>
              <a:ext cx="685800" cy="609600"/>
              <a:chOff x="1152" y="2112"/>
              <a:chExt cx="480" cy="384"/>
            </a:xfrm>
          </p:grpSpPr>
          <p:sp>
            <p:nvSpPr>
              <p:cNvPr id="86" name="Line 28"/>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87" name="Line 29"/>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88" name="Line 30"/>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89" name="Line 31"/>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69" name="Text Box 32"/>
            <p:cNvSpPr txBox="1">
              <a:spLocks noChangeArrowheads="1"/>
            </p:cNvSpPr>
            <p:nvPr/>
          </p:nvSpPr>
          <p:spPr bwMode="auto">
            <a:xfrm>
              <a:off x="3200400" y="4343400"/>
              <a:ext cx="609600" cy="396875"/>
            </a:xfrm>
            <a:prstGeom prst="rect">
              <a:avLst/>
            </a:prstGeom>
            <a:noFill/>
            <a:ln w="9525" algn="ctr">
              <a:noFill/>
              <a:miter lim="800000"/>
              <a:headEnd/>
              <a:tailEnd/>
            </a:ln>
          </p:spPr>
          <p:txBody>
            <a:bodyPr>
              <a:spAutoFit/>
            </a:bodyPr>
            <a:lstStyle/>
            <a:p>
              <a:pPr algn="l"/>
              <a:r>
                <a:rPr lang="en-US"/>
                <a:t>100</a:t>
              </a:r>
            </a:p>
          </p:txBody>
        </p:sp>
        <p:sp>
          <p:nvSpPr>
            <p:cNvPr id="70" name="Text Box 33"/>
            <p:cNvSpPr txBox="1">
              <a:spLocks noChangeArrowheads="1"/>
            </p:cNvSpPr>
            <p:nvPr/>
          </p:nvSpPr>
          <p:spPr bwMode="auto">
            <a:xfrm>
              <a:off x="3200400" y="5029200"/>
              <a:ext cx="6858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101</a:t>
              </a:r>
            </a:p>
          </p:txBody>
        </p:sp>
        <p:grpSp>
          <p:nvGrpSpPr>
            <p:cNvPr id="71" name="Group 34"/>
            <p:cNvGrpSpPr>
              <a:grpSpLocks/>
            </p:cNvGrpSpPr>
            <p:nvPr/>
          </p:nvGrpSpPr>
          <p:grpSpPr bwMode="auto">
            <a:xfrm>
              <a:off x="3810000" y="4267200"/>
              <a:ext cx="685800" cy="609600"/>
              <a:chOff x="1152" y="2112"/>
              <a:chExt cx="480" cy="384"/>
            </a:xfrm>
          </p:grpSpPr>
          <p:sp>
            <p:nvSpPr>
              <p:cNvPr id="82" name="Line 35"/>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83" name="Line 36"/>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84" name="Line 37"/>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85" name="Line 38"/>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72" name="Text Box 39"/>
            <p:cNvSpPr txBox="1">
              <a:spLocks noChangeArrowheads="1"/>
            </p:cNvSpPr>
            <p:nvPr/>
          </p:nvSpPr>
          <p:spPr bwMode="auto">
            <a:xfrm>
              <a:off x="4495800" y="4114800"/>
              <a:ext cx="838200" cy="396875"/>
            </a:xfrm>
            <a:prstGeom prst="rect">
              <a:avLst/>
            </a:prstGeom>
            <a:noFill/>
            <a:ln w="9525" algn="ctr">
              <a:noFill/>
              <a:miter lim="800000"/>
              <a:headEnd/>
              <a:tailEnd/>
            </a:ln>
          </p:spPr>
          <p:txBody>
            <a:bodyPr>
              <a:spAutoFit/>
            </a:bodyPr>
            <a:lstStyle/>
            <a:p>
              <a:pPr algn="l"/>
              <a:r>
                <a:rPr lang="en-US"/>
                <a:t>1000</a:t>
              </a:r>
            </a:p>
          </p:txBody>
        </p:sp>
        <p:sp>
          <p:nvSpPr>
            <p:cNvPr id="73" name="Text Box 40"/>
            <p:cNvSpPr txBox="1">
              <a:spLocks noChangeArrowheads="1"/>
            </p:cNvSpPr>
            <p:nvPr/>
          </p:nvSpPr>
          <p:spPr bwMode="auto">
            <a:xfrm>
              <a:off x="4495800" y="4800600"/>
              <a:ext cx="8382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dirty="0"/>
                <a:t>1001</a:t>
              </a:r>
            </a:p>
          </p:txBody>
        </p:sp>
        <p:grpSp>
          <p:nvGrpSpPr>
            <p:cNvPr id="74" name="Group 41"/>
            <p:cNvGrpSpPr>
              <a:grpSpLocks/>
            </p:cNvGrpSpPr>
            <p:nvPr/>
          </p:nvGrpSpPr>
          <p:grpSpPr bwMode="auto">
            <a:xfrm>
              <a:off x="5257800" y="3962400"/>
              <a:ext cx="685800" cy="609600"/>
              <a:chOff x="1152" y="2112"/>
              <a:chExt cx="480" cy="384"/>
            </a:xfrm>
          </p:grpSpPr>
          <p:sp>
            <p:nvSpPr>
              <p:cNvPr id="78" name="Line 42"/>
              <p:cNvSpPr>
                <a:spLocks noChangeShapeType="1"/>
              </p:cNvSpPr>
              <p:nvPr/>
            </p:nvSpPr>
            <p:spPr bwMode="auto">
              <a:xfrm>
                <a:off x="1152" y="2304"/>
                <a:ext cx="240" cy="0"/>
              </a:xfrm>
              <a:prstGeom prst="line">
                <a:avLst/>
              </a:prstGeom>
              <a:noFill/>
              <a:ln w="9525">
                <a:solidFill>
                  <a:srgbClr val="000000"/>
                </a:solidFill>
                <a:round/>
                <a:headEnd/>
                <a:tailEnd/>
              </a:ln>
            </p:spPr>
            <p:txBody>
              <a:bodyPr/>
              <a:lstStyle/>
              <a:p>
                <a:endParaRPr lang="en-US"/>
              </a:p>
            </p:txBody>
          </p:sp>
          <p:sp>
            <p:nvSpPr>
              <p:cNvPr id="79" name="Line 43"/>
              <p:cNvSpPr>
                <a:spLocks noChangeShapeType="1"/>
              </p:cNvSpPr>
              <p:nvPr/>
            </p:nvSpPr>
            <p:spPr bwMode="auto">
              <a:xfrm>
                <a:off x="1392" y="2112"/>
                <a:ext cx="0" cy="384"/>
              </a:xfrm>
              <a:prstGeom prst="line">
                <a:avLst/>
              </a:prstGeom>
              <a:noFill/>
              <a:ln w="9525">
                <a:solidFill>
                  <a:srgbClr val="000000"/>
                </a:solidFill>
                <a:round/>
                <a:headEnd/>
                <a:tailEnd/>
              </a:ln>
            </p:spPr>
            <p:txBody>
              <a:bodyPr/>
              <a:lstStyle/>
              <a:p>
                <a:endParaRPr lang="en-US"/>
              </a:p>
            </p:txBody>
          </p:sp>
          <p:sp>
            <p:nvSpPr>
              <p:cNvPr id="80" name="Line 44"/>
              <p:cNvSpPr>
                <a:spLocks noChangeShapeType="1"/>
              </p:cNvSpPr>
              <p:nvPr/>
            </p:nvSpPr>
            <p:spPr bwMode="auto">
              <a:xfrm>
                <a:off x="1392" y="2112"/>
                <a:ext cx="240" cy="0"/>
              </a:xfrm>
              <a:prstGeom prst="line">
                <a:avLst/>
              </a:prstGeom>
              <a:noFill/>
              <a:ln w="9525">
                <a:solidFill>
                  <a:srgbClr val="000000"/>
                </a:solidFill>
                <a:round/>
                <a:headEnd/>
                <a:tailEnd/>
              </a:ln>
            </p:spPr>
            <p:txBody>
              <a:bodyPr/>
              <a:lstStyle/>
              <a:p>
                <a:endParaRPr lang="en-US"/>
              </a:p>
            </p:txBody>
          </p:sp>
          <p:sp>
            <p:nvSpPr>
              <p:cNvPr id="81" name="Line 45"/>
              <p:cNvSpPr>
                <a:spLocks noChangeShapeType="1"/>
              </p:cNvSpPr>
              <p:nvPr/>
            </p:nvSpPr>
            <p:spPr bwMode="auto">
              <a:xfrm>
                <a:off x="1392" y="2496"/>
                <a:ext cx="240" cy="0"/>
              </a:xfrm>
              <a:prstGeom prst="line">
                <a:avLst/>
              </a:prstGeom>
              <a:noFill/>
              <a:ln w="9525">
                <a:solidFill>
                  <a:srgbClr val="000000"/>
                </a:solidFill>
                <a:round/>
                <a:headEnd/>
                <a:tailEnd/>
              </a:ln>
            </p:spPr>
            <p:txBody>
              <a:bodyPr/>
              <a:lstStyle/>
              <a:p>
                <a:endParaRPr lang="en-US"/>
              </a:p>
            </p:txBody>
          </p:sp>
        </p:grpSp>
        <p:sp>
          <p:nvSpPr>
            <p:cNvPr id="75" name="Text Box 46"/>
            <p:cNvSpPr txBox="1">
              <a:spLocks noChangeArrowheads="1"/>
            </p:cNvSpPr>
            <p:nvPr/>
          </p:nvSpPr>
          <p:spPr bwMode="auto">
            <a:xfrm>
              <a:off x="5943600" y="3733800"/>
              <a:ext cx="9906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10000</a:t>
              </a:r>
            </a:p>
          </p:txBody>
        </p:sp>
        <p:sp>
          <p:nvSpPr>
            <p:cNvPr id="76" name="Text Box 47"/>
            <p:cNvSpPr txBox="1">
              <a:spLocks noChangeArrowheads="1"/>
            </p:cNvSpPr>
            <p:nvPr/>
          </p:nvSpPr>
          <p:spPr bwMode="auto">
            <a:xfrm>
              <a:off x="5943600" y="4419600"/>
              <a:ext cx="9144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a:t>10001</a:t>
              </a:r>
            </a:p>
          </p:txBody>
        </p:sp>
        <p:sp>
          <p:nvSpPr>
            <p:cNvPr id="77" name="Text Box 11"/>
            <p:cNvSpPr txBox="1">
              <a:spLocks noChangeArrowheads="1"/>
            </p:cNvSpPr>
            <p:nvPr/>
          </p:nvSpPr>
          <p:spPr bwMode="auto">
            <a:xfrm>
              <a:off x="2026920" y="4069080"/>
              <a:ext cx="609600" cy="4064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l"/>
              <a:r>
                <a:rPr lang="en-US" dirty="0" smtClean="0"/>
                <a:t>11</a:t>
              </a:r>
              <a:endParaRPr lang="en-US" dirty="0"/>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1529"/>
                                        </p:tgtEl>
                                        <p:attrNameLst>
                                          <p:attrName>style.visibility</p:attrName>
                                        </p:attrNameLst>
                                      </p:cBhvr>
                                      <p:to>
                                        <p:strVal val="visible"/>
                                      </p:to>
                                    </p:set>
                                    <p:animEffect transition="in" filter="fade">
                                      <p:cBhvr>
                                        <p:cTn id="7" dur="2000"/>
                                        <p:tgtEl>
                                          <p:spTgt spid="361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52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Grp="1" noChangeArrowheads="1"/>
          </p:cNvSpPr>
          <p:nvPr>
            <p:ph type="title"/>
          </p:nvPr>
        </p:nvSpPr>
        <p:spPr>
          <a:xfrm>
            <a:off x="644525" y="879475"/>
            <a:ext cx="8866188" cy="1143000"/>
          </a:xfrm>
        </p:spPr>
        <p:txBody>
          <a:bodyPr/>
          <a:lstStyle/>
          <a:p>
            <a:pPr eaLnBrk="1" hangingPunct="1"/>
            <a:r>
              <a:rPr lang="en-US" sz="3200" smtClean="0">
                <a:solidFill>
                  <a:srgbClr val="000000"/>
                </a:solidFill>
              </a:rPr>
              <a:t>Chaitin’s number is not computable.</a:t>
            </a:r>
            <a:r>
              <a:rPr lang="en-US" sz="2800" smtClean="0">
                <a:solidFill>
                  <a:srgbClr val="000000"/>
                </a:solidFill>
              </a:rPr>
              <a:t/>
            </a:r>
            <a:br>
              <a:rPr lang="en-US" sz="2800" smtClean="0">
                <a:solidFill>
                  <a:srgbClr val="000000"/>
                </a:solidFill>
              </a:rPr>
            </a:br>
            <a:r>
              <a:rPr lang="en-US" sz="2000" smtClean="0">
                <a:solidFill>
                  <a:srgbClr val="000000"/>
                </a:solidFill>
              </a:rPr>
              <a:t>A list of programs and outputs. Cantor diagonalization</a:t>
            </a:r>
            <a:endParaRPr lang="en-US" sz="2800" smtClean="0">
              <a:solidFill>
                <a:srgbClr val="000000"/>
              </a:solidFill>
              <a:sym typeface="Symbol" pitchFamily="18" charset="2"/>
            </a:endParaRPr>
          </a:p>
        </p:txBody>
      </p:sp>
      <p:sp>
        <p:nvSpPr>
          <p:cNvPr id="59395" name="Text Box 55"/>
          <p:cNvSpPr txBox="1">
            <a:spLocks noChangeArrowheads="1"/>
          </p:cNvSpPr>
          <p:nvPr/>
        </p:nvSpPr>
        <p:spPr bwMode="auto">
          <a:xfrm>
            <a:off x="1000125" y="2309813"/>
            <a:ext cx="1524000" cy="4054475"/>
          </a:xfrm>
          <a:prstGeom prst="rect">
            <a:avLst/>
          </a:prstGeom>
          <a:noFill/>
          <a:ln w="9525" algn="ctr">
            <a:noFill/>
            <a:miter lim="800000"/>
            <a:headEnd/>
            <a:tailEnd/>
          </a:ln>
        </p:spPr>
        <p:txBody>
          <a:bodyPr>
            <a:spAutoFit/>
          </a:bodyPr>
          <a:lstStyle/>
          <a:p>
            <a:pPr algn="l"/>
            <a:r>
              <a:rPr lang="en-US" b="1"/>
              <a:t>Programs</a:t>
            </a:r>
          </a:p>
          <a:p>
            <a:pPr algn="l"/>
            <a:r>
              <a:rPr lang="en-US">
                <a:latin typeface="Courier New" pitchFamily="49" charset="0"/>
              </a:rPr>
              <a:t>01</a:t>
            </a:r>
          </a:p>
          <a:p>
            <a:pPr algn="l"/>
            <a:r>
              <a:rPr lang="en-US">
                <a:latin typeface="Courier New" pitchFamily="49" charset="0"/>
              </a:rPr>
              <a:t>11</a:t>
            </a:r>
          </a:p>
          <a:p>
            <a:pPr algn="l"/>
            <a:r>
              <a:rPr lang="en-US">
                <a:latin typeface="Courier New" pitchFamily="49" charset="0"/>
              </a:rPr>
              <a:t>000</a:t>
            </a:r>
          </a:p>
          <a:p>
            <a:pPr algn="l"/>
            <a:r>
              <a:rPr lang="en-US">
                <a:latin typeface="Courier New" pitchFamily="49" charset="0"/>
              </a:rPr>
              <a:t>001</a:t>
            </a:r>
          </a:p>
          <a:p>
            <a:pPr algn="l"/>
            <a:r>
              <a:rPr lang="en-US">
                <a:latin typeface="Courier New" pitchFamily="49" charset="0"/>
              </a:rPr>
              <a:t>1001</a:t>
            </a:r>
          </a:p>
          <a:p>
            <a:pPr algn="l"/>
            <a:r>
              <a:rPr lang="en-US">
                <a:latin typeface="Courier New" pitchFamily="49" charset="0"/>
              </a:rPr>
              <a:t>10001</a:t>
            </a:r>
          </a:p>
          <a:p>
            <a:pPr algn="l"/>
            <a:r>
              <a:rPr lang="en-US">
                <a:latin typeface="Courier New" pitchFamily="49" charset="0"/>
              </a:rPr>
              <a:t>100000</a:t>
            </a:r>
          </a:p>
          <a:p>
            <a:pPr algn="l"/>
            <a:r>
              <a:rPr lang="en-US">
                <a:latin typeface="Courier New" pitchFamily="49" charset="0"/>
              </a:rPr>
              <a:t>100001</a:t>
            </a:r>
          </a:p>
        </p:txBody>
      </p:sp>
      <p:sp>
        <p:nvSpPr>
          <p:cNvPr id="59396" name="Text Box 56"/>
          <p:cNvSpPr txBox="1">
            <a:spLocks noChangeArrowheads="1"/>
          </p:cNvSpPr>
          <p:nvPr/>
        </p:nvSpPr>
        <p:spPr bwMode="auto">
          <a:xfrm>
            <a:off x="2409825" y="2316163"/>
            <a:ext cx="3990975" cy="4054475"/>
          </a:xfrm>
          <a:prstGeom prst="rect">
            <a:avLst/>
          </a:prstGeom>
          <a:noFill/>
          <a:ln w="9525" algn="ctr">
            <a:noFill/>
            <a:miter lim="800000"/>
            <a:headEnd/>
            <a:tailEnd/>
          </a:ln>
        </p:spPr>
        <p:txBody>
          <a:bodyPr>
            <a:spAutoFit/>
          </a:bodyPr>
          <a:lstStyle/>
          <a:p>
            <a:pPr algn="l"/>
            <a:r>
              <a:rPr lang="en-US" b="1"/>
              <a:t>Computable Numbers</a:t>
            </a:r>
          </a:p>
          <a:p>
            <a:pPr algn="l"/>
            <a:r>
              <a:rPr lang="en-US"/>
              <a:t>  </a:t>
            </a:r>
            <a:r>
              <a:rPr lang="en-US">
                <a:latin typeface="Courier New" pitchFamily="49" charset="0"/>
              </a:rPr>
              <a:t>0 0 1 1 0 0 0 1 </a:t>
            </a:r>
          </a:p>
          <a:p>
            <a:pPr algn="l"/>
            <a:r>
              <a:rPr lang="en-US">
                <a:latin typeface="Courier New" pitchFamily="49" charset="0"/>
              </a:rPr>
              <a:t> 1 0 1 0 1 1 0 0 </a:t>
            </a:r>
          </a:p>
          <a:p>
            <a:pPr algn="l"/>
            <a:r>
              <a:rPr lang="en-US">
                <a:latin typeface="Courier New" pitchFamily="49" charset="0"/>
              </a:rPr>
              <a:t> 0 1 1 1 0 0 1 0 </a:t>
            </a:r>
          </a:p>
          <a:p>
            <a:pPr algn="l"/>
            <a:r>
              <a:rPr lang="en-US">
                <a:latin typeface="Courier New" pitchFamily="49" charset="0"/>
              </a:rPr>
              <a:t> 1 0 1 0 1 0 0 1 </a:t>
            </a:r>
          </a:p>
          <a:p>
            <a:pPr algn="l"/>
            <a:r>
              <a:rPr lang="en-US">
                <a:latin typeface="Courier New" pitchFamily="49" charset="0"/>
              </a:rPr>
              <a:t> 0 0 1 - - - - - </a:t>
            </a:r>
          </a:p>
          <a:p>
            <a:pPr algn="l"/>
            <a:r>
              <a:rPr lang="en-US">
                <a:latin typeface="Courier New" pitchFamily="49" charset="0"/>
              </a:rPr>
              <a:t> 1 0 0 1 1 0 1 0 </a:t>
            </a:r>
          </a:p>
          <a:p>
            <a:pPr algn="l"/>
            <a:r>
              <a:rPr lang="en-US">
                <a:latin typeface="Courier New" pitchFamily="49" charset="0"/>
              </a:rPr>
              <a:t> 0 0 1 0 0 - - - </a:t>
            </a:r>
          </a:p>
          <a:p>
            <a:pPr algn="l"/>
            <a:r>
              <a:rPr lang="en-US">
                <a:latin typeface="Courier New" pitchFamily="49" charset="0"/>
              </a:rPr>
              <a:t> 1 0 0 1 1 1 1 1 </a:t>
            </a:r>
            <a:endParaRPr lang="en-US"/>
          </a:p>
        </p:txBody>
      </p:sp>
      <p:sp>
        <p:nvSpPr>
          <p:cNvPr id="362556" name="Text Box 60"/>
          <p:cNvSpPr txBox="1">
            <a:spLocks noChangeArrowheads="1"/>
          </p:cNvSpPr>
          <p:nvPr/>
        </p:nvSpPr>
        <p:spPr bwMode="auto">
          <a:xfrm>
            <a:off x="2552700" y="2814638"/>
            <a:ext cx="349250" cy="396875"/>
          </a:xfrm>
          <a:prstGeom prst="rect">
            <a:avLst/>
          </a:prstGeom>
          <a:solidFill>
            <a:srgbClr val="663300"/>
          </a:solidFill>
          <a:ln w="9525" algn="ctr">
            <a:noFill/>
            <a:miter lim="800000"/>
            <a:headEnd/>
            <a:tailEnd/>
          </a:ln>
        </p:spPr>
        <p:txBody>
          <a:bodyPr>
            <a:spAutoFit/>
          </a:bodyPr>
          <a:lstStyle/>
          <a:p>
            <a:r>
              <a:rPr lang="en-US" b="1">
                <a:solidFill>
                  <a:schemeClr val="bg1"/>
                </a:solidFill>
              </a:rPr>
              <a:t>1</a:t>
            </a:r>
          </a:p>
        </p:txBody>
      </p:sp>
      <p:sp>
        <p:nvSpPr>
          <p:cNvPr id="362557" name="Text Box 61"/>
          <p:cNvSpPr txBox="1">
            <a:spLocks noChangeArrowheads="1"/>
          </p:cNvSpPr>
          <p:nvPr/>
        </p:nvSpPr>
        <p:spPr bwMode="auto">
          <a:xfrm>
            <a:off x="2879725" y="3273425"/>
            <a:ext cx="349250" cy="396875"/>
          </a:xfrm>
          <a:prstGeom prst="rect">
            <a:avLst/>
          </a:prstGeom>
          <a:solidFill>
            <a:srgbClr val="663300"/>
          </a:solidFill>
          <a:ln w="9525" algn="ctr">
            <a:noFill/>
            <a:miter lim="800000"/>
            <a:headEnd/>
            <a:tailEnd/>
          </a:ln>
        </p:spPr>
        <p:txBody>
          <a:bodyPr>
            <a:spAutoFit/>
          </a:bodyPr>
          <a:lstStyle/>
          <a:p>
            <a:r>
              <a:rPr lang="en-US" b="1">
                <a:solidFill>
                  <a:schemeClr val="bg1"/>
                </a:solidFill>
              </a:rPr>
              <a:t>1</a:t>
            </a:r>
          </a:p>
        </p:txBody>
      </p:sp>
      <p:sp>
        <p:nvSpPr>
          <p:cNvPr id="362558" name="Text Box 62"/>
          <p:cNvSpPr txBox="1">
            <a:spLocks noChangeArrowheads="1"/>
          </p:cNvSpPr>
          <p:nvPr/>
        </p:nvSpPr>
        <p:spPr bwMode="auto">
          <a:xfrm>
            <a:off x="3213100" y="3692525"/>
            <a:ext cx="377825" cy="396875"/>
          </a:xfrm>
          <a:prstGeom prst="rect">
            <a:avLst/>
          </a:prstGeom>
          <a:solidFill>
            <a:srgbClr val="663300"/>
          </a:solidFill>
          <a:ln w="9525" algn="ctr">
            <a:noFill/>
            <a:miter lim="800000"/>
            <a:headEnd/>
            <a:tailEnd/>
          </a:ln>
        </p:spPr>
        <p:txBody>
          <a:bodyPr>
            <a:spAutoFit/>
          </a:bodyPr>
          <a:lstStyle/>
          <a:p>
            <a:r>
              <a:rPr lang="en-US" b="1">
                <a:solidFill>
                  <a:schemeClr val="bg1"/>
                </a:solidFill>
              </a:rPr>
              <a:t>0</a:t>
            </a:r>
          </a:p>
        </p:txBody>
      </p:sp>
      <p:sp>
        <p:nvSpPr>
          <p:cNvPr id="362559" name="Text Box 63"/>
          <p:cNvSpPr txBox="1">
            <a:spLocks noChangeArrowheads="1"/>
          </p:cNvSpPr>
          <p:nvPr/>
        </p:nvSpPr>
        <p:spPr bwMode="auto">
          <a:xfrm>
            <a:off x="3495675" y="4165600"/>
            <a:ext cx="349250" cy="396875"/>
          </a:xfrm>
          <a:prstGeom prst="rect">
            <a:avLst/>
          </a:prstGeom>
          <a:solidFill>
            <a:srgbClr val="663300"/>
          </a:solidFill>
          <a:ln w="9525" algn="ctr">
            <a:noFill/>
            <a:miter lim="800000"/>
            <a:headEnd/>
            <a:tailEnd/>
          </a:ln>
        </p:spPr>
        <p:txBody>
          <a:bodyPr>
            <a:spAutoFit/>
          </a:bodyPr>
          <a:lstStyle/>
          <a:p>
            <a:r>
              <a:rPr lang="en-US" b="1">
                <a:solidFill>
                  <a:schemeClr val="bg1"/>
                </a:solidFill>
              </a:rPr>
              <a:t>1</a:t>
            </a:r>
          </a:p>
        </p:txBody>
      </p:sp>
      <p:sp>
        <p:nvSpPr>
          <p:cNvPr id="362560" name="Text Box 64"/>
          <p:cNvSpPr txBox="1">
            <a:spLocks noChangeArrowheads="1"/>
          </p:cNvSpPr>
          <p:nvPr/>
        </p:nvSpPr>
        <p:spPr bwMode="auto">
          <a:xfrm>
            <a:off x="3792538" y="4608513"/>
            <a:ext cx="377825" cy="396875"/>
          </a:xfrm>
          <a:prstGeom prst="rect">
            <a:avLst/>
          </a:prstGeom>
          <a:solidFill>
            <a:srgbClr val="663300"/>
          </a:solidFill>
          <a:ln w="9525" algn="ctr">
            <a:noFill/>
            <a:miter lim="800000"/>
            <a:headEnd/>
            <a:tailEnd/>
          </a:ln>
        </p:spPr>
        <p:txBody>
          <a:bodyPr>
            <a:spAutoFit/>
          </a:bodyPr>
          <a:lstStyle/>
          <a:p>
            <a:r>
              <a:rPr lang="en-US" b="1">
                <a:solidFill>
                  <a:schemeClr val="bg1"/>
                </a:solidFill>
              </a:rPr>
              <a:t>0</a:t>
            </a:r>
          </a:p>
        </p:txBody>
      </p:sp>
      <p:sp>
        <p:nvSpPr>
          <p:cNvPr id="362561" name="Text Box 65"/>
          <p:cNvSpPr txBox="1">
            <a:spLocks noChangeArrowheads="1"/>
          </p:cNvSpPr>
          <p:nvPr/>
        </p:nvSpPr>
        <p:spPr bwMode="auto">
          <a:xfrm>
            <a:off x="4092575" y="5078413"/>
            <a:ext cx="349250" cy="396875"/>
          </a:xfrm>
          <a:prstGeom prst="rect">
            <a:avLst/>
          </a:prstGeom>
          <a:solidFill>
            <a:srgbClr val="663300"/>
          </a:solidFill>
          <a:ln w="9525" algn="ctr">
            <a:noFill/>
            <a:miter lim="800000"/>
            <a:headEnd/>
            <a:tailEnd/>
          </a:ln>
        </p:spPr>
        <p:txBody>
          <a:bodyPr>
            <a:spAutoFit/>
          </a:bodyPr>
          <a:lstStyle/>
          <a:p>
            <a:r>
              <a:rPr lang="en-US" b="1">
                <a:solidFill>
                  <a:schemeClr val="bg1"/>
                </a:solidFill>
              </a:rPr>
              <a:t>1</a:t>
            </a:r>
          </a:p>
        </p:txBody>
      </p:sp>
      <p:sp>
        <p:nvSpPr>
          <p:cNvPr id="362563" name="Text Box 67"/>
          <p:cNvSpPr txBox="1">
            <a:spLocks noChangeArrowheads="1"/>
          </p:cNvSpPr>
          <p:nvPr/>
        </p:nvSpPr>
        <p:spPr bwMode="auto">
          <a:xfrm>
            <a:off x="4395788" y="5543550"/>
            <a:ext cx="349250" cy="396875"/>
          </a:xfrm>
          <a:prstGeom prst="rect">
            <a:avLst/>
          </a:prstGeom>
          <a:solidFill>
            <a:srgbClr val="663300"/>
          </a:solidFill>
          <a:ln w="9525" algn="ctr">
            <a:noFill/>
            <a:miter lim="800000"/>
            <a:headEnd/>
            <a:tailEnd/>
          </a:ln>
        </p:spPr>
        <p:txBody>
          <a:bodyPr>
            <a:spAutoFit/>
          </a:bodyPr>
          <a:lstStyle/>
          <a:p>
            <a:r>
              <a:rPr lang="en-US" b="1">
                <a:solidFill>
                  <a:schemeClr val="bg1"/>
                </a:solidFill>
              </a:rPr>
              <a:t>1</a:t>
            </a:r>
          </a:p>
        </p:txBody>
      </p:sp>
      <p:sp>
        <p:nvSpPr>
          <p:cNvPr id="362564" name="Text Box 68"/>
          <p:cNvSpPr txBox="1">
            <a:spLocks noChangeArrowheads="1"/>
          </p:cNvSpPr>
          <p:nvPr/>
        </p:nvSpPr>
        <p:spPr bwMode="auto">
          <a:xfrm>
            <a:off x="4692650" y="5986463"/>
            <a:ext cx="377825" cy="396875"/>
          </a:xfrm>
          <a:prstGeom prst="rect">
            <a:avLst/>
          </a:prstGeom>
          <a:solidFill>
            <a:srgbClr val="663300"/>
          </a:solidFill>
          <a:ln w="9525" algn="ctr">
            <a:noFill/>
            <a:miter lim="800000"/>
            <a:headEnd/>
            <a:tailEnd/>
          </a:ln>
        </p:spPr>
        <p:txBody>
          <a:bodyPr>
            <a:spAutoFit/>
          </a:bodyPr>
          <a:lstStyle/>
          <a:p>
            <a:r>
              <a:rPr lang="en-US" b="1">
                <a:solidFill>
                  <a:schemeClr val="bg1"/>
                </a:solidFill>
              </a:rPr>
              <a:t>0</a:t>
            </a:r>
          </a:p>
        </p:txBody>
      </p:sp>
      <p:sp>
        <p:nvSpPr>
          <p:cNvPr id="362565" name="Rectangle 69"/>
          <p:cNvSpPr>
            <a:spLocks noChangeArrowheads="1"/>
          </p:cNvSpPr>
          <p:nvPr/>
        </p:nvSpPr>
        <p:spPr bwMode="auto">
          <a:xfrm>
            <a:off x="2551113" y="6461125"/>
            <a:ext cx="2470150" cy="396875"/>
          </a:xfrm>
          <a:prstGeom prst="rect">
            <a:avLst/>
          </a:prstGeom>
          <a:noFill/>
          <a:ln w="9525" algn="ctr">
            <a:noFill/>
            <a:miter lim="800000"/>
            <a:headEnd/>
            <a:tailEnd/>
          </a:ln>
        </p:spPr>
        <p:txBody>
          <a:bodyPr wrap="none">
            <a:spAutoFit/>
          </a:bodyPr>
          <a:lstStyle/>
          <a:p>
            <a:r>
              <a:rPr lang="en-US" b="1">
                <a:solidFill>
                  <a:srgbClr val="663300"/>
                </a:solidFill>
                <a:latin typeface="Courier New" pitchFamily="49" charset="0"/>
              </a:rPr>
              <a:t>1 1 0 1 0 1 1 0</a:t>
            </a:r>
          </a:p>
        </p:txBody>
      </p:sp>
      <p:grpSp>
        <p:nvGrpSpPr>
          <p:cNvPr id="2" name="Group 73"/>
          <p:cNvGrpSpPr>
            <a:grpSpLocks/>
          </p:cNvGrpSpPr>
          <p:nvPr/>
        </p:nvGrpSpPr>
        <p:grpSpPr bwMode="auto">
          <a:xfrm>
            <a:off x="4978400" y="5197475"/>
            <a:ext cx="3990975" cy="1422400"/>
            <a:chOff x="3136" y="3274"/>
            <a:chExt cx="2514" cy="896"/>
          </a:xfrm>
        </p:grpSpPr>
        <p:sp>
          <p:nvSpPr>
            <p:cNvPr id="59410" name="Line 70"/>
            <p:cNvSpPr>
              <a:spLocks noChangeShapeType="1"/>
            </p:cNvSpPr>
            <p:nvPr/>
          </p:nvSpPr>
          <p:spPr bwMode="auto">
            <a:xfrm flipV="1">
              <a:off x="3136" y="3768"/>
              <a:ext cx="695" cy="402"/>
            </a:xfrm>
            <a:prstGeom prst="line">
              <a:avLst/>
            </a:prstGeom>
            <a:noFill/>
            <a:ln w="38100">
              <a:solidFill>
                <a:srgbClr val="008000"/>
              </a:solidFill>
              <a:round/>
              <a:headEnd type="triangle" w="med" len="med"/>
              <a:tailEnd/>
            </a:ln>
          </p:spPr>
          <p:txBody>
            <a:bodyPr/>
            <a:lstStyle/>
            <a:p>
              <a:endParaRPr lang="en-US"/>
            </a:p>
          </p:txBody>
        </p:sp>
        <p:sp>
          <p:nvSpPr>
            <p:cNvPr id="59411" name="Line 71"/>
            <p:cNvSpPr>
              <a:spLocks noChangeShapeType="1"/>
            </p:cNvSpPr>
            <p:nvPr/>
          </p:nvSpPr>
          <p:spPr bwMode="auto">
            <a:xfrm flipH="1">
              <a:off x="3145" y="4151"/>
              <a:ext cx="37" cy="0"/>
            </a:xfrm>
            <a:prstGeom prst="line">
              <a:avLst/>
            </a:prstGeom>
            <a:noFill/>
            <a:ln w="38100">
              <a:solidFill>
                <a:schemeClr val="tx1"/>
              </a:solidFill>
              <a:round/>
              <a:headEnd/>
              <a:tailEnd type="triangle" w="med" len="med"/>
            </a:ln>
          </p:spPr>
          <p:txBody>
            <a:bodyPr/>
            <a:lstStyle/>
            <a:p>
              <a:endParaRPr lang="en-US"/>
            </a:p>
          </p:txBody>
        </p:sp>
        <p:sp>
          <p:nvSpPr>
            <p:cNvPr id="59412" name="Text Box 72"/>
            <p:cNvSpPr txBox="1">
              <a:spLocks noChangeArrowheads="1"/>
            </p:cNvSpPr>
            <p:nvPr/>
          </p:nvSpPr>
          <p:spPr bwMode="auto">
            <a:xfrm>
              <a:off x="3822" y="3274"/>
              <a:ext cx="1828" cy="889"/>
            </a:xfrm>
            <a:prstGeom prst="rect">
              <a:avLst/>
            </a:prstGeom>
            <a:solidFill>
              <a:srgbClr val="663300"/>
            </a:solidFill>
            <a:ln w="38100" algn="ctr">
              <a:solidFill>
                <a:srgbClr val="008000"/>
              </a:solidFill>
              <a:miter lim="800000"/>
              <a:headEnd/>
              <a:tailEnd/>
            </a:ln>
          </p:spPr>
          <p:txBody>
            <a:bodyPr>
              <a:spAutoFit/>
            </a:bodyPr>
            <a:lstStyle/>
            <a:p>
              <a:pPr algn="ctr"/>
              <a:r>
                <a:rPr lang="en-US" sz="2800" b="1">
                  <a:solidFill>
                    <a:schemeClr val="bg1"/>
                  </a:solidFill>
                </a:rPr>
                <a:t>This number is NOT COMPUTABLE</a:t>
              </a:r>
            </a:p>
          </p:txBody>
        </p:sp>
      </p:grpSp>
      <p:grpSp>
        <p:nvGrpSpPr>
          <p:cNvPr id="3" name="Group 76"/>
          <p:cNvGrpSpPr>
            <a:grpSpLocks/>
          </p:cNvGrpSpPr>
          <p:nvPr/>
        </p:nvGrpSpPr>
        <p:grpSpPr bwMode="auto">
          <a:xfrm>
            <a:off x="6143625" y="2095500"/>
            <a:ext cx="2511425" cy="3116263"/>
            <a:chOff x="3870" y="1357"/>
            <a:chExt cx="1582" cy="1963"/>
          </a:xfrm>
        </p:grpSpPr>
        <p:pic>
          <p:nvPicPr>
            <p:cNvPr id="59408" name="Picture 74"/>
            <p:cNvPicPr>
              <a:picLocks noChangeAspect="1" noChangeArrowheads="1"/>
            </p:cNvPicPr>
            <p:nvPr/>
          </p:nvPicPr>
          <p:blipFill>
            <a:blip r:embed="rId2" cstate="print"/>
            <a:srcRect/>
            <a:stretch>
              <a:fillRect/>
            </a:stretch>
          </p:blipFill>
          <p:spPr bwMode="auto">
            <a:xfrm>
              <a:off x="3870" y="1357"/>
              <a:ext cx="1582" cy="1822"/>
            </a:xfrm>
            <a:prstGeom prst="rect">
              <a:avLst/>
            </a:prstGeom>
            <a:noFill/>
            <a:ln w="9525" algn="ctr">
              <a:noFill/>
              <a:miter lim="800000"/>
              <a:headEnd/>
              <a:tailEnd/>
            </a:ln>
          </p:spPr>
        </p:pic>
        <p:sp>
          <p:nvSpPr>
            <p:cNvPr id="59409" name="Text Box 75"/>
            <p:cNvSpPr txBox="1">
              <a:spLocks noChangeArrowheads="1"/>
            </p:cNvSpPr>
            <p:nvPr/>
          </p:nvSpPr>
          <p:spPr bwMode="auto">
            <a:xfrm>
              <a:off x="3895" y="2926"/>
              <a:ext cx="1545" cy="394"/>
            </a:xfrm>
            <a:prstGeom prst="rect">
              <a:avLst/>
            </a:prstGeom>
            <a:noFill/>
            <a:ln w="9525" algn="ctr">
              <a:noFill/>
              <a:miter lim="800000"/>
              <a:headEnd/>
              <a:tailEnd/>
            </a:ln>
          </p:spPr>
          <p:txBody>
            <a:bodyPr>
              <a:spAutoFit/>
            </a:bodyPr>
            <a:lstStyle/>
            <a:p>
              <a:pPr algn="ctr"/>
              <a:r>
                <a:rPr lang="en-US">
                  <a:solidFill>
                    <a:schemeClr val="bg1"/>
                  </a:solidFill>
                </a:rPr>
                <a:t>Georg Cantor</a:t>
              </a:r>
            </a:p>
            <a:p>
              <a:pPr algn="ctr"/>
              <a:r>
                <a:rPr lang="en-US" sz="1000">
                  <a:solidFill>
                    <a:srgbClr val="663300"/>
                  </a:solidFill>
                </a:rPr>
                <a:t>(1845 - 1918) </a:t>
              </a:r>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iterate type="lt">
                                    <p:tmPct val="10000"/>
                                  </p:iterate>
                                  <p:childTnLst>
                                    <p:set>
                                      <p:cBhvr>
                                        <p:cTn id="11" dur="1" fill="hold">
                                          <p:stCondLst>
                                            <p:cond delay="0"/>
                                          </p:stCondLst>
                                        </p:cTn>
                                        <p:tgtEl>
                                          <p:spTgt spid="362556"/>
                                        </p:tgtEl>
                                        <p:attrNameLst>
                                          <p:attrName>style.visibility</p:attrName>
                                        </p:attrNameLst>
                                      </p:cBhvr>
                                      <p:to>
                                        <p:strVal val="visible"/>
                                      </p:to>
                                    </p:set>
                                    <p:animEffect transition="in" filter="fade">
                                      <p:cBhvr>
                                        <p:cTn id="12" dur="1000"/>
                                        <p:tgtEl>
                                          <p:spTgt spid="362556"/>
                                        </p:tgtEl>
                                      </p:cBhvr>
                                    </p:animEffect>
                                    <p:anim calcmode="lin" valueType="num">
                                      <p:cBhvr>
                                        <p:cTn id="13" dur="1000" fill="hold"/>
                                        <p:tgtEl>
                                          <p:spTgt spid="362556"/>
                                        </p:tgtEl>
                                        <p:attrNameLst>
                                          <p:attrName>ppt_w</p:attrName>
                                        </p:attrNameLst>
                                      </p:cBhvr>
                                      <p:tavLst>
                                        <p:tav tm="0" fmla="#ppt_w*sin(2.5*pi*$)">
                                          <p:val>
                                            <p:fltVal val="0"/>
                                          </p:val>
                                        </p:tav>
                                        <p:tav tm="100000">
                                          <p:val>
                                            <p:fltVal val="1"/>
                                          </p:val>
                                        </p:tav>
                                      </p:tavLst>
                                    </p:anim>
                                    <p:anim calcmode="lin" valueType="num">
                                      <p:cBhvr>
                                        <p:cTn id="14" dur="1000" fill="hold"/>
                                        <p:tgtEl>
                                          <p:spTgt spid="362556"/>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5" presetClass="entr" presetSubtype="0" fill="hold" grpId="0" nodeType="afterEffect">
                                  <p:stCondLst>
                                    <p:cond delay="0"/>
                                  </p:stCondLst>
                                  <p:iterate type="lt">
                                    <p:tmPct val="10000"/>
                                  </p:iterate>
                                  <p:childTnLst>
                                    <p:set>
                                      <p:cBhvr>
                                        <p:cTn id="17" dur="1" fill="hold">
                                          <p:stCondLst>
                                            <p:cond delay="0"/>
                                          </p:stCondLst>
                                        </p:cTn>
                                        <p:tgtEl>
                                          <p:spTgt spid="362557"/>
                                        </p:tgtEl>
                                        <p:attrNameLst>
                                          <p:attrName>style.visibility</p:attrName>
                                        </p:attrNameLst>
                                      </p:cBhvr>
                                      <p:to>
                                        <p:strVal val="visible"/>
                                      </p:to>
                                    </p:set>
                                    <p:animEffect transition="in" filter="fade">
                                      <p:cBhvr>
                                        <p:cTn id="18" dur="1000"/>
                                        <p:tgtEl>
                                          <p:spTgt spid="362557"/>
                                        </p:tgtEl>
                                      </p:cBhvr>
                                    </p:animEffect>
                                    <p:anim calcmode="lin" valueType="num">
                                      <p:cBhvr>
                                        <p:cTn id="19" dur="1000" fill="hold"/>
                                        <p:tgtEl>
                                          <p:spTgt spid="362557"/>
                                        </p:tgtEl>
                                        <p:attrNameLst>
                                          <p:attrName>ppt_w</p:attrName>
                                        </p:attrNameLst>
                                      </p:cBhvr>
                                      <p:tavLst>
                                        <p:tav tm="0" fmla="#ppt_w*sin(2.5*pi*$)">
                                          <p:val>
                                            <p:fltVal val="0"/>
                                          </p:val>
                                        </p:tav>
                                        <p:tav tm="100000">
                                          <p:val>
                                            <p:fltVal val="1"/>
                                          </p:val>
                                        </p:tav>
                                      </p:tavLst>
                                    </p:anim>
                                    <p:anim calcmode="lin" valueType="num">
                                      <p:cBhvr>
                                        <p:cTn id="20" dur="1000" fill="hold"/>
                                        <p:tgtEl>
                                          <p:spTgt spid="362557"/>
                                        </p:tgtEl>
                                        <p:attrNameLst>
                                          <p:attrName>ppt_h</p:attrName>
                                        </p:attrNameLst>
                                      </p:cBhvr>
                                      <p:tavLst>
                                        <p:tav tm="0">
                                          <p:val>
                                            <p:strVal val="#ppt_h"/>
                                          </p:val>
                                        </p:tav>
                                        <p:tav tm="100000">
                                          <p:val>
                                            <p:strVal val="#ppt_h"/>
                                          </p:val>
                                        </p:tav>
                                      </p:tavLst>
                                    </p:anim>
                                  </p:childTnLst>
                                </p:cTn>
                              </p:par>
                            </p:childTnLst>
                          </p:cTn>
                        </p:par>
                        <p:par>
                          <p:cTn id="21" fill="hold">
                            <p:stCondLst>
                              <p:cond delay="2000"/>
                            </p:stCondLst>
                            <p:childTnLst>
                              <p:par>
                                <p:cTn id="22" presetID="45" presetClass="entr" presetSubtype="0" fill="hold" grpId="0" nodeType="afterEffect">
                                  <p:stCondLst>
                                    <p:cond delay="0"/>
                                  </p:stCondLst>
                                  <p:iterate type="lt">
                                    <p:tmPct val="10000"/>
                                  </p:iterate>
                                  <p:childTnLst>
                                    <p:set>
                                      <p:cBhvr>
                                        <p:cTn id="23" dur="1" fill="hold">
                                          <p:stCondLst>
                                            <p:cond delay="0"/>
                                          </p:stCondLst>
                                        </p:cTn>
                                        <p:tgtEl>
                                          <p:spTgt spid="362558"/>
                                        </p:tgtEl>
                                        <p:attrNameLst>
                                          <p:attrName>style.visibility</p:attrName>
                                        </p:attrNameLst>
                                      </p:cBhvr>
                                      <p:to>
                                        <p:strVal val="visible"/>
                                      </p:to>
                                    </p:set>
                                    <p:animEffect transition="in" filter="fade">
                                      <p:cBhvr>
                                        <p:cTn id="24" dur="1000"/>
                                        <p:tgtEl>
                                          <p:spTgt spid="362558"/>
                                        </p:tgtEl>
                                      </p:cBhvr>
                                    </p:animEffect>
                                    <p:anim calcmode="lin" valueType="num">
                                      <p:cBhvr>
                                        <p:cTn id="25" dur="1000" fill="hold"/>
                                        <p:tgtEl>
                                          <p:spTgt spid="362558"/>
                                        </p:tgtEl>
                                        <p:attrNameLst>
                                          <p:attrName>ppt_w</p:attrName>
                                        </p:attrNameLst>
                                      </p:cBhvr>
                                      <p:tavLst>
                                        <p:tav tm="0" fmla="#ppt_w*sin(2.5*pi*$)">
                                          <p:val>
                                            <p:fltVal val="0"/>
                                          </p:val>
                                        </p:tav>
                                        <p:tav tm="100000">
                                          <p:val>
                                            <p:fltVal val="1"/>
                                          </p:val>
                                        </p:tav>
                                      </p:tavLst>
                                    </p:anim>
                                    <p:anim calcmode="lin" valueType="num">
                                      <p:cBhvr>
                                        <p:cTn id="26" dur="1000" fill="hold"/>
                                        <p:tgtEl>
                                          <p:spTgt spid="362558"/>
                                        </p:tgtEl>
                                        <p:attrNameLst>
                                          <p:attrName>ppt_h</p:attrName>
                                        </p:attrNameLst>
                                      </p:cBhvr>
                                      <p:tavLst>
                                        <p:tav tm="0">
                                          <p:val>
                                            <p:strVal val="#ppt_h"/>
                                          </p:val>
                                        </p:tav>
                                        <p:tav tm="100000">
                                          <p:val>
                                            <p:strVal val="#ppt_h"/>
                                          </p:val>
                                        </p:tav>
                                      </p:tavLst>
                                    </p:anim>
                                  </p:childTnLst>
                                </p:cTn>
                              </p:par>
                              <p:par>
                                <p:cTn id="27" presetID="45" presetClass="entr" presetSubtype="0" fill="hold" grpId="0" nodeType="withEffect">
                                  <p:stCondLst>
                                    <p:cond delay="0"/>
                                  </p:stCondLst>
                                  <p:iterate type="lt">
                                    <p:tmPct val="10000"/>
                                  </p:iterate>
                                  <p:childTnLst>
                                    <p:set>
                                      <p:cBhvr>
                                        <p:cTn id="28" dur="1" fill="hold">
                                          <p:stCondLst>
                                            <p:cond delay="0"/>
                                          </p:stCondLst>
                                        </p:cTn>
                                        <p:tgtEl>
                                          <p:spTgt spid="362559"/>
                                        </p:tgtEl>
                                        <p:attrNameLst>
                                          <p:attrName>style.visibility</p:attrName>
                                        </p:attrNameLst>
                                      </p:cBhvr>
                                      <p:to>
                                        <p:strVal val="visible"/>
                                      </p:to>
                                    </p:set>
                                    <p:animEffect transition="in" filter="fade">
                                      <p:cBhvr>
                                        <p:cTn id="29" dur="1000"/>
                                        <p:tgtEl>
                                          <p:spTgt spid="362559"/>
                                        </p:tgtEl>
                                      </p:cBhvr>
                                    </p:animEffect>
                                    <p:anim calcmode="lin" valueType="num">
                                      <p:cBhvr>
                                        <p:cTn id="30" dur="1000" fill="hold"/>
                                        <p:tgtEl>
                                          <p:spTgt spid="362559"/>
                                        </p:tgtEl>
                                        <p:attrNameLst>
                                          <p:attrName>ppt_w</p:attrName>
                                        </p:attrNameLst>
                                      </p:cBhvr>
                                      <p:tavLst>
                                        <p:tav tm="0" fmla="#ppt_w*sin(2.5*pi*$)">
                                          <p:val>
                                            <p:fltVal val="0"/>
                                          </p:val>
                                        </p:tav>
                                        <p:tav tm="100000">
                                          <p:val>
                                            <p:fltVal val="1"/>
                                          </p:val>
                                        </p:tav>
                                      </p:tavLst>
                                    </p:anim>
                                    <p:anim calcmode="lin" valueType="num">
                                      <p:cBhvr>
                                        <p:cTn id="31" dur="1000" fill="hold"/>
                                        <p:tgtEl>
                                          <p:spTgt spid="362559"/>
                                        </p:tgtEl>
                                        <p:attrNameLst>
                                          <p:attrName>ppt_h</p:attrName>
                                        </p:attrNameLst>
                                      </p:cBhvr>
                                      <p:tavLst>
                                        <p:tav tm="0">
                                          <p:val>
                                            <p:strVal val="#ppt_h"/>
                                          </p:val>
                                        </p:tav>
                                        <p:tav tm="100000">
                                          <p:val>
                                            <p:strVal val="#ppt_h"/>
                                          </p:val>
                                        </p:tav>
                                      </p:tavLst>
                                    </p:anim>
                                  </p:childTnLst>
                                </p:cTn>
                              </p:par>
                            </p:childTnLst>
                          </p:cTn>
                        </p:par>
                        <p:par>
                          <p:cTn id="32" fill="hold">
                            <p:stCondLst>
                              <p:cond delay="3000"/>
                            </p:stCondLst>
                            <p:childTnLst>
                              <p:par>
                                <p:cTn id="33" presetID="45" presetClass="entr" presetSubtype="0" fill="hold" grpId="0" nodeType="afterEffect">
                                  <p:stCondLst>
                                    <p:cond delay="0"/>
                                  </p:stCondLst>
                                  <p:iterate type="lt">
                                    <p:tmPct val="10000"/>
                                  </p:iterate>
                                  <p:childTnLst>
                                    <p:set>
                                      <p:cBhvr>
                                        <p:cTn id="34" dur="1" fill="hold">
                                          <p:stCondLst>
                                            <p:cond delay="0"/>
                                          </p:stCondLst>
                                        </p:cTn>
                                        <p:tgtEl>
                                          <p:spTgt spid="362560"/>
                                        </p:tgtEl>
                                        <p:attrNameLst>
                                          <p:attrName>style.visibility</p:attrName>
                                        </p:attrNameLst>
                                      </p:cBhvr>
                                      <p:to>
                                        <p:strVal val="visible"/>
                                      </p:to>
                                    </p:set>
                                    <p:animEffect transition="in" filter="fade">
                                      <p:cBhvr>
                                        <p:cTn id="35" dur="500"/>
                                        <p:tgtEl>
                                          <p:spTgt spid="362560"/>
                                        </p:tgtEl>
                                      </p:cBhvr>
                                    </p:animEffect>
                                    <p:anim calcmode="lin" valueType="num">
                                      <p:cBhvr>
                                        <p:cTn id="36" dur="500" fill="hold"/>
                                        <p:tgtEl>
                                          <p:spTgt spid="362560"/>
                                        </p:tgtEl>
                                        <p:attrNameLst>
                                          <p:attrName>ppt_w</p:attrName>
                                        </p:attrNameLst>
                                      </p:cBhvr>
                                      <p:tavLst>
                                        <p:tav tm="0" fmla="#ppt_w*sin(2.5*pi*$)">
                                          <p:val>
                                            <p:fltVal val="0"/>
                                          </p:val>
                                        </p:tav>
                                        <p:tav tm="100000">
                                          <p:val>
                                            <p:fltVal val="1"/>
                                          </p:val>
                                        </p:tav>
                                      </p:tavLst>
                                    </p:anim>
                                    <p:anim calcmode="lin" valueType="num">
                                      <p:cBhvr>
                                        <p:cTn id="37" dur="500" fill="hold"/>
                                        <p:tgtEl>
                                          <p:spTgt spid="362560"/>
                                        </p:tgtEl>
                                        <p:attrNameLst>
                                          <p:attrName>ppt_h</p:attrName>
                                        </p:attrNameLst>
                                      </p:cBhvr>
                                      <p:tavLst>
                                        <p:tav tm="0">
                                          <p:val>
                                            <p:strVal val="#ppt_h"/>
                                          </p:val>
                                        </p:tav>
                                        <p:tav tm="100000">
                                          <p:val>
                                            <p:strVal val="#ppt_h"/>
                                          </p:val>
                                        </p:tav>
                                      </p:tavLst>
                                    </p:anim>
                                  </p:childTnLst>
                                </p:cTn>
                              </p:par>
                            </p:childTnLst>
                          </p:cTn>
                        </p:par>
                        <p:par>
                          <p:cTn id="38" fill="hold">
                            <p:stCondLst>
                              <p:cond delay="3500"/>
                            </p:stCondLst>
                            <p:childTnLst>
                              <p:par>
                                <p:cTn id="39" presetID="45" presetClass="entr" presetSubtype="0" fill="hold" grpId="0" nodeType="afterEffect">
                                  <p:stCondLst>
                                    <p:cond delay="0"/>
                                  </p:stCondLst>
                                  <p:iterate type="lt">
                                    <p:tmPct val="10000"/>
                                  </p:iterate>
                                  <p:childTnLst>
                                    <p:set>
                                      <p:cBhvr>
                                        <p:cTn id="40" dur="1" fill="hold">
                                          <p:stCondLst>
                                            <p:cond delay="0"/>
                                          </p:stCondLst>
                                        </p:cTn>
                                        <p:tgtEl>
                                          <p:spTgt spid="362561"/>
                                        </p:tgtEl>
                                        <p:attrNameLst>
                                          <p:attrName>style.visibility</p:attrName>
                                        </p:attrNameLst>
                                      </p:cBhvr>
                                      <p:to>
                                        <p:strVal val="visible"/>
                                      </p:to>
                                    </p:set>
                                    <p:animEffect transition="in" filter="fade">
                                      <p:cBhvr>
                                        <p:cTn id="41" dur="500"/>
                                        <p:tgtEl>
                                          <p:spTgt spid="362561"/>
                                        </p:tgtEl>
                                      </p:cBhvr>
                                    </p:animEffect>
                                    <p:anim calcmode="lin" valueType="num">
                                      <p:cBhvr>
                                        <p:cTn id="42" dur="500" fill="hold"/>
                                        <p:tgtEl>
                                          <p:spTgt spid="362561"/>
                                        </p:tgtEl>
                                        <p:attrNameLst>
                                          <p:attrName>ppt_w</p:attrName>
                                        </p:attrNameLst>
                                      </p:cBhvr>
                                      <p:tavLst>
                                        <p:tav tm="0" fmla="#ppt_w*sin(2.5*pi*$)">
                                          <p:val>
                                            <p:fltVal val="0"/>
                                          </p:val>
                                        </p:tav>
                                        <p:tav tm="100000">
                                          <p:val>
                                            <p:fltVal val="1"/>
                                          </p:val>
                                        </p:tav>
                                      </p:tavLst>
                                    </p:anim>
                                    <p:anim calcmode="lin" valueType="num">
                                      <p:cBhvr>
                                        <p:cTn id="43" dur="500" fill="hold"/>
                                        <p:tgtEl>
                                          <p:spTgt spid="362561"/>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45" presetClass="entr" presetSubtype="0" fill="hold" grpId="0" nodeType="afterEffect">
                                  <p:stCondLst>
                                    <p:cond delay="0"/>
                                  </p:stCondLst>
                                  <p:iterate type="lt">
                                    <p:tmPct val="10000"/>
                                  </p:iterate>
                                  <p:childTnLst>
                                    <p:set>
                                      <p:cBhvr>
                                        <p:cTn id="46" dur="1" fill="hold">
                                          <p:stCondLst>
                                            <p:cond delay="0"/>
                                          </p:stCondLst>
                                        </p:cTn>
                                        <p:tgtEl>
                                          <p:spTgt spid="362563"/>
                                        </p:tgtEl>
                                        <p:attrNameLst>
                                          <p:attrName>style.visibility</p:attrName>
                                        </p:attrNameLst>
                                      </p:cBhvr>
                                      <p:to>
                                        <p:strVal val="visible"/>
                                      </p:to>
                                    </p:set>
                                    <p:animEffect transition="in" filter="fade">
                                      <p:cBhvr>
                                        <p:cTn id="47" dur="500"/>
                                        <p:tgtEl>
                                          <p:spTgt spid="362563"/>
                                        </p:tgtEl>
                                      </p:cBhvr>
                                    </p:animEffect>
                                    <p:anim calcmode="lin" valueType="num">
                                      <p:cBhvr>
                                        <p:cTn id="48" dur="500" fill="hold"/>
                                        <p:tgtEl>
                                          <p:spTgt spid="362563"/>
                                        </p:tgtEl>
                                        <p:attrNameLst>
                                          <p:attrName>ppt_w</p:attrName>
                                        </p:attrNameLst>
                                      </p:cBhvr>
                                      <p:tavLst>
                                        <p:tav tm="0" fmla="#ppt_w*sin(2.5*pi*$)">
                                          <p:val>
                                            <p:fltVal val="0"/>
                                          </p:val>
                                        </p:tav>
                                        <p:tav tm="100000">
                                          <p:val>
                                            <p:fltVal val="1"/>
                                          </p:val>
                                        </p:tav>
                                      </p:tavLst>
                                    </p:anim>
                                    <p:anim calcmode="lin" valueType="num">
                                      <p:cBhvr>
                                        <p:cTn id="49" dur="500" fill="hold"/>
                                        <p:tgtEl>
                                          <p:spTgt spid="362563"/>
                                        </p:tgtEl>
                                        <p:attrNameLst>
                                          <p:attrName>ppt_h</p:attrName>
                                        </p:attrNameLst>
                                      </p:cBhvr>
                                      <p:tavLst>
                                        <p:tav tm="0">
                                          <p:val>
                                            <p:strVal val="#ppt_h"/>
                                          </p:val>
                                        </p:tav>
                                        <p:tav tm="100000">
                                          <p:val>
                                            <p:strVal val="#ppt_h"/>
                                          </p:val>
                                        </p:tav>
                                      </p:tavLst>
                                    </p:anim>
                                  </p:childTnLst>
                                </p:cTn>
                              </p:par>
                            </p:childTnLst>
                          </p:cTn>
                        </p:par>
                        <p:par>
                          <p:cTn id="50" fill="hold">
                            <p:stCondLst>
                              <p:cond delay="4500"/>
                            </p:stCondLst>
                            <p:childTnLst>
                              <p:par>
                                <p:cTn id="51" presetID="45" presetClass="entr" presetSubtype="0" fill="hold" grpId="0" nodeType="afterEffect">
                                  <p:stCondLst>
                                    <p:cond delay="0"/>
                                  </p:stCondLst>
                                  <p:iterate type="lt">
                                    <p:tmPct val="10000"/>
                                  </p:iterate>
                                  <p:childTnLst>
                                    <p:set>
                                      <p:cBhvr>
                                        <p:cTn id="52" dur="1" fill="hold">
                                          <p:stCondLst>
                                            <p:cond delay="0"/>
                                          </p:stCondLst>
                                        </p:cTn>
                                        <p:tgtEl>
                                          <p:spTgt spid="362564"/>
                                        </p:tgtEl>
                                        <p:attrNameLst>
                                          <p:attrName>style.visibility</p:attrName>
                                        </p:attrNameLst>
                                      </p:cBhvr>
                                      <p:to>
                                        <p:strVal val="visible"/>
                                      </p:to>
                                    </p:set>
                                    <p:animEffect transition="in" filter="fade">
                                      <p:cBhvr>
                                        <p:cTn id="53" dur="500"/>
                                        <p:tgtEl>
                                          <p:spTgt spid="362564"/>
                                        </p:tgtEl>
                                      </p:cBhvr>
                                    </p:animEffect>
                                    <p:anim calcmode="lin" valueType="num">
                                      <p:cBhvr>
                                        <p:cTn id="54" dur="500" fill="hold"/>
                                        <p:tgtEl>
                                          <p:spTgt spid="362564"/>
                                        </p:tgtEl>
                                        <p:attrNameLst>
                                          <p:attrName>ppt_w</p:attrName>
                                        </p:attrNameLst>
                                      </p:cBhvr>
                                      <p:tavLst>
                                        <p:tav tm="0" fmla="#ppt_w*sin(2.5*pi*$)">
                                          <p:val>
                                            <p:fltVal val="0"/>
                                          </p:val>
                                        </p:tav>
                                        <p:tav tm="100000">
                                          <p:val>
                                            <p:fltVal val="1"/>
                                          </p:val>
                                        </p:tav>
                                      </p:tavLst>
                                    </p:anim>
                                    <p:anim calcmode="lin" valueType="num">
                                      <p:cBhvr>
                                        <p:cTn id="55" dur="500" fill="hold"/>
                                        <p:tgtEl>
                                          <p:spTgt spid="362564"/>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62565"/>
                                        </p:tgtEl>
                                        <p:attrNameLst>
                                          <p:attrName>style.visibility</p:attrName>
                                        </p:attrNameLst>
                                      </p:cBhvr>
                                      <p:to>
                                        <p:strVal val="visible"/>
                                      </p:to>
                                    </p:set>
                                    <p:animEffect transition="in" filter="fade">
                                      <p:cBhvr>
                                        <p:cTn id="60" dur="2000"/>
                                        <p:tgtEl>
                                          <p:spTgt spid="362565"/>
                                        </p:tgtEl>
                                      </p:cBhvr>
                                    </p:animEffect>
                                  </p:childTnLst>
                                </p:cTn>
                              </p:par>
                            </p:childTnLst>
                          </p:cTn>
                        </p:par>
                        <p:par>
                          <p:cTn id="61" fill="hold">
                            <p:stCondLst>
                              <p:cond delay="2000"/>
                            </p:stCondLst>
                            <p:childTnLst>
                              <p:par>
                                <p:cTn id="62" presetID="10" presetClass="entr" presetSubtype="0" fill="hold"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56" grpId="0" animBg="1"/>
      <p:bldP spid="362557" grpId="0" animBg="1"/>
      <p:bldP spid="362558" grpId="0" animBg="1"/>
      <p:bldP spid="362559" grpId="0" animBg="1"/>
      <p:bldP spid="362560" grpId="0" animBg="1"/>
      <p:bldP spid="362561" grpId="0" animBg="1"/>
      <p:bldP spid="362563" grpId="0" animBg="1"/>
      <p:bldP spid="362564" grpId="0" animBg="1"/>
      <p:bldP spid="36256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2" cstate="print"/>
          <a:srcRect/>
          <a:stretch>
            <a:fillRect/>
          </a:stretch>
        </p:blipFill>
        <p:spPr bwMode="auto">
          <a:xfrm>
            <a:off x="4135438" y="1430338"/>
            <a:ext cx="5348287" cy="5427662"/>
          </a:xfrm>
          <a:prstGeom prst="rect">
            <a:avLst/>
          </a:prstGeom>
          <a:noFill/>
          <a:ln w="9525" algn="ctr">
            <a:noFill/>
            <a:miter lim="800000"/>
            <a:headEnd/>
            <a:tailEnd/>
          </a:ln>
        </p:spPr>
      </p:pic>
      <p:sp>
        <p:nvSpPr>
          <p:cNvPr id="60419" name="AutoShape 2"/>
          <p:cNvSpPr>
            <a:spLocks noGrp="1" noChangeArrowheads="1"/>
          </p:cNvSpPr>
          <p:nvPr>
            <p:ph type="title"/>
          </p:nvPr>
        </p:nvSpPr>
        <p:spPr/>
        <p:txBody>
          <a:bodyPr/>
          <a:lstStyle/>
          <a:p>
            <a:pPr eaLnBrk="1" hangingPunct="1"/>
            <a:r>
              <a:rPr lang="en-US" smtClean="0"/>
              <a:t>Astonishing Conclusion</a:t>
            </a:r>
          </a:p>
        </p:txBody>
      </p:sp>
      <p:sp>
        <p:nvSpPr>
          <p:cNvPr id="363523" name="Rectangle 3"/>
          <p:cNvSpPr>
            <a:spLocks noGrp="1" noChangeArrowheads="1"/>
          </p:cNvSpPr>
          <p:nvPr>
            <p:ph type="body" idx="1"/>
          </p:nvPr>
        </p:nvSpPr>
        <p:spPr>
          <a:xfrm>
            <a:off x="836613" y="2476500"/>
            <a:ext cx="4106862" cy="3724275"/>
          </a:xfrm>
        </p:spPr>
        <p:txBody>
          <a:bodyPr/>
          <a:lstStyle/>
          <a:p>
            <a:pPr indent="0" eaLnBrk="1" hangingPunct="1"/>
            <a:r>
              <a:rPr lang="en-US" sz="2000" dirty="0" smtClean="0"/>
              <a:t>There are things that are true </a:t>
            </a:r>
            <a:r>
              <a:rPr lang="en-US" sz="2000" dirty="0" smtClean="0"/>
              <a:t>and  </a:t>
            </a:r>
            <a:r>
              <a:rPr lang="en-US" sz="2000" dirty="0" smtClean="0"/>
              <a:t>are known to exist that will </a:t>
            </a:r>
            <a:r>
              <a:rPr lang="en-US" sz="2000" dirty="0" smtClean="0"/>
              <a:t>never be proven </a:t>
            </a:r>
            <a:r>
              <a:rPr lang="en-US" sz="2000" dirty="0" smtClean="0"/>
              <a:t>nor </a:t>
            </a:r>
            <a:r>
              <a:rPr lang="en-US" sz="2000" dirty="0" smtClean="0"/>
              <a:t>computed.</a:t>
            </a:r>
          </a:p>
          <a:p>
            <a:pPr indent="0" eaLnBrk="1" hangingPunct="1"/>
            <a:r>
              <a:rPr lang="en-US" sz="2000" dirty="0" smtClean="0"/>
              <a:t>What is not known forms an astonishing regress that becomes more and more difficult to comprehend. </a:t>
            </a:r>
          </a:p>
          <a:p>
            <a:pPr indent="0" eaLnBrk="1" hangingPunct="1"/>
            <a:r>
              <a:rPr lang="en-US" sz="2000" dirty="0" smtClean="0"/>
              <a:t>Recall the preamble to Anselm’s ontological proof.</a:t>
            </a:r>
            <a:r>
              <a:rPr lang="en-US" sz="2000" dirty="0" smtClean="0"/>
              <a:t> </a:t>
            </a:r>
            <a:endParaRPr lang="en-US" sz="2000" dirty="0" smtClean="0"/>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3523">
                                            <p:txEl>
                                              <p:pRg st="0" end="0"/>
                                            </p:txEl>
                                          </p:spTgt>
                                        </p:tgtEl>
                                        <p:attrNameLst>
                                          <p:attrName>style.visibility</p:attrName>
                                        </p:attrNameLst>
                                      </p:cBhvr>
                                      <p:to>
                                        <p:strVal val="visible"/>
                                      </p:to>
                                    </p:set>
                                    <p:animEffect transition="in" filter="fade">
                                      <p:cBhvr>
                                        <p:cTn id="7" dur="2000"/>
                                        <p:tgtEl>
                                          <p:spTgt spid="3635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3523">
                                            <p:txEl>
                                              <p:pRg st="1" end="1"/>
                                            </p:txEl>
                                          </p:spTgt>
                                        </p:tgtEl>
                                        <p:attrNameLst>
                                          <p:attrName>style.visibility</p:attrName>
                                        </p:attrNameLst>
                                      </p:cBhvr>
                                      <p:to>
                                        <p:strVal val="visible"/>
                                      </p:to>
                                    </p:set>
                                    <p:animEffect transition="in" filter="fade">
                                      <p:cBhvr>
                                        <p:cTn id="12" dur="2000"/>
                                        <p:tgtEl>
                                          <p:spTgt spid="3635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3523">
                                            <p:txEl>
                                              <p:pRg st="2" end="2"/>
                                            </p:txEl>
                                          </p:spTgt>
                                        </p:tgtEl>
                                        <p:attrNameLst>
                                          <p:attrName>style.visibility</p:attrName>
                                        </p:attrNameLst>
                                      </p:cBhvr>
                                      <p:to>
                                        <p:strVal val="visible"/>
                                      </p:to>
                                    </p:set>
                                    <p:animEffect transition="in" filter="fade">
                                      <p:cBhvr>
                                        <p:cTn id="17" dur="2000"/>
                                        <p:tgtEl>
                                          <p:spTgt spid="3635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5" name="Text Box 7"/>
          <p:cNvSpPr txBox="1">
            <a:spLocks noChangeArrowheads="1"/>
          </p:cNvSpPr>
          <p:nvPr/>
        </p:nvSpPr>
        <p:spPr bwMode="auto">
          <a:xfrm>
            <a:off x="3505200" y="4876800"/>
            <a:ext cx="3352800" cy="1320800"/>
          </a:xfrm>
          <a:prstGeom prst="rect">
            <a:avLst/>
          </a:prstGeom>
          <a:noFill/>
          <a:ln w="9525" algn="ctr">
            <a:solidFill>
              <a:srgbClr val="000000"/>
            </a:solidFill>
            <a:miter lim="800000"/>
            <a:headEnd/>
            <a:tailEnd/>
          </a:ln>
        </p:spPr>
        <p:txBody>
          <a:bodyPr>
            <a:spAutoFit/>
          </a:bodyPr>
          <a:lstStyle/>
          <a:p>
            <a:r>
              <a:rPr lang="en-US"/>
              <a:t>Deist. Did not believe in Darwinism.  Worked  on a mathematical proof of the existence of God.</a:t>
            </a:r>
          </a:p>
        </p:txBody>
      </p:sp>
      <p:sp>
        <p:nvSpPr>
          <p:cNvPr id="61443" name="AutoShape 2"/>
          <p:cNvSpPr>
            <a:spLocks noGrp="1" noChangeArrowheads="1"/>
          </p:cNvSpPr>
          <p:nvPr>
            <p:ph type="title"/>
          </p:nvPr>
        </p:nvSpPr>
        <p:spPr>
          <a:xfrm>
            <a:off x="762000" y="762000"/>
            <a:ext cx="6545263" cy="1143000"/>
          </a:xfrm>
        </p:spPr>
        <p:txBody>
          <a:bodyPr/>
          <a:lstStyle/>
          <a:p>
            <a:pPr eaLnBrk="1" hangingPunct="1"/>
            <a:r>
              <a:rPr lang="en-US" b="0" smtClean="0">
                <a:solidFill>
                  <a:srgbClr val="000000"/>
                </a:solidFill>
              </a:rPr>
              <a:t>Gödel vs. Turing: A Contrast in World Views and Motivation</a:t>
            </a:r>
          </a:p>
        </p:txBody>
      </p:sp>
      <p:pic>
        <p:nvPicPr>
          <p:cNvPr id="314372" name="Picture 4"/>
          <p:cNvPicPr>
            <a:picLocks noChangeAspect="1" noChangeArrowheads="1"/>
          </p:cNvPicPr>
          <p:nvPr/>
        </p:nvPicPr>
        <p:blipFill>
          <a:blip r:embed="rId2" cstate="print"/>
          <a:srcRect/>
          <a:stretch>
            <a:fillRect/>
          </a:stretch>
        </p:blipFill>
        <p:spPr bwMode="auto">
          <a:xfrm>
            <a:off x="1295400" y="3657600"/>
            <a:ext cx="2428875" cy="2647950"/>
          </a:xfrm>
          <a:prstGeom prst="rect">
            <a:avLst/>
          </a:prstGeom>
          <a:noFill/>
          <a:ln w="9525" algn="ctr">
            <a:noFill/>
            <a:miter lim="800000"/>
            <a:headEnd/>
            <a:tailEnd/>
          </a:ln>
        </p:spPr>
      </p:pic>
      <p:grpSp>
        <p:nvGrpSpPr>
          <p:cNvPr id="2" name="Group 8"/>
          <p:cNvGrpSpPr>
            <a:grpSpLocks/>
          </p:cNvGrpSpPr>
          <p:nvPr/>
        </p:nvGrpSpPr>
        <p:grpSpPr bwMode="auto">
          <a:xfrm>
            <a:off x="4038600" y="2286000"/>
            <a:ext cx="4227513" cy="2438400"/>
            <a:chOff x="2544" y="1440"/>
            <a:chExt cx="2663" cy="1536"/>
          </a:xfrm>
        </p:grpSpPr>
        <p:sp>
          <p:nvSpPr>
            <p:cNvPr id="61446" name="Text Box 6"/>
            <p:cNvSpPr txBox="1">
              <a:spLocks noChangeArrowheads="1"/>
            </p:cNvSpPr>
            <p:nvPr/>
          </p:nvSpPr>
          <p:spPr bwMode="auto">
            <a:xfrm>
              <a:off x="2544" y="1632"/>
              <a:ext cx="1488" cy="1216"/>
            </a:xfrm>
            <a:prstGeom prst="rect">
              <a:avLst/>
            </a:prstGeom>
            <a:noFill/>
            <a:ln w="9525" algn="ctr">
              <a:solidFill>
                <a:srgbClr val="000000"/>
              </a:solidFill>
              <a:miter lim="800000"/>
              <a:headEnd/>
              <a:tailEnd/>
            </a:ln>
          </p:spPr>
          <p:txBody>
            <a:bodyPr>
              <a:spAutoFit/>
            </a:bodyPr>
            <a:lstStyle/>
            <a:p>
              <a:pPr algn="l"/>
              <a:r>
                <a:rPr lang="en-US"/>
                <a:t>Materialist. Humans were fancy computers.  His research was dedicated to  proving this.</a:t>
              </a:r>
            </a:p>
          </p:txBody>
        </p:sp>
        <p:pic>
          <p:nvPicPr>
            <p:cNvPr id="61447" name="Picture 5"/>
            <p:cNvPicPr>
              <a:picLocks noChangeAspect="1" noChangeArrowheads="1"/>
            </p:cNvPicPr>
            <p:nvPr/>
          </p:nvPicPr>
          <p:blipFill>
            <a:blip r:embed="rId3" cstate="print"/>
            <a:srcRect/>
            <a:stretch>
              <a:fillRect/>
            </a:stretch>
          </p:blipFill>
          <p:spPr bwMode="auto">
            <a:xfrm>
              <a:off x="3984" y="1440"/>
              <a:ext cx="1223" cy="1536"/>
            </a:xfrm>
            <a:prstGeom prst="rect">
              <a:avLst/>
            </a:prstGeom>
            <a:noFill/>
            <a:ln w="9525" algn="ctr">
              <a:noFill/>
              <a:miter lim="800000"/>
              <a:headEnd/>
              <a:tailEnd/>
            </a:ln>
          </p:spPr>
        </p:pic>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14375"/>
                                        </p:tgtEl>
                                        <p:attrNameLst>
                                          <p:attrName>style.visibility</p:attrName>
                                        </p:attrNameLst>
                                      </p:cBhvr>
                                      <p:to>
                                        <p:strVal val="visible"/>
                                      </p:to>
                                    </p:set>
                                    <p:animEffect transition="in" filter="fade">
                                      <p:cBhvr>
                                        <p:cTn id="13" dur="2000"/>
                                        <p:tgtEl>
                                          <p:spTgt spid="314375"/>
                                        </p:tgtEl>
                                      </p:cBhvr>
                                    </p:animEffect>
                                  </p:childTnLst>
                                </p:cTn>
                              </p:par>
                              <p:par>
                                <p:cTn id="14" presetID="10" presetClass="entr" presetSubtype="0" fill="hold" nodeType="withEffect">
                                  <p:stCondLst>
                                    <p:cond delay="0"/>
                                  </p:stCondLst>
                                  <p:childTnLst>
                                    <p:set>
                                      <p:cBhvr>
                                        <p:cTn id="15" dur="1" fill="hold">
                                          <p:stCondLst>
                                            <p:cond delay="0"/>
                                          </p:stCondLst>
                                        </p:cTn>
                                        <p:tgtEl>
                                          <p:spTgt spid="314372"/>
                                        </p:tgtEl>
                                        <p:attrNameLst>
                                          <p:attrName>style.visibility</p:attrName>
                                        </p:attrNameLst>
                                      </p:cBhvr>
                                      <p:to>
                                        <p:strVal val="visible"/>
                                      </p:to>
                                    </p:set>
                                    <p:animEffect transition="in" filter="fade">
                                      <p:cBhvr>
                                        <p:cTn id="16" dur="2000"/>
                                        <p:tgtEl>
                                          <p:spTgt spid="314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lgn="ctr">
            <a:noFill/>
            <a:miter lim="800000"/>
            <a:headEnd/>
            <a:tailEnd/>
          </a:ln>
        </p:spPr>
      </p:pic>
      <p:sp>
        <p:nvSpPr>
          <p:cNvPr id="62467" name="AutoShape 4"/>
          <p:cNvSpPr>
            <a:spLocks noGrp="1" noChangeArrowheads="1"/>
          </p:cNvSpPr>
          <p:nvPr>
            <p:ph type="title"/>
          </p:nvPr>
        </p:nvSpPr>
        <p:spPr>
          <a:xfrm>
            <a:off x="0" y="-260350"/>
            <a:ext cx="9431338" cy="1143000"/>
          </a:xfrm>
        </p:spPr>
        <p:txBody>
          <a:bodyPr/>
          <a:lstStyle/>
          <a:p>
            <a:pPr eaLnBrk="1" hangingPunct="1"/>
            <a:r>
              <a:rPr lang="en-US" sz="3200" dirty="0" smtClean="0">
                <a:solidFill>
                  <a:srgbClr val="000000"/>
                </a:solidFill>
              </a:rPr>
              <a:t> </a:t>
            </a:r>
            <a:endParaRPr lang="en-US" sz="3200" dirty="0" smtClean="0">
              <a:solidFill>
                <a:srgbClr val="000000"/>
              </a:solidFill>
            </a:endParaRPr>
          </a:p>
        </p:txBody>
      </p:sp>
      <p:sp>
        <p:nvSpPr>
          <p:cNvPr id="355336" name="AutoShape 8"/>
          <p:cNvSpPr>
            <a:spLocks noChangeArrowheads="1"/>
          </p:cNvSpPr>
          <p:nvPr/>
        </p:nvSpPr>
        <p:spPr bwMode="auto">
          <a:xfrm>
            <a:off x="290513" y="1944688"/>
            <a:ext cx="4551362" cy="1143000"/>
          </a:xfrm>
          <a:prstGeom prst="roundRect">
            <a:avLst>
              <a:gd name="adj" fmla="val 21667"/>
            </a:avLst>
          </a:prstGeom>
          <a:noFill/>
          <a:ln w="9525">
            <a:noFill/>
            <a:round/>
            <a:headEnd/>
            <a:tailEnd/>
          </a:ln>
        </p:spPr>
        <p:txBody>
          <a:bodyPr anchor="b"/>
          <a:lstStyle/>
          <a:p>
            <a:pPr algn="l" eaLnBrk="1" hangingPunct="1">
              <a:lnSpc>
                <a:spcPct val="90000"/>
              </a:lnSpc>
              <a:spcBef>
                <a:spcPct val="0"/>
              </a:spcBef>
            </a:pPr>
            <a:r>
              <a:rPr lang="en-US" sz="3200" b="1" dirty="0" smtClean="0">
                <a:solidFill>
                  <a:srgbClr val="3333FF"/>
                </a:solidFill>
              </a:rPr>
              <a:t> </a:t>
            </a:r>
            <a:endParaRPr lang="en-US" sz="3600" dirty="0">
              <a:solidFill>
                <a:srgbClr val="3333FF"/>
              </a:solidFill>
            </a:endParaRPr>
          </a:p>
        </p:txBody>
      </p:sp>
      <p:sp>
        <p:nvSpPr>
          <p:cNvPr id="355340" name="AutoShape 12"/>
          <p:cNvSpPr>
            <a:spLocks noChangeArrowheads="1"/>
          </p:cNvSpPr>
          <p:nvPr/>
        </p:nvSpPr>
        <p:spPr bwMode="auto">
          <a:xfrm>
            <a:off x="261938" y="5307013"/>
            <a:ext cx="4057650" cy="1143000"/>
          </a:xfrm>
          <a:prstGeom prst="roundRect">
            <a:avLst>
              <a:gd name="adj" fmla="val 21667"/>
            </a:avLst>
          </a:prstGeom>
          <a:noFill/>
          <a:ln w="9525">
            <a:noFill/>
            <a:round/>
            <a:headEnd/>
            <a:tailEnd/>
          </a:ln>
        </p:spPr>
        <p:txBody>
          <a:bodyPr anchor="b"/>
          <a:lstStyle/>
          <a:p>
            <a:pPr algn="l" eaLnBrk="1" hangingPunct="1">
              <a:lnSpc>
                <a:spcPct val="90000"/>
              </a:lnSpc>
              <a:spcBef>
                <a:spcPct val="0"/>
              </a:spcBef>
            </a:pPr>
            <a:r>
              <a:rPr lang="en-US" sz="3200" b="1" dirty="0" smtClean="0">
                <a:solidFill>
                  <a:srgbClr val="000000"/>
                </a:solidFill>
              </a:rPr>
              <a:t> </a:t>
            </a:r>
            <a:endParaRPr lang="en-US" sz="3600" dirty="0">
              <a:solidFill>
                <a:srgbClr val="3333FF"/>
              </a:solidFill>
            </a:endParaRPr>
          </a:p>
        </p:txBody>
      </p:sp>
    </p:spTree>
  </p:cSld>
  <p:clrMapOvr>
    <a:masterClrMapping/>
  </p:clrMapOvr>
  <p:transition spd="slow">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p:cNvSpPr>
            <a:spLocks noGrp="1" noChangeArrowheads="1"/>
          </p:cNvSpPr>
          <p:nvPr>
            <p:ph type="title"/>
          </p:nvPr>
        </p:nvSpPr>
        <p:spPr/>
        <p:txBody>
          <a:bodyPr/>
          <a:lstStyle/>
          <a:p>
            <a:pPr eaLnBrk="1" hangingPunct="1"/>
            <a:r>
              <a:rPr lang="en-US" smtClean="0"/>
              <a:t>Meta Analysis</a:t>
            </a:r>
          </a:p>
        </p:txBody>
      </p:sp>
      <p:sp>
        <p:nvSpPr>
          <p:cNvPr id="308227" name="Rectangle 3"/>
          <p:cNvSpPr>
            <a:spLocks noGrp="1" noChangeArrowheads="1"/>
          </p:cNvSpPr>
          <p:nvPr>
            <p:ph type="body" idx="1"/>
          </p:nvPr>
        </p:nvSpPr>
        <p:spPr>
          <a:xfrm>
            <a:off x="722313" y="2212975"/>
            <a:ext cx="4860925" cy="3724275"/>
          </a:xfrm>
        </p:spPr>
        <p:txBody>
          <a:bodyPr/>
          <a:lstStyle/>
          <a:p>
            <a:pPr eaLnBrk="1" hangingPunct="1"/>
            <a:r>
              <a:rPr lang="en-US" sz="3600" smtClean="0"/>
              <a:t>Meta = Self reference</a:t>
            </a:r>
          </a:p>
          <a:p>
            <a:pPr eaLnBrk="1" hangingPunct="1"/>
            <a:r>
              <a:rPr lang="en-US" sz="3600" smtClean="0"/>
              <a:t>It can be true:</a:t>
            </a:r>
          </a:p>
          <a:p>
            <a:pPr lvl="1" eaLnBrk="1" hangingPunct="1">
              <a:buFontTx/>
              <a:buNone/>
            </a:pPr>
            <a:r>
              <a:rPr lang="en-US" sz="3200" smtClean="0"/>
              <a:t>		“This sentence has five words.”</a:t>
            </a:r>
          </a:p>
          <a:p>
            <a:pPr eaLnBrk="1" hangingPunct="1"/>
            <a:r>
              <a:rPr lang="en-US" sz="3600" smtClean="0"/>
              <a:t>It can be false</a:t>
            </a:r>
          </a:p>
          <a:p>
            <a:pPr lvl="1" eaLnBrk="1" hangingPunct="1">
              <a:buFontTx/>
              <a:buNone/>
            </a:pPr>
            <a:r>
              <a:rPr lang="en-US" sz="3200" smtClean="0"/>
              <a:t>		“This sentence has twenty words.”</a:t>
            </a:r>
          </a:p>
        </p:txBody>
      </p:sp>
      <p:pic>
        <p:nvPicPr>
          <p:cNvPr id="308228" name="Picture 4"/>
          <p:cNvPicPr>
            <a:picLocks noChangeAspect="1" noChangeArrowheads="1"/>
          </p:cNvPicPr>
          <p:nvPr/>
        </p:nvPicPr>
        <p:blipFill>
          <a:blip r:embed="rId2" cstate="print"/>
          <a:srcRect/>
          <a:stretch>
            <a:fillRect/>
          </a:stretch>
        </p:blipFill>
        <p:spPr bwMode="auto">
          <a:xfrm>
            <a:off x="5178425" y="1339850"/>
            <a:ext cx="3965575" cy="5010150"/>
          </a:xfrm>
          <a:prstGeom prst="rect">
            <a:avLst/>
          </a:prstGeom>
          <a:noFill/>
          <a:ln w="9525" algn="ctr">
            <a:noFill/>
            <a:miter lim="800000"/>
            <a:headEnd/>
            <a:tailEnd/>
          </a:ln>
        </p:spPr>
      </p:pic>
      <p:sp>
        <p:nvSpPr>
          <p:cNvPr id="308229" name="Text Box 5"/>
          <p:cNvSpPr txBox="1">
            <a:spLocks noChangeArrowheads="1"/>
          </p:cNvSpPr>
          <p:nvPr/>
        </p:nvSpPr>
        <p:spPr bwMode="auto">
          <a:xfrm>
            <a:off x="5322888" y="6265863"/>
            <a:ext cx="3821112" cy="396875"/>
          </a:xfrm>
          <a:prstGeom prst="rect">
            <a:avLst/>
          </a:prstGeom>
          <a:noFill/>
          <a:ln w="9525" algn="ctr">
            <a:noFill/>
            <a:miter lim="800000"/>
            <a:headEnd/>
            <a:tailEnd/>
          </a:ln>
        </p:spPr>
        <p:txBody>
          <a:bodyPr wrap="none">
            <a:spAutoFit/>
          </a:bodyPr>
          <a:lstStyle/>
          <a:p>
            <a:r>
              <a:rPr lang="en-US"/>
              <a:t>Meta Food: You is what you eat.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8227">
                                            <p:txEl>
                                              <p:pRg st="1" end="1"/>
                                            </p:txEl>
                                          </p:spTgt>
                                        </p:tgtEl>
                                        <p:attrNameLst>
                                          <p:attrName>style.visibility</p:attrName>
                                        </p:attrNameLst>
                                      </p:cBhvr>
                                      <p:to>
                                        <p:strVal val="visible"/>
                                      </p:to>
                                    </p:set>
                                    <p:anim calcmode="lin" valueType="num">
                                      <p:cBhvr additive="base">
                                        <p:cTn id="7" dur="1000" fill="hold"/>
                                        <p:tgtEl>
                                          <p:spTgt spid="308227">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0822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8227">
                                            <p:txEl>
                                              <p:pRg st="2" end="2"/>
                                            </p:txEl>
                                          </p:spTgt>
                                        </p:tgtEl>
                                        <p:attrNameLst>
                                          <p:attrName>style.visibility</p:attrName>
                                        </p:attrNameLst>
                                      </p:cBhvr>
                                      <p:to>
                                        <p:strVal val="visible"/>
                                      </p:to>
                                    </p:set>
                                    <p:anim calcmode="lin" valueType="num">
                                      <p:cBhvr additive="base">
                                        <p:cTn id="11" dur="1000" fill="hold"/>
                                        <p:tgtEl>
                                          <p:spTgt spid="308227">
                                            <p:txEl>
                                              <p:pRg st="2" end="2"/>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082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8227">
                                            <p:txEl>
                                              <p:pRg st="3" end="3"/>
                                            </p:txEl>
                                          </p:spTgt>
                                        </p:tgtEl>
                                        <p:attrNameLst>
                                          <p:attrName>style.visibility</p:attrName>
                                        </p:attrNameLst>
                                      </p:cBhvr>
                                      <p:to>
                                        <p:strVal val="visible"/>
                                      </p:to>
                                    </p:set>
                                    <p:anim calcmode="lin" valueType="num">
                                      <p:cBhvr additive="base">
                                        <p:cTn id="17" dur="500" fill="hold"/>
                                        <p:tgtEl>
                                          <p:spTgt spid="30822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8227">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8227">
                                            <p:txEl>
                                              <p:pRg st="4" end="4"/>
                                            </p:txEl>
                                          </p:spTgt>
                                        </p:tgtEl>
                                        <p:attrNameLst>
                                          <p:attrName>style.visibility</p:attrName>
                                        </p:attrNameLst>
                                      </p:cBhvr>
                                      <p:to>
                                        <p:strVal val="visible"/>
                                      </p:to>
                                    </p:set>
                                    <p:anim calcmode="lin" valueType="num">
                                      <p:cBhvr additive="base">
                                        <p:cTn id="21" dur="500" fill="hold"/>
                                        <p:tgtEl>
                                          <p:spTgt spid="308227">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82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08228"/>
                                        </p:tgtEl>
                                        <p:attrNameLst>
                                          <p:attrName>style.visibility</p:attrName>
                                        </p:attrNameLst>
                                      </p:cBhvr>
                                      <p:to>
                                        <p:strVal val="visible"/>
                                      </p:to>
                                    </p:set>
                                    <p:anim calcmode="lin" valueType="num">
                                      <p:cBhvr additive="base">
                                        <p:cTn id="27" dur="2000" fill="hold"/>
                                        <p:tgtEl>
                                          <p:spTgt spid="308228"/>
                                        </p:tgtEl>
                                        <p:attrNameLst>
                                          <p:attrName>ppt_x</p:attrName>
                                        </p:attrNameLst>
                                      </p:cBhvr>
                                      <p:tavLst>
                                        <p:tav tm="0">
                                          <p:val>
                                            <p:strVal val="#ppt_x"/>
                                          </p:val>
                                        </p:tav>
                                        <p:tav tm="100000">
                                          <p:val>
                                            <p:strVal val="#ppt_x"/>
                                          </p:val>
                                        </p:tav>
                                      </p:tavLst>
                                    </p:anim>
                                    <p:anim calcmode="lin" valueType="num">
                                      <p:cBhvr additive="base">
                                        <p:cTn id="28" dur="2000" fill="hold"/>
                                        <p:tgtEl>
                                          <p:spTgt spid="3082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8229"/>
                                        </p:tgtEl>
                                        <p:attrNameLst>
                                          <p:attrName>style.visibility</p:attrName>
                                        </p:attrNameLst>
                                      </p:cBhvr>
                                      <p:to>
                                        <p:strVal val="visible"/>
                                      </p:to>
                                    </p:set>
                                    <p:anim calcmode="lin" valueType="num">
                                      <p:cBhvr additive="base">
                                        <p:cTn id="31" dur="2000" fill="hold"/>
                                        <p:tgtEl>
                                          <p:spTgt spid="308229"/>
                                        </p:tgtEl>
                                        <p:attrNameLst>
                                          <p:attrName>ppt_x</p:attrName>
                                        </p:attrNameLst>
                                      </p:cBhvr>
                                      <p:tavLst>
                                        <p:tav tm="0">
                                          <p:val>
                                            <p:strVal val="#ppt_x"/>
                                          </p:val>
                                        </p:tav>
                                        <p:tav tm="100000">
                                          <p:val>
                                            <p:strVal val="#ppt_x"/>
                                          </p:val>
                                        </p:tav>
                                      </p:tavLst>
                                    </p:anim>
                                    <p:anim calcmode="lin" valueType="num">
                                      <p:cBhvr additive="base">
                                        <p:cTn id="32" dur="2000" fill="hold"/>
                                        <p:tgtEl>
                                          <p:spTgt spid="3082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lgn="ctr">
            <a:noFill/>
            <a:miter lim="800000"/>
            <a:headEnd/>
            <a:tailEnd/>
          </a:ln>
        </p:spPr>
      </p:pic>
      <p:sp>
        <p:nvSpPr>
          <p:cNvPr id="63491" name="AutoShape 3"/>
          <p:cNvSpPr>
            <a:spLocks noGrp="1" noChangeArrowheads="1"/>
          </p:cNvSpPr>
          <p:nvPr>
            <p:ph type="title"/>
          </p:nvPr>
        </p:nvSpPr>
        <p:spPr>
          <a:xfrm>
            <a:off x="0" y="-260350"/>
            <a:ext cx="9431338" cy="1143000"/>
          </a:xfrm>
        </p:spPr>
        <p:txBody>
          <a:bodyPr/>
          <a:lstStyle/>
          <a:p>
            <a:pPr eaLnBrk="1" hangingPunct="1"/>
            <a:r>
              <a:rPr lang="en-US" sz="3200" dirty="0" smtClean="0">
                <a:solidFill>
                  <a:srgbClr val="000000"/>
                </a:solidFill>
              </a:rPr>
              <a:t>We are at an undisputed edge of naturalism.</a:t>
            </a:r>
          </a:p>
        </p:txBody>
      </p:sp>
      <p:sp>
        <p:nvSpPr>
          <p:cNvPr id="357381" name="AutoShape 5"/>
          <p:cNvSpPr>
            <a:spLocks noChangeArrowheads="1"/>
          </p:cNvSpPr>
          <p:nvPr/>
        </p:nvSpPr>
        <p:spPr bwMode="auto">
          <a:xfrm>
            <a:off x="246063" y="1562100"/>
            <a:ext cx="4011612" cy="1143000"/>
          </a:xfrm>
          <a:prstGeom prst="roundRect">
            <a:avLst>
              <a:gd name="adj" fmla="val 21667"/>
            </a:avLst>
          </a:prstGeom>
          <a:noFill/>
          <a:ln w="9525">
            <a:noFill/>
            <a:round/>
            <a:headEnd/>
            <a:tailEnd/>
          </a:ln>
        </p:spPr>
        <p:txBody>
          <a:bodyPr anchor="b"/>
          <a:lstStyle/>
          <a:p>
            <a:pPr algn="ctr" eaLnBrk="1" hangingPunct="1">
              <a:lnSpc>
                <a:spcPct val="90000"/>
              </a:lnSpc>
              <a:spcBef>
                <a:spcPct val="0"/>
              </a:spcBef>
            </a:pPr>
            <a:r>
              <a:rPr lang="en-US" sz="3200" b="1">
                <a:solidFill>
                  <a:srgbClr val="663300"/>
                </a:solidFill>
              </a:rPr>
              <a:t>Does Science ever reach the edge of naturalism?</a:t>
            </a:r>
            <a:r>
              <a:rPr lang="en-US" sz="2400">
                <a:solidFill>
                  <a:srgbClr val="000000"/>
                </a:solidFill>
              </a:rPr>
              <a:t> </a:t>
            </a:r>
          </a:p>
        </p:txBody>
      </p:sp>
      <p:sp>
        <p:nvSpPr>
          <p:cNvPr id="357382" name="AutoShape 6"/>
          <p:cNvSpPr>
            <a:spLocks noChangeArrowheads="1"/>
          </p:cNvSpPr>
          <p:nvPr/>
        </p:nvSpPr>
        <p:spPr bwMode="auto">
          <a:xfrm>
            <a:off x="231775" y="4424363"/>
            <a:ext cx="3649663" cy="1143000"/>
          </a:xfrm>
          <a:prstGeom prst="roundRect">
            <a:avLst>
              <a:gd name="adj" fmla="val 21667"/>
            </a:avLst>
          </a:prstGeom>
          <a:noFill/>
          <a:ln w="9525">
            <a:noFill/>
            <a:round/>
            <a:headEnd/>
            <a:tailEnd/>
          </a:ln>
        </p:spPr>
        <p:txBody>
          <a:bodyPr anchor="b"/>
          <a:lstStyle/>
          <a:p>
            <a:pPr algn="ctr" eaLnBrk="1" hangingPunct="1">
              <a:lnSpc>
                <a:spcPct val="90000"/>
              </a:lnSpc>
              <a:spcBef>
                <a:spcPct val="0"/>
              </a:spcBef>
            </a:pPr>
            <a:r>
              <a:rPr lang="en-US" sz="4400" b="1">
                <a:solidFill>
                  <a:srgbClr val="003399"/>
                </a:solidFill>
              </a:rPr>
              <a:t>If so, will we ever know we are at the edge?</a:t>
            </a:r>
            <a:r>
              <a:rPr lang="en-US" sz="3600">
                <a:solidFill>
                  <a:srgbClr val="000000"/>
                </a:solidFill>
              </a:rPr>
              <a:t> </a:t>
            </a:r>
          </a:p>
        </p:txBody>
      </p:sp>
      <p:sp>
        <p:nvSpPr>
          <p:cNvPr id="357385" name="Text Box 9"/>
          <p:cNvSpPr txBox="1">
            <a:spLocks noChangeArrowheads="1"/>
          </p:cNvSpPr>
          <p:nvPr/>
        </p:nvSpPr>
        <p:spPr bwMode="auto">
          <a:xfrm>
            <a:off x="5529263" y="1363663"/>
            <a:ext cx="579437" cy="457200"/>
          </a:xfrm>
          <a:prstGeom prst="rect">
            <a:avLst/>
          </a:prstGeom>
          <a:noFill/>
          <a:ln w="9525" algn="ctr">
            <a:noFill/>
            <a:miter lim="800000"/>
            <a:headEnd/>
            <a:tailEnd/>
          </a:ln>
        </p:spPr>
        <p:txBody>
          <a:bodyPr>
            <a:spAutoFit/>
          </a:bodyPr>
          <a:lstStyle/>
          <a:p>
            <a:r>
              <a:rPr lang="en-US" sz="2400">
                <a:solidFill>
                  <a:srgbClr val="FF3300"/>
                </a:solidFill>
                <a:sym typeface="Wingdings" pitchFamily="2" charset="2"/>
              </a:rPr>
              <a:t></a:t>
            </a:r>
          </a:p>
        </p:txBody>
      </p:sp>
      <p:sp>
        <p:nvSpPr>
          <p:cNvPr id="357386" name="Text Box 10"/>
          <p:cNvSpPr txBox="1">
            <a:spLocks noChangeArrowheads="1"/>
          </p:cNvSpPr>
          <p:nvPr/>
        </p:nvSpPr>
        <p:spPr bwMode="auto">
          <a:xfrm>
            <a:off x="719138" y="6400800"/>
            <a:ext cx="579437" cy="457200"/>
          </a:xfrm>
          <a:prstGeom prst="rect">
            <a:avLst/>
          </a:prstGeom>
          <a:noFill/>
          <a:ln w="9525" algn="ctr">
            <a:noFill/>
            <a:miter lim="800000"/>
            <a:headEnd/>
            <a:tailEnd/>
          </a:ln>
        </p:spPr>
        <p:txBody>
          <a:bodyPr>
            <a:spAutoFit/>
          </a:bodyPr>
          <a:lstStyle/>
          <a:p>
            <a:r>
              <a:rPr lang="en-US" sz="2400">
                <a:solidFill>
                  <a:srgbClr val="FF3300"/>
                </a:solidFill>
                <a:sym typeface="Wingdings" pitchFamily="2" charset="2"/>
              </a:rPr>
              <a: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7381">
                                            <p:txEl>
                                              <p:pRg st="0" end="0"/>
                                            </p:txEl>
                                          </p:spTgt>
                                        </p:tgtEl>
                                        <p:attrNameLst>
                                          <p:attrName>style.visibility</p:attrName>
                                        </p:attrNameLst>
                                      </p:cBhvr>
                                      <p:to>
                                        <p:strVal val="visible"/>
                                      </p:to>
                                    </p:set>
                                    <p:animEffect transition="in" filter="fade">
                                      <p:cBhvr>
                                        <p:cTn id="7" dur="2000"/>
                                        <p:tgtEl>
                                          <p:spTgt spid="3573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7382">
                                            <p:txEl>
                                              <p:pRg st="0" end="0"/>
                                            </p:txEl>
                                          </p:spTgt>
                                        </p:tgtEl>
                                        <p:attrNameLst>
                                          <p:attrName>style.visibility</p:attrName>
                                        </p:attrNameLst>
                                      </p:cBhvr>
                                      <p:to>
                                        <p:strVal val="visible"/>
                                      </p:to>
                                    </p:set>
                                    <p:animEffect transition="in" filter="fade">
                                      <p:cBhvr>
                                        <p:cTn id="12" dur="2000"/>
                                        <p:tgtEl>
                                          <p:spTgt spid="357382">
                                            <p:txEl>
                                              <p:pRg st="0" end="0"/>
                                            </p:txEl>
                                          </p:spTgt>
                                        </p:tgtEl>
                                      </p:cBhvr>
                                    </p:animEffect>
                                  </p:childTnLst>
                                </p:cTn>
                              </p:par>
                            </p:childTnLst>
                          </p:cTn>
                        </p:par>
                        <p:par>
                          <p:cTn id="13" fill="hold">
                            <p:stCondLst>
                              <p:cond delay="2000"/>
                            </p:stCondLst>
                            <p:childTnLst>
                              <p:par>
                                <p:cTn id="14" presetID="0" presetClass="path" presetSubtype="0" accel="50000" decel="50000" fill="hold" grpId="0" nodeType="afterEffect">
                                  <p:stCondLst>
                                    <p:cond delay="0"/>
                                  </p:stCondLst>
                                  <p:childTnLst>
                                    <p:animMotion origin="layout" path="M -4.72222E-6 -3.52601E-6 L 0.02535 0.00208 L 0.04601 -0.00208 L 0.07622 -0.00208 L 0.10313 -0.01271 L 0.12848 -0.03167 L 0.09358 -0.00832 L 0.02535 -3.52601E-6 L -0.03177 0.0044 L -0.07309 0.01272 L -0.1144 0.05919 L -0.15711 0.22197 L -0.17934 0.46729 L -0.19375 0.73573 L -0.20642 0.6407 L -0.23333 0.55191 L -0.26041 0.48833 L -0.28263 0.47792 L -0.30954 0.48417 L -0.33489 0.55399 L -0.3493 0.65549 L -0.35555 0.73573 L -0.36354 0.63214 L -0.37777 0.57503 L -0.4144 0.54336 L -0.4302 0.55584 L -0.4493 0.62775 L -0.45555 0.73781 L -0.46354 0.64694 L -0.46822 0.6259 L -0.48263 0.61318 L -0.49531 0.64694 L -0.49375 0.7059 L -0.49375 0.74428 L -0.49843 0.6807 L -0.50642 0.73156 L -0.51267 0.70197 L -0.51909 0.73156 L -0.51909 0.7059 L -0.51909 0.73989 " pathEditMode="relative" rAng="0" ptsTypes="AAAAAAAAAAAAAAAAAAAAAAAAAAAAAAAAAAAAAAAA">
                                      <p:cBhvr>
                                        <p:cTn id="15" dur="5000" fill="hold"/>
                                        <p:tgtEl>
                                          <p:spTgt spid="357385"/>
                                        </p:tgtEl>
                                        <p:attrNameLst>
                                          <p:attrName>ppt_x</p:attrName>
                                          <p:attrName>ppt_y</p:attrName>
                                        </p:attrNameLst>
                                      </p:cBhvr>
                                      <p:rCtr x="-19500" y="35600"/>
                                    </p:animMotion>
                                  </p:childTnLst>
                                </p:cTn>
                              </p:par>
                            </p:childTnLst>
                          </p:cTn>
                        </p:par>
                        <p:par>
                          <p:cTn id="16" fill="hold">
                            <p:stCondLst>
                              <p:cond delay="7000"/>
                            </p:stCondLst>
                            <p:childTnLst>
                              <p:par>
                                <p:cTn id="17" presetID="10" presetClass="exit" presetSubtype="0" fill="hold" grpId="1" nodeType="afterEffect">
                                  <p:stCondLst>
                                    <p:cond delay="0"/>
                                  </p:stCondLst>
                                  <p:childTnLst>
                                    <p:animEffect transition="out" filter="fade">
                                      <p:cBhvr>
                                        <p:cTn id="18" dur="2000"/>
                                        <p:tgtEl>
                                          <p:spTgt spid="357385"/>
                                        </p:tgtEl>
                                      </p:cBhvr>
                                    </p:animEffect>
                                    <p:set>
                                      <p:cBhvr>
                                        <p:cTn id="19" dur="1" fill="hold">
                                          <p:stCondLst>
                                            <p:cond delay="1999"/>
                                          </p:stCondLst>
                                        </p:cTn>
                                        <p:tgtEl>
                                          <p:spTgt spid="357385"/>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357386"/>
                                        </p:tgtEl>
                                        <p:attrNameLst>
                                          <p:attrName>style.visibility</p:attrName>
                                        </p:attrNameLst>
                                      </p:cBhvr>
                                      <p:to>
                                        <p:strVal val="visible"/>
                                      </p:to>
                                    </p:set>
                                    <p:animEffect transition="in" filter="fade">
                                      <p:cBhvr>
                                        <p:cTn id="22" dur="1000"/>
                                        <p:tgtEl>
                                          <p:spTgt spid="357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5" grpId="0"/>
      <p:bldP spid="357385" grpId="1"/>
      <p:bldP spid="35738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endParaRPr lang="en-US" smtClean="0"/>
          </a:p>
        </p:txBody>
      </p:sp>
      <p:sp>
        <p:nvSpPr>
          <p:cNvPr id="320515" name="Text Box 3"/>
          <p:cNvSpPr txBox="1">
            <a:spLocks noChangeArrowheads="1"/>
          </p:cNvSpPr>
          <p:nvPr/>
        </p:nvSpPr>
        <p:spPr bwMode="auto">
          <a:xfrm>
            <a:off x="-5105400" y="3886200"/>
            <a:ext cx="4800600" cy="1433513"/>
          </a:xfrm>
          <a:prstGeom prst="rect">
            <a:avLst/>
          </a:prstGeom>
          <a:noFill/>
          <a:ln w="9525" algn="ctr">
            <a:noFill/>
            <a:miter lim="800000"/>
            <a:headEnd/>
            <a:tailEnd/>
          </a:ln>
        </p:spPr>
        <p:txBody>
          <a:bodyPr>
            <a:spAutoFit/>
          </a:bodyPr>
          <a:lstStyle/>
          <a:p>
            <a:pPr algn="ctr"/>
            <a:r>
              <a:rPr lang="en-US" sz="8800">
                <a:latin typeface="Magneto" pitchFamily="82" charset="0"/>
              </a:rPr>
              <a:t>Finis</a:t>
            </a:r>
          </a:p>
        </p:txBody>
      </p:sp>
      <p:sp>
        <p:nvSpPr>
          <p:cNvPr id="320516" name="Text Box 4"/>
          <p:cNvSpPr txBox="1">
            <a:spLocks noChangeArrowheads="1"/>
          </p:cNvSpPr>
          <p:nvPr/>
        </p:nvSpPr>
        <p:spPr bwMode="auto">
          <a:xfrm>
            <a:off x="914400" y="7086600"/>
            <a:ext cx="4800600" cy="1433513"/>
          </a:xfrm>
          <a:prstGeom prst="rect">
            <a:avLst/>
          </a:prstGeom>
          <a:noFill/>
          <a:ln w="9525" algn="ctr">
            <a:noFill/>
            <a:miter lim="800000"/>
            <a:headEnd/>
            <a:tailEnd/>
          </a:ln>
        </p:spPr>
        <p:txBody>
          <a:bodyPr>
            <a:spAutoFit/>
          </a:bodyPr>
          <a:lstStyle/>
          <a:p>
            <a:pPr algn="ctr"/>
            <a:r>
              <a:rPr lang="en-US" sz="8800">
                <a:latin typeface="Magneto" pitchFamily="82" charset="0"/>
              </a:rPr>
              <a:t>Finis</a:t>
            </a:r>
          </a:p>
        </p:txBody>
      </p:sp>
      <p:sp>
        <p:nvSpPr>
          <p:cNvPr id="64517" name="Text Box 5"/>
          <p:cNvSpPr txBox="1">
            <a:spLocks noChangeArrowheads="1"/>
          </p:cNvSpPr>
          <p:nvPr/>
        </p:nvSpPr>
        <p:spPr bwMode="auto">
          <a:xfrm>
            <a:off x="-4800600" y="6140450"/>
            <a:ext cx="4800600" cy="1433513"/>
          </a:xfrm>
          <a:prstGeom prst="rect">
            <a:avLst/>
          </a:prstGeom>
          <a:noFill/>
          <a:ln w="9525" algn="ctr">
            <a:noFill/>
            <a:miter lim="800000"/>
            <a:headEnd/>
            <a:tailEnd/>
          </a:ln>
        </p:spPr>
        <p:txBody>
          <a:bodyPr>
            <a:spAutoFit/>
          </a:bodyPr>
          <a:lstStyle/>
          <a:p>
            <a:pPr algn="ctr"/>
            <a:r>
              <a:rPr lang="en-US" sz="8800">
                <a:latin typeface="Magneto" pitchFamily="82" charset="0"/>
              </a:rPr>
              <a:t>Finis</a:t>
            </a:r>
          </a:p>
        </p:txBody>
      </p:sp>
      <p:sp>
        <p:nvSpPr>
          <p:cNvPr id="320518" name="Text Box 6"/>
          <p:cNvSpPr txBox="1">
            <a:spLocks noChangeArrowheads="1"/>
          </p:cNvSpPr>
          <p:nvPr/>
        </p:nvSpPr>
        <p:spPr bwMode="auto">
          <a:xfrm>
            <a:off x="-5029200" y="2286000"/>
            <a:ext cx="5257800" cy="1433513"/>
          </a:xfrm>
          <a:prstGeom prst="rect">
            <a:avLst/>
          </a:prstGeom>
          <a:noFill/>
          <a:ln w="9525" algn="ctr">
            <a:noFill/>
            <a:miter lim="800000"/>
            <a:headEnd/>
            <a:tailEnd/>
          </a:ln>
        </p:spPr>
        <p:txBody>
          <a:bodyPr>
            <a:spAutoFit/>
          </a:bodyPr>
          <a:lstStyle/>
          <a:p>
            <a:pPr algn="ctr"/>
            <a:r>
              <a:rPr lang="en-US" sz="8800">
                <a:latin typeface="Magneto" pitchFamily="82" charset="0"/>
              </a:rPr>
              <a:t>Finis</a:t>
            </a:r>
          </a:p>
        </p:txBody>
      </p:sp>
      <p:sp>
        <p:nvSpPr>
          <p:cNvPr id="320519" name="Text Box 7"/>
          <p:cNvSpPr txBox="1">
            <a:spLocks noChangeArrowheads="1"/>
          </p:cNvSpPr>
          <p:nvPr/>
        </p:nvSpPr>
        <p:spPr bwMode="auto">
          <a:xfrm>
            <a:off x="9144000" y="4953000"/>
            <a:ext cx="4800600" cy="1433513"/>
          </a:xfrm>
          <a:prstGeom prst="rect">
            <a:avLst/>
          </a:prstGeom>
          <a:noFill/>
          <a:ln w="9525" algn="ctr">
            <a:noFill/>
            <a:miter lim="800000"/>
            <a:headEnd/>
            <a:tailEnd/>
          </a:ln>
        </p:spPr>
        <p:txBody>
          <a:bodyPr>
            <a:spAutoFit/>
          </a:bodyPr>
          <a:lstStyle/>
          <a:p>
            <a:pPr algn="ctr"/>
            <a:r>
              <a:rPr lang="en-US" sz="8800">
                <a:latin typeface="Magneto" pitchFamily="82" charset="0"/>
              </a:rPr>
              <a:t>Finis</a:t>
            </a:r>
          </a:p>
        </p:txBody>
      </p:sp>
      <p:sp>
        <p:nvSpPr>
          <p:cNvPr id="320520" name="Text Box 8"/>
          <p:cNvSpPr txBox="1">
            <a:spLocks noChangeArrowheads="1"/>
          </p:cNvSpPr>
          <p:nvPr/>
        </p:nvSpPr>
        <p:spPr bwMode="auto">
          <a:xfrm>
            <a:off x="2438400" y="7162800"/>
            <a:ext cx="5257800" cy="1433513"/>
          </a:xfrm>
          <a:prstGeom prst="rect">
            <a:avLst/>
          </a:prstGeom>
          <a:noFill/>
          <a:ln w="9525" algn="ctr">
            <a:noFill/>
            <a:miter lim="800000"/>
            <a:headEnd/>
            <a:tailEnd/>
          </a:ln>
        </p:spPr>
        <p:txBody>
          <a:bodyPr>
            <a:spAutoFit/>
          </a:bodyPr>
          <a:lstStyle/>
          <a:p>
            <a:pPr algn="ctr"/>
            <a:r>
              <a:rPr lang="en-US" sz="8800">
                <a:latin typeface="Magneto" pitchFamily="82" charset="0"/>
              </a:rPr>
              <a:t>Finis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8.33333E-7 -1.84971E-6 C 0.13732 -0.27399 0.27482 -0.54798 0.37586 -0.61526 C 0.47725 -0.68254 0.62343 -0.52231 0.60781 -0.40393 C 0.59201 -0.28555 0.20572 -0.02266 0.2809 0.09503 C 0.3559 0.21272 0.89687 0.35399 1.0585 0.3022 C 1.22031 0.25041 1.25364 -0.07931 1.25052 -0.21572 C 1.24739 -0.35214 1.13281 -0.44601 1.03958 -0.51584 C 0.94618 -0.58566 0.74791 -0.69364 0.69045 -0.63422 C 0.63298 -0.5748 0.62569 -0.26983 0.69496 -0.15861 C 0.76423 -0.0474 1.06267 0.09226 1.10625 0.03376 C 1.14982 -0.02474 1.15607 -0.41133 0.95694 -0.50959 C 0.75816 -0.60786 0.0868 -0.54844 -0.08733 -0.55607 " pathEditMode="relative" rAng="0" ptsTypes="aaaaaaaaaaaA">
                                      <p:cBhvr>
                                        <p:cTn id="6" dur="5000" fill="hold"/>
                                        <p:tgtEl>
                                          <p:spTgt spid="320515"/>
                                        </p:tgtEl>
                                        <p:attrNameLst>
                                          <p:attrName>ppt_x</p:attrName>
                                          <p:attrName>ppt_y</p:attrName>
                                        </p:attrNameLst>
                                      </p:cBhvr>
                                      <p:rCtr x="0" y="0"/>
                                    </p:animMotion>
                                  </p:childTnLst>
                                </p:cTn>
                              </p:par>
                            </p:childTnLst>
                          </p:cTn>
                        </p:par>
                        <p:par>
                          <p:cTn id="7" fill="hold">
                            <p:stCondLst>
                              <p:cond delay="5000"/>
                            </p:stCondLst>
                            <p:childTnLst>
                              <p:par>
                                <p:cTn id="8" presetID="0" presetClass="path" presetSubtype="0" accel="50000" decel="50000" fill="hold" grpId="0" nodeType="afterEffect">
                                  <p:stCondLst>
                                    <p:cond delay="0"/>
                                  </p:stCondLst>
                                  <p:childTnLst>
                                    <p:animMotion origin="layout" path="M 0 0 C -0.12743 -0.04693 -0.25469 -0.09341 -0.29045 -0.26659 C -0.32622 -0.43953 -0.34254 -0.9156 -0.21424 -1.03792 C -0.08594 -1.16023 0.35104 -1.11607 0.47934 -1 C 0.60764 -0.88416 0.64948 -0.48092 0.55555 -0.34242 C 0.46163 -0.20393 0.0493 -0.09202 -0.0842 -0.16925 C -0.21771 -0.24647 -0.27848 -0.72878 -0.24601 -0.80555 C -0.21354 -0.88254 -0.01407 -0.72508 0.11111 -0.63005 C 0.23628 -0.53526 0.39809 -0.36254 0.50468 -0.23699 C 0.61128 -0.11098 0.68107 0.00671 0.75086 0.12463 " pathEditMode="relative" ptsTypes="aaaaaaaaaA">
                                      <p:cBhvr>
                                        <p:cTn id="9" dur="5000" fill="hold"/>
                                        <p:tgtEl>
                                          <p:spTgt spid="320516"/>
                                        </p:tgtEl>
                                        <p:attrNameLst>
                                          <p:attrName>ppt_x</p:attrName>
                                          <p:attrName>ppt_y</p:attrName>
                                        </p:attrNameLst>
                                      </p:cBhvr>
                                    </p:animMotion>
                                  </p:childTnLst>
                                </p:cTn>
                              </p:par>
                            </p:childTnLst>
                          </p:cTn>
                        </p:par>
                        <p:par>
                          <p:cTn id="10" fill="hold">
                            <p:stCondLst>
                              <p:cond delay="10000"/>
                            </p:stCondLst>
                            <p:childTnLst>
                              <p:par>
                                <p:cTn id="11" presetID="63" presetClass="path" presetSubtype="0" accel="50000" decel="50000" fill="hold" grpId="0" nodeType="afterEffect">
                                  <p:stCondLst>
                                    <p:cond delay="0"/>
                                  </p:stCondLst>
                                  <p:childTnLst>
                                    <p:animMotion origin="layout" path="M 0 4.56647E-6 L 1.6625 -0.0155 " pathEditMode="relative" rAng="0" ptsTypes="AA">
                                      <p:cBhvr>
                                        <p:cTn id="12" dur="5000" fill="hold"/>
                                        <p:tgtEl>
                                          <p:spTgt spid="320518"/>
                                        </p:tgtEl>
                                        <p:attrNameLst>
                                          <p:attrName>ppt_x</p:attrName>
                                          <p:attrName>ppt_y</p:attrName>
                                        </p:attrNameLst>
                                      </p:cBhvr>
                                      <p:rCtr x="831" y="-8"/>
                                    </p:animMotion>
                                  </p:childTnLst>
                                </p:cTn>
                              </p:par>
                              <p:par>
                                <p:cTn id="13" presetID="35" presetClass="path" presetSubtype="0" accel="50000" decel="50000" fill="hold" grpId="0" nodeType="withEffect">
                                  <p:stCondLst>
                                    <p:cond delay="0"/>
                                  </p:stCondLst>
                                  <p:childTnLst>
                                    <p:animMotion origin="layout" path="M 0.13333 -4.73988E-6 L -1.57917 -0.00439 " pathEditMode="relative" rAng="0" ptsTypes="AA">
                                      <p:cBhvr>
                                        <p:cTn id="14" dur="5000" fill="hold"/>
                                        <p:tgtEl>
                                          <p:spTgt spid="320519"/>
                                        </p:tgtEl>
                                        <p:attrNameLst>
                                          <p:attrName>ppt_x</p:attrName>
                                          <p:attrName>ppt_y</p:attrName>
                                        </p:attrNameLst>
                                      </p:cBhvr>
                                      <p:rCtr x="-856" y="-2"/>
                                    </p:animMotion>
                                  </p:childTnLst>
                                </p:cTn>
                              </p:par>
                            </p:childTnLst>
                          </p:cTn>
                        </p:par>
                        <p:par>
                          <p:cTn id="15" fill="hold">
                            <p:stCondLst>
                              <p:cond delay="15000"/>
                            </p:stCondLst>
                            <p:childTnLst>
                              <p:par>
                                <p:cTn id="16" presetID="0" presetClass="path" presetSubtype="0" accel="50000" decel="50000" fill="hold" grpId="0" nodeType="afterEffect">
                                  <p:stCondLst>
                                    <p:cond delay="0"/>
                                  </p:stCondLst>
                                  <p:childTnLst>
                                    <p:animMotion origin="layout" path="M -5.27778E-6 6.6474E-6 C -0.15435 -0.05317 -0.30869 -0.10635 -0.37935 -0.26635 C -0.45001 -0.42635 -0.53299 -0.84346 -0.42379 -0.95976 C -0.31459 -1.07606 0.14687 -1.02797 0.27621 -0.96392 C 0.40537 -0.89988 0.40138 -0.64832 0.35086 -0.57502 C 0.30034 -0.50173 0.0361 -0.53271 -0.02709 -0.52439 " pathEditMode="relative" ptsTypes="aaaaaA">
                                      <p:cBhvr>
                                        <p:cTn id="17" dur="5000" fill="hold"/>
                                        <p:tgtEl>
                                          <p:spTgt spid="3205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5" grpId="0"/>
      <p:bldP spid="320516" grpId="0"/>
      <p:bldP spid="320518" grpId="0"/>
      <p:bldP spid="320519" grpId="0"/>
      <p:bldP spid="3205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p:txBody>
          <a:bodyPr/>
          <a:lstStyle/>
          <a:p>
            <a:pPr eaLnBrk="1" hangingPunct="1"/>
            <a:r>
              <a:rPr lang="en-US" smtClean="0"/>
              <a:t>Meta Analysis can be Funny</a:t>
            </a:r>
          </a:p>
        </p:txBody>
      </p:sp>
      <p:sp>
        <p:nvSpPr>
          <p:cNvPr id="15363" name="Rectangle 3"/>
          <p:cNvSpPr>
            <a:spLocks noGrp="1" noChangeArrowheads="1"/>
          </p:cNvSpPr>
          <p:nvPr>
            <p:ph type="body" idx="1"/>
          </p:nvPr>
        </p:nvSpPr>
        <p:spPr>
          <a:xfrm>
            <a:off x="1450975" y="5791200"/>
            <a:ext cx="7693025" cy="1066800"/>
          </a:xfrm>
        </p:spPr>
        <p:txBody>
          <a:bodyPr/>
          <a:lstStyle/>
          <a:p>
            <a:pPr eaLnBrk="1" hangingPunct="1">
              <a:buFont typeface="Wingdings" pitchFamily="2" charset="2"/>
              <a:buNone/>
            </a:pPr>
            <a:r>
              <a:rPr lang="en-US" smtClean="0"/>
              <a:t>“And if I don’t cure your amnesia, I will cheerfully refund all your doctor’s fees.”</a:t>
            </a:r>
          </a:p>
        </p:txBody>
      </p:sp>
      <p:pic>
        <p:nvPicPr>
          <p:cNvPr id="15364" name="Picture 4"/>
          <p:cNvPicPr>
            <a:picLocks noChangeAspect="1" noChangeArrowheads="1"/>
          </p:cNvPicPr>
          <p:nvPr/>
        </p:nvPicPr>
        <p:blipFill>
          <a:blip r:embed="rId2" cstate="print"/>
          <a:srcRect/>
          <a:stretch>
            <a:fillRect/>
          </a:stretch>
        </p:blipFill>
        <p:spPr bwMode="auto">
          <a:xfrm>
            <a:off x="2209800" y="1828800"/>
            <a:ext cx="4495800" cy="3986213"/>
          </a:xfrm>
          <a:prstGeom prst="rect">
            <a:avLst/>
          </a:prstGeom>
          <a:noFill/>
          <a:ln w="9525" algn="ctr">
            <a:noFill/>
            <a:miter lim="800000"/>
            <a:headEnd/>
            <a:tailEnd/>
          </a:ln>
        </p:spPr>
      </p:pic>
    </p:spTree>
  </p:cSld>
  <p:clrMapOvr>
    <a:masterClrMapping/>
  </p:clrMapOvr>
  <p:transition spd="slow">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2" cstate="print"/>
          <a:srcRect/>
          <a:stretch>
            <a:fillRect/>
          </a:stretch>
        </p:blipFill>
        <p:spPr bwMode="auto">
          <a:xfrm>
            <a:off x="2725738" y="1335088"/>
            <a:ext cx="4957762" cy="5522912"/>
          </a:xfrm>
          <a:prstGeom prst="rect">
            <a:avLst/>
          </a:prstGeom>
          <a:noFill/>
          <a:ln w="9525" algn="ctr">
            <a:noFill/>
            <a:miter lim="800000"/>
            <a:headEnd/>
            <a:tailEnd/>
          </a:ln>
        </p:spPr>
      </p:pic>
      <p:sp>
        <p:nvSpPr>
          <p:cNvPr id="16387" name="AutoShape 2"/>
          <p:cNvSpPr>
            <a:spLocks noGrp="1" noChangeArrowheads="1"/>
          </p:cNvSpPr>
          <p:nvPr>
            <p:ph type="title"/>
          </p:nvPr>
        </p:nvSpPr>
        <p:spPr/>
        <p:txBody>
          <a:bodyPr/>
          <a:lstStyle/>
          <a:p>
            <a:pPr eaLnBrk="1" hangingPunct="1"/>
            <a:r>
              <a:rPr lang="en-US" smtClean="0"/>
              <a:t>Meta Statements Can Be Incomplete</a:t>
            </a:r>
          </a:p>
        </p:txBody>
      </p:sp>
    </p:spTree>
  </p:cSld>
  <p:clrMapOvr>
    <a:masterClrMapping/>
  </p:clrMapOvr>
  <p:transition spd="slow">
    <p:zoom/>
  </p:transition>
  <p:timing>
    <p:tnLst>
      <p:par>
        <p:cTn id="1" dur="indefinite" restart="never" nodeType="tmRoot"/>
      </p:par>
    </p:tnLst>
  </p:timing>
</p:sld>
</file>

<file path=ppt/theme/theme1.xml><?xml version="1.0" encoding="utf-8"?>
<a:theme xmlns:a="http://schemas.openxmlformats.org/drawingml/2006/main" name="TheLimitsOfComputing">
  <a:themeElements>
    <a:clrScheme name="TheLimitsOfComputing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TheLimitsOfComput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TheLimitsOfComputing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TheLimitsOfComputing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TheLimitsOfComputing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TheLimitsOfComputing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TheLimitsOfComputing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heLimitsOfComputing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TheLimitsOfComputing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TheLimitsOfComputing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heLimitsOfComputing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TheLimitsOfComput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TheLimitsOfComputing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TheLimitsOfComput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TheLimitsOfComputing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TheLimitsOfComput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TheLimitsOfComputing</Template>
  <TotalTime>8363</TotalTime>
  <Words>3758</Words>
  <Application>Microsoft Office PowerPoint</Application>
  <PresentationFormat>On-screen Show (4:3)</PresentationFormat>
  <Paragraphs>667</Paragraphs>
  <Slides>71</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71</vt:i4>
      </vt:variant>
    </vt:vector>
  </HeadingPairs>
  <TitlesOfParts>
    <vt:vector size="74" baseType="lpstr">
      <vt:lpstr>TheLimitsOfComputing</vt:lpstr>
      <vt:lpstr>Equation</vt:lpstr>
      <vt:lpstr>Microsoft Equation 3.0</vt:lpstr>
      <vt:lpstr>Gödel to Turing to Chaitin to the Edge of Naturalism: Some Things Computers Will Never Do” </vt:lpstr>
      <vt:lpstr>PowerPoint Presentation</vt:lpstr>
      <vt:lpstr>Questions...</vt:lpstr>
      <vt:lpstr>What Might Be Unprovable?</vt:lpstr>
      <vt:lpstr>Chaitin’s Incredible Number</vt:lpstr>
      <vt:lpstr>Meta Thought</vt:lpstr>
      <vt:lpstr>Meta Analysis</vt:lpstr>
      <vt:lpstr>Meta Analysis can be Funny</vt:lpstr>
      <vt:lpstr>Meta Statements Can Be Incomplete</vt:lpstr>
      <vt:lpstr>Meta Statements Can Have No Resolution</vt:lpstr>
      <vt:lpstr>Meta Statements Can Be Bipolar</vt:lpstr>
      <vt:lpstr>Meta Statements Can Be Curious</vt:lpstr>
      <vt:lpstr>Meta Thought Can Reveal Self Refuting Philosophies</vt:lpstr>
      <vt:lpstr>Meta Thought Can Reveal  Numerous Self Refuting Philosophies</vt:lpstr>
      <vt:lpstr>Meta Statements Can Require Clarifying Context</vt:lpstr>
      <vt:lpstr>THEOREM: All integers are interesting</vt:lpstr>
      <vt:lpstr>Meta abilities separate Man from animals.  C.S. Lewis, Mere Christianity</vt:lpstr>
      <vt:lpstr>Berry’s Paradox</vt:lpstr>
      <vt:lpstr>Things that Can’t Be Done include  An “Elegant Program” Program </vt:lpstr>
      <vt:lpstr>Meta Analysis on Euclid's Postulates (?????)</vt:lpstr>
      <vt:lpstr>  Meta Thought Can  Topple Mathematical Disciplines</vt:lpstr>
      <vt:lpstr>PowerPoint Presentation</vt:lpstr>
      <vt:lpstr>PowerPoint Presentation</vt:lpstr>
      <vt:lpstr>PowerPoint Presentation</vt:lpstr>
      <vt:lpstr>PowerPoint Presentation</vt:lpstr>
      <vt:lpstr>Gödel’s Proof Oversimplified </vt:lpstr>
      <vt:lpstr>Stephen Hawking "Gödel and the end of physics“ http://www.damtp.cam.ac.uk/strings02/dirac/hawking/ </vt:lpstr>
      <vt:lpstr>Roger Penrose:  Gödel Shows Humans are Not Computers (Turing Machines)</vt:lpstr>
      <vt:lpstr>What Might Be Unprovable?</vt:lpstr>
      <vt:lpstr>What Might Be Unprovable?</vt:lpstr>
      <vt:lpstr>What Might Be Unprovable?</vt:lpstr>
      <vt:lpstr>What Might Be Unprovable?</vt:lpstr>
      <vt:lpstr>What Might Be Unprovable?</vt:lpstr>
      <vt:lpstr>PowerPoint Presentation</vt:lpstr>
      <vt:lpstr>PowerPoint Presentation</vt:lpstr>
      <vt:lpstr>What Might Be Unprovable?</vt:lpstr>
      <vt:lpstr>What Might Be Unprovable?</vt:lpstr>
      <vt:lpstr>Alan Turing: Father of Modern Computer Science</vt:lpstr>
      <vt:lpstr>Things that Can’t Be Done include  An “Elegant Program” Program </vt:lpstr>
      <vt:lpstr>Alan Turing’s Private Life</vt:lpstr>
      <vt:lpstr>Gödel’s Proof Application &amp;  The Turing Halting Problem </vt:lpstr>
      <vt:lpstr>If we could solve the halting problem ...</vt:lpstr>
      <vt:lpstr>Proof of the Halting Theorem</vt:lpstr>
      <vt:lpstr>The Program t (for trouble) uses h</vt:lpstr>
      <vt:lpstr>The Meta Paradox</vt:lpstr>
      <vt:lpstr>Quod erat demonstrandum... </vt:lpstr>
      <vt:lpstr>Halting Pseudocode</vt:lpstr>
      <vt:lpstr>Hyper Computer: Assume a Halting Oracle</vt:lpstr>
      <vt:lpstr>Twin Prime Problem</vt:lpstr>
      <vt:lpstr>Twin Prime Problem</vt:lpstr>
      <vt:lpstr>k Cousin Primes (same approach)</vt:lpstr>
      <vt:lpstr> For k  l ( l even), are all  k-cousin primes finite in number?</vt:lpstr>
      <vt:lpstr>Hypern Halting Oracle Regress…</vt:lpstr>
      <vt:lpstr>No meta program can predict what nontrivial program any arbitrary program will do. </vt:lpstr>
      <vt:lpstr>Prefix Free Codes  </vt:lpstr>
      <vt:lpstr>Chaitin’s Mystical,  Magical Number.  </vt:lpstr>
      <vt:lpstr>PowerPoint Presentation</vt:lpstr>
      <vt:lpstr>Chaitin’s Mystical, Magical Number, .   Kraft Inequality.  </vt:lpstr>
      <vt:lpstr>Chaitin’s Mystical, Magical Number, .   Kraft Inequality.  </vt:lpstr>
      <vt:lpstr>Chaitin’s Mystical, Magical Number, .   Programs That Halt &amp; Don’t  </vt:lpstr>
      <vt:lpstr>Chaitin’s Mystical, Magical Number, .   Programs That Halt &amp; Don’t  </vt:lpstr>
      <vt:lpstr>Chaitin’s Mystical, Magical Number, .   Programs That Halt &amp; Don’t  </vt:lpstr>
      <vt:lpstr>Chaitin’s Mystical, Magical  Number, .</vt:lpstr>
      <vt:lpstr>Hypern Halting Oracle Regress… </vt:lpstr>
      <vt:lpstr>Chaitin’s number is not computable. A list of programs...</vt:lpstr>
      <vt:lpstr>Chaitin’s number is not computable. A list of programs and outputs. Cantor diagonalization</vt:lpstr>
      <vt:lpstr>Astonishing Conclusion</vt:lpstr>
      <vt:lpstr>Gödel vs. Turing: A Contrast in World Views and Motivation</vt:lpstr>
      <vt:lpstr> </vt:lpstr>
      <vt:lpstr>We are at an undisputed edge of naturalism.</vt:lpstr>
      <vt:lpstr>PowerPoint Presentation</vt:lpstr>
    </vt:vector>
  </TitlesOfParts>
  <Company>Baylor University ECS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Gödel to Turing to Chatin to the Edge of Naturalism: Some Things Computers Will Never Do” </dc:title>
  <dc:creator>marksb</dc:creator>
  <cp:lastModifiedBy>Robert J. Marks II</cp:lastModifiedBy>
  <cp:revision>114</cp:revision>
  <dcterms:created xsi:type="dcterms:W3CDTF">2007-09-24T01:13:44Z</dcterms:created>
  <dcterms:modified xsi:type="dcterms:W3CDTF">2013-11-07T01:03:33Z</dcterms:modified>
</cp:coreProperties>
</file>