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4"/>
  </p:notesMasterIdLst>
  <p:handoutMasterIdLst>
    <p:handoutMasterId r:id="rId15"/>
  </p:handoutMasterIdLst>
  <p:sldIdLst>
    <p:sldId id="257" r:id="rId2"/>
    <p:sldId id="310" r:id="rId3"/>
    <p:sldId id="311" r:id="rId4"/>
    <p:sldId id="312" r:id="rId5"/>
    <p:sldId id="313" r:id="rId6"/>
    <p:sldId id="315" r:id="rId7"/>
    <p:sldId id="316" r:id="rId8"/>
    <p:sldId id="317" r:id="rId9"/>
    <p:sldId id="318" r:id="rId10"/>
    <p:sldId id="314" r:id="rId11"/>
    <p:sldId id="319" r:id="rId12"/>
    <p:sldId id="320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91" d="100"/>
          <a:sy n="91" d="100"/>
        </p:scale>
        <p:origin x="49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03201339-672A-402E-8B4C-7A019585396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861E674B-B2C5-4571-BDCE-A7507D05E2C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8171153B-3C90-4442-960A-536EC6C4EB9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Rectangle 5">
            <a:extLst>
              <a:ext uri="{FF2B5EF4-FFF2-40B4-BE49-F238E27FC236}">
                <a16:creationId xmlns:a16="http://schemas.microsoft.com/office/drawing/2014/main" id="{4EDBB53E-F240-4A5B-905E-6777515F583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57E304-E658-4978-9FE5-7CA20684FAD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A244C0FF-4E0B-4686-AAA2-34291D890F8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71D5379B-B7E6-4C8C-8519-262E7583650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B8F80CCE-F4A0-4FE4-BE2D-E17F34DA2779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EBC8D039-068D-4C37-98B3-F1F654CC483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6086" name="Rectangle 6">
            <a:extLst>
              <a:ext uri="{FF2B5EF4-FFF2-40B4-BE49-F238E27FC236}">
                <a16:creationId xmlns:a16="http://schemas.microsoft.com/office/drawing/2014/main" id="{6A236B5E-05C4-4FFC-A29A-1320DC79D89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7">
            <a:extLst>
              <a:ext uri="{FF2B5EF4-FFF2-40B4-BE49-F238E27FC236}">
                <a16:creationId xmlns:a16="http://schemas.microsoft.com/office/drawing/2014/main" id="{F4FAEAF8-8C27-4EB3-B0E0-14F4430E18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C3E614-A418-483C-B08D-ED5920DE69D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CDCFF2C1-4D8A-4F29-AD3B-5BCBE4468F5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828800" cy="6856413"/>
            <a:chOff x="0" y="0"/>
            <a:chExt cx="1152" cy="4319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EF95EBB4-02CE-4F61-BBC7-E443ADF8D9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52" cy="10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/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7B902A95-C621-46AC-B9A7-E5CE613A0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00"/>
              <a:ext cx="1152" cy="191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/>
            </a:p>
          </p:txBody>
        </p:sp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AA96C330-04B2-40B0-93BB-ED91EF14C6C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28"/>
              <a:ext cx="1152" cy="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4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1676400"/>
            <a:ext cx="6934200" cy="21161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11350" y="3968750"/>
            <a:ext cx="6400800" cy="1752600"/>
          </a:xfrm>
        </p:spPr>
        <p:txBody>
          <a:bodyPr/>
          <a:lstStyle>
            <a:lvl1pPr marL="0" indent="0">
              <a:buFont typeface="Symbol" pitchFamily="1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993D53A-C372-4AAE-B940-0B3755101E1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1828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B70FE160-BD45-4F41-A9F3-2B9A2D00CC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962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Robert J. Marks II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84417F0A-BDA1-40EB-9B55-33F3E1B572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21B99-E8FA-4BE5-94EF-CFE3046FD5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611294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065286BC-74BE-49DE-BC41-7D0A3A51BF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43EDA68-ABD6-4868-82E5-A8F73BCDEF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Robert J. Marks II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F97A570-1994-4D07-95EF-2D7201EBAC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CB14B1-6211-414A-938A-513F891AB1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851374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496B90AD-7306-472C-88E1-8A315508E5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248C76D-2012-4946-8A5B-406AE7F726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Robert J. Marks II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6C8AE432-CF93-493E-AC58-1FA4879F15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8589A2-4A80-4A1A-8201-6214736AB7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2071026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DBB564D6-FBA6-4B16-91DE-3C933C5BFD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0CCB7EE-954C-418D-9662-EB2A3B69D5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Robert J. Marks II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D599F0A-EEC4-447F-B138-8A8510BB2A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34A8FC-9E0C-4DDC-9613-9873DBF64C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6973245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89FFDE2F-0013-4BD6-8369-075261060B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7A49828-5CC4-47BA-BBF6-0E94C04ED4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Robert J. Marks II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EC7BB2B-4EA7-422E-9473-06B6A91269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D088A1-34F9-42C4-A0E6-341C36C3A2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1405899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AC2AE6F-0778-4F90-A971-E1A0C247DF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677C6C5D-06F7-434B-B84D-E4214B7CBB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Robert J. Marks II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2869A9F1-12CE-4323-A0AE-4B112E6E83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996E2D-D37D-4481-980D-43643077F5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9744537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BC13EE2-B350-4F24-A0A9-30DB27FF13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AEE8F360-0DF1-4659-AD37-106E582545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Robert J. Marks II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A84C4579-22D9-4044-8B02-BD5255827B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0C078F-3061-4945-84B7-6E222197BF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7091389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E7DA695B-8DA2-4B8B-95C3-0F8EE743D8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F742C931-200C-4977-9579-C7934C9E63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Robert J. Marks II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5E4C1146-5BA1-4C83-BC30-C41D312F94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A7417A-6EFA-46FC-B7F9-0417DE7837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023085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16F29FF1-1E47-4916-BE0E-5D3BB3C3CB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6EB68E20-9A18-4EF8-AE21-0B0B350668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Robert J. Marks II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1444272E-44E5-4B85-8683-D2EFB58B6F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24738-201D-413F-A455-1E2C6861DE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3843554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CFFF085-D4FF-4E42-8D83-EAC3C25611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019E6035-D3A7-442F-9F59-4D16457364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Robert J. Marks II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1614E5E5-0DBF-470F-8C57-205F65E5D4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E3E40-FBD2-43BB-8A01-5D4EB4DE3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8744274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D911560-7EB1-4839-B1DE-F0C1EDAAC3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F1F38D93-58A6-498D-BAF1-0207D29DEC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Robert J. Marks II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6F6B9996-CF8E-4CD4-969F-F8EED02AE4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1E0324-6A92-4F26-9C75-42F46525D8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9273645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4E283D89-95F6-446B-A763-8FD51D36B51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143000" cy="6856413"/>
            <a:chOff x="0" y="0"/>
            <a:chExt cx="720" cy="4319"/>
          </a:xfrm>
        </p:grpSpPr>
        <p:sp>
          <p:nvSpPr>
            <p:cNvPr id="1032" name="Rectangle 3">
              <a:extLst>
                <a:ext uri="{FF2B5EF4-FFF2-40B4-BE49-F238E27FC236}">
                  <a16:creationId xmlns:a16="http://schemas.microsoft.com/office/drawing/2014/main" id="{7817801B-25D6-4BD4-A3BE-844EC511C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20" cy="3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/>
            </a:p>
          </p:txBody>
        </p:sp>
        <p:sp>
          <p:nvSpPr>
            <p:cNvPr id="1033" name="Rectangle 4">
              <a:extLst>
                <a:ext uri="{FF2B5EF4-FFF2-40B4-BE49-F238E27FC236}">
                  <a16:creationId xmlns:a16="http://schemas.microsoft.com/office/drawing/2014/main" id="{71A55167-3875-499F-BA08-29BE30D6C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16"/>
              <a:ext cx="720" cy="230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/>
            </a:p>
          </p:txBody>
        </p:sp>
        <p:pic>
          <p:nvPicPr>
            <p:cNvPr id="1034" name="Picture 5">
              <a:extLst>
                <a:ext uri="{FF2B5EF4-FFF2-40B4-BE49-F238E27FC236}">
                  <a16:creationId xmlns:a16="http://schemas.microsoft.com/office/drawing/2014/main" id="{700F46CB-3BD5-435E-AD10-E073E1DFEDB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2"/>
              <a:ext cx="720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6">
            <a:extLst>
              <a:ext uri="{FF2B5EF4-FFF2-40B4-BE49-F238E27FC236}">
                <a16:creationId xmlns:a16="http://schemas.microsoft.com/office/drawing/2014/main" id="{7F04AC8D-DFE7-419D-A671-0B22E3C23C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7724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7">
            <a:extLst>
              <a:ext uri="{FF2B5EF4-FFF2-40B4-BE49-F238E27FC236}">
                <a16:creationId xmlns:a16="http://schemas.microsoft.com/office/drawing/2014/main" id="{5E243377-30ED-4C2E-827A-E5B6C45EEB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0424" name="Rectangle 8">
            <a:extLst>
              <a:ext uri="{FF2B5EF4-FFF2-40B4-BE49-F238E27FC236}">
                <a16:creationId xmlns:a16="http://schemas.microsoft.com/office/drawing/2014/main" id="{CC186F41-AF50-4417-88E6-B8E5C2467E5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5" name="Rectangle 9">
            <a:extLst>
              <a:ext uri="{FF2B5EF4-FFF2-40B4-BE49-F238E27FC236}">
                <a16:creationId xmlns:a16="http://schemas.microsoft.com/office/drawing/2014/main" id="{E0529B32-BCE6-4447-B7A4-0B787211002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copyright Robert J. Marks II</a:t>
            </a:r>
          </a:p>
        </p:txBody>
      </p:sp>
      <p:sp>
        <p:nvSpPr>
          <p:cNvPr id="60426" name="Rectangle 10">
            <a:extLst>
              <a:ext uri="{FF2B5EF4-FFF2-40B4-BE49-F238E27FC236}">
                <a16:creationId xmlns:a16="http://schemas.microsoft.com/office/drawing/2014/main" id="{F4CA8FC9-78FB-426C-A1B3-7E1B6F02A2F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096D8B5-2875-4BA2-92B7-43B8A6D3BC3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>
    <p:random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panose="05050102010706020507" pitchFamily="18" charset="2"/>
        <a:buChar char="¨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6.wmf"/><Relationship Id="rId7" Type="http://schemas.openxmlformats.org/officeDocument/2006/relationships/image" Target="../media/image18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>
            <a:extLst>
              <a:ext uri="{FF2B5EF4-FFF2-40B4-BE49-F238E27FC236}">
                <a16:creationId xmlns:a16="http://schemas.microsoft.com/office/drawing/2014/main" id="{B5DBFA8B-88E2-4FC7-8D4E-3E541F9D5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copyright Robert J. Marks II</a:t>
            </a: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AAEBB3D3-87E8-4DAE-BD06-4606DC7458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0963" y="381000"/>
            <a:ext cx="7793037" cy="762000"/>
          </a:xfrm>
          <a:noFill/>
        </p:spPr>
        <p:txBody>
          <a:bodyPr anchor="b"/>
          <a:lstStyle/>
          <a:p>
            <a:pPr eaLnBrk="1" hangingPunct="1"/>
            <a:r>
              <a:rPr lang="en-US" altLang="en-US"/>
              <a:t>ECE 5354</a:t>
            </a:r>
            <a:endParaRPr lang="en-US" altLang="en-US" dirty="0"/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AAD06F94-0CE1-470C-941B-89C0C5F87E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990600"/>
            <a:ext cx="8534400" cy="838200"/>
          </a:xfrm>
          <a:noFill/>
        </p:spPr>
        <p:txBody>
          <a:bodyPr/>
          <a:lstStyle/>
          <a:p>
            <a:pPr eaLnBrk="1" hangingPunct="1">
              <a:buFont typeface="Symbol" panose="05050102010706020507" pitchFamily="18" charset="2"/>
              <a:buNone/>
            </a:pPr>
            <a:r>
              <a:rPr lang="en-US" altLang="en-US" sz="2800"/>
              <a:t>Multiple Random Variables: Stochastic Resonance</a:t>
            </a:r>
          </a:p>
          <a:p>
            <a:pPr eaLnBrk="1" hangingPunct="1">
              <a:buFont typeface="Symbol" panose="05050102010706020507" pitchFamily="18" charset="2"/>
              <a:buNone/>
            </a:pPr>
            <a:endParaRPr lang="en-US" altLang="en-US" sz="2800"/>
          </a:p>
        </p:txBody>
      </p:sp>
      <p:pic>
        <p:nvPicPr>
          <p:cNvPr id="3077" name="Picture 11">
            <a:extLst>
              <a:ext uri="{FF2B5EF4-FFF2-40B4-BE49-F238E27FC236}">
                <a16:creationId xmlns:a16="http://schemas.microsoft.com/office/drawing/2014/main" id="{606B446E-6F17-472F-B538-8CEE6F376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4452938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3">
            <a:extLst>
              <a:ext uri="{FF2B5EF4-FFF2-40B4-BE49-F238E27FC236}">
                <a16:creationId xmlns:a16="http://schemas.microsoft.com/office/drawing/2014/main" id="{B22885FA-3D76-4E5C-ABA2-1609FEF76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4452938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>
            <a:extLst>
              <a:ext uri="{FF2B5EF4-FFF2-40B4-BE49-F238E27FC236}">
                <a16:creationId xmlns:a16="http://schemas.microsoft.com/office/drawing/2014/main" id="{930C7E49-49EE-445C-811B-BFAC86500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copyright Robert J. Marks II</a:t>
            </a: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B9581CCE-B470-4C42-ACB3-13AD70C302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152400"/>
            <a:ext cx="8534400" cy="838200"/>
          </a:xfrm>
          <a:noFill/>
        </p:spPr>
        <p:txBody>
          <a:bodyPr/>
          <a:lstStyle/>
          <a:p>
            <a:pPr eaLnBrk="1" hangingPunct="1">
              <a:buFont typeface="Symbol" panose="05050102010706020507" pitchFamily="18" charset="2"/>
              <a:buNone/>
            </a:pPr>
            <a:r>
              <a:rPr lang="en-US" altLang="en-US"/>
              <a:t>uniform noise: -</a:t>
            </a:r>
            <a:r>
              <a:rPr lang="en-US" altLang="en-US">
                <a:sym typeface="Symbol" panose="05050102010706020507" pitchFamily="18" charset="2"/>
              </a:rPr>
              <a:t> to  about 0.5</a:t>
            </a:r>
            <a:endParaRPr lang="en-US" altLang="en-US"/>
          </a:p>
          <a:p>
            <a:pPr eaLnBrk="1" hangingPunct="1">
              <a:buFont typeface="Symbol" panose="05050102010706020507" pitchFamily="18" charset="2"/>
              <a:buNone/>
            </a:pPr>
            <a:endParaRPr lang="en-US" altLang="en-US"/>
          </a:p>
        </p:txBody>
      </p:sp>
      <p:sp>
        <p:nvSpPr>
          <p:cNvPr id="12292" name="Text Box 3">
            <a:extLst>
              <a:ext uri="{FF2B5EF4-FFF2-40B4-BE49-F238E27FC236}">
                <a16:creationId xmlns:a16="http://schemas.microsoft.com/office/drawing/2014/main" id="{3C66668E-1303-4E16-874E-2AA72D6A8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438400"/>
            <a:ext cx="7391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200">
              <a:cs typeface="Times New Roman" panose="02020603050405020304" pitchFamily="18" charset="0"/>
            </a:endParaRPr>
          </a:p>
        </p:txBody>
      </p:sp>
      <p:pic>
        <p:nvPicPr>
          <p:cNvPr id="12293" name="Picture 4">
            <a:extLst>
              <a:ext uri="{FF2B5EF4-FFF2-40B4-BE49-F238E27FC236}">
                <a16:creationId xmlns:a16="http://schemas.microsoft.com/office/drawing/2014/main" id="{BC812779-DC58-45C7-B5C6-07B7C4B07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81050"/>
            <a:ext cx="421005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2294" name="Picture 5">
            <a:extLst>
              <a:ext uri="{FF2B5EF4-FFF2-40B4-BE49-F238E27FC236}">
                <a16:creationId xmlns:a16="http://schemas.microsoft.com/office/drawing/2014/main" id="{59DA48AB-DBB8-47A9-AB4C-B644703EC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81050"/>
            <a:ext cx="421005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0CE541B6-FDF7-4C13-A18E-8220CF0CB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z="3200"/>
              <a:t>Averaging</a:t>
            </a:r>
          </a:p>
        </p:txBody>
      </p:sp>
      <p:sp>
        <p:nvSpPr>
          <p:cNvPr id="13315" name="Footer Placeholder 3">
            <a:extLst>
              <a:ext uri="{FF2B5EF4-FFF2-40B4-BE49-F238E27FC236}">
                <a16:creationId xmlns:a16="http://schemas.microsoft.com/office/drawing/2014/main" id="{D9581363-E242-4BA7-B125-D3E22DEAD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copyright Robert J. Marks II</a:t>
            </a:r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AC633E38-979D-4F79-87DC-FCE70FD63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2971800" cy="451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3317" name="Picture 5">
            <a:extLst>
              <a:ext uri="{FF2B5EF4-FFF2-40B4-BE49-F238E27FC236}">
                <a16:creationId xmlns:a16="http://schemas.microsoft.com/office/drawing/2014/main" id="{651488F8-6F8A-49CF-B845-E123958B54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1066800"/>
            <a:ext cx="2909888" cy="4494213"/>
          </a:xfrm>
          <a:noFill/>
        </p:spPr>
      </p:pic>
      <p:pic>
        <p:nvPicPr>
          <p:cNvPr id="13318" name="Picture 8">
            <a:extLst>
              <a:ext uri="{FF2B5EF4-FFF2-40B4-BE49-F238E27FC236}">
                <a16:creationId xmlns:a16="http://schemas.microsoft.com/office/drawing/2014/main" id="{CB942858-59F1-4FE3-9FE7-76BFEA4DB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066800"/>
            <a:ext cx="29337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>
            <a:extLst>
              <a:ext uri="{FF2B5EF4-FFF2-40B4-BE49-F238E27FC236}">
                <a16:creationId xmlns:a16="http://schemas.microsoft.com/office/drawing/2014/main" id="{4D7CD794-F7AA-42D0-9C7B-682682B7F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copyright Robert J. Marks II</a:t>
            </a:r>
          </a:p>
        </p:txBody>
      </p:sp>
      <p:pic>
        <p:nvPicPr>
          <p:cNvPr id="14339" name="Picture 3">
            <a:extLst>
              <a:ext uri="{FF2B5EF4-FFF2-40B4-BE49-F238E27FC236}">
                <a16:creationId xmlns:a16="http://schemas.microsoft.com/office/drawing/2014/main" id="{879A59ED-7BD8-4EBA-8605-49D7A3856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7834313" cy="615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4">
            <a:extLst>
              <a:ext uri="{FF2B5EF4-FFF2-40B4-BE49-F238E27FC236}">
                <a16:creationId xmlns:a16="http://schemas.microsoft.com/office/drawing/2014/main" id="{2AAE0E3B-0E3D-4FEE-B3F5-F613F84AB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copyright Robert J. Marks II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F277093-5ADA-4D37-94D0-0C4E3A06D3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152400"/>
            <a:ext cx="8534400" cy="838200"/>
          </a:xfrm>
          <a:noFill/>
        </p:spPr>
        <p:txBody>
          <a:bodyPr/>
          <a:lstStyle/>
          <a:p>
            <a:pPr eaLnBrk="1" hangingPunct="1">
              <a:buFont typeface="Symbol" panose="05050102010706020507" pitchFamily="18" charset="2"/>
              <a:buNone/>
            </a:pPr>
            <a:r>
              <a:rPr lang="en-US" altLang="en-US" sz="2800"/>
              <a:t>Stochastic Resonance</a:t>
            </a:r>
          </a:p>
          <a:p>
            <a:pPr eaLnBrk="1" hangingPunct="1">
              <a:buFont typeface="Symbol" panose="05050102010706020507" pitchFamily="18" charset="2"/>
              <a:buNone/>
            </a:pPr>
            <a:endParaRPr lang="en-US" altLang="en-US" sz="2800"/>
          </a:p>
        </p:txBody>
      </p:sp>
      <p:sp>
        <p:nvSpPr>
          <p:cNvPr id="4100" name="Text Box 6">
            <a:extLst>
              <a:ext uri="{FF2B5EF4-FFF2-40B4-BE49-F238E27FC236}">
                <a16:creationId xmlns:a16="http://schemas.microsoft.com/office/drawing/2014/main" id="{F2D6F05B-2E64-4028-93ED-AD59466B3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762000"/>
            <a:ext cx="73914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i="1">
                <a:cs typeface="Times New Roman" panose="02020603050405020304" pitchFamily="18" charset="0"/>
              </a:rPr>
              <a:t>Stochastic resonance</a:t>
            </a:r>
            <a:r>
              <a:rPr lang="en-US" altLang="en-US" sz="2400">
                <a:cs typeface="Times New Roman" panose="02020603050405020304" pitchFamily="18" charset="0"/>
              </a:rPr>
              <a:t> is loosely defined as the phenomena in a detection process wherein the addition of just the right amount and type of noise improves performance.  Too little or too much noise result in degraded performance. </a:t>
            </a:r>
          </a:p>
        </p:txBody>
      </p:sp>
      <p:pic>
        <p:nvPicPr>
          <p:cNvPr id="4101" name="Picture 8">
            <a:extLst>
              <a:ext uri="{FF2B5EF4-FFF2-40B4-BE49-F238E27FC236}">
                <a16:creationId xmlns:a16="http://schemas.microsoft.com/office/drawing/2014/main" id="{1F80CBBB-2E80-4C31-A40D-90746E006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0600"/>
            <a:ext cx="914400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4">
            <a:extLst>
              <a:ext uri="{FF2B5EF4-FFF2-40B4-BE49-F238E27FC236}">
                <a16:creationId xmlns:a16="http://schemas.microsoft.com/office/drawing/2014/main" id="{40744764-1926-4761-A4BF-D30798A5D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copyright Robert J. Marks II</a:t>
            </a: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61E4EC74-0EC0-4B23-B556-93A2E1CFEA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5400" y="381000"/>
            <a:ext cx="8534400" cy="838200"/>
          </a:xfrm>
          <a:noFill/>
        </p:spPr>
        <p:txBody>
          <a:bodyPr/>
          <a:lstStyle/>
          <a:p>
            <a:pPr eaLnBrk="1" hangingPunct="1">
              <a:buFont typeface="Symbol" panose="05050102010706020507" pitchFamily="18" charset="2"/>
              <a:buNone/>
            </a:pPr>
            <a:r>
              <a:rPr lang="en-US" altLang="en-US" sz="4000"/>
              <a:t>Stochastic Resonance</a:t>
            </a:r>
          </a:p>
          <a:p>
            <a:pPr eaLnBrk="1" hangingPunct="1">
              <a:buFont typeface="Symbol" panose="05050102010706020507" pitchFamily="18" charset="2"/>
              <a:buNone/>
            </a:pPr>
            <a:endParaRPr lang="en-US" altLang="en-US" sz="2800"/>
          </a:p>
        </p:txBody>
      </p:sp>
      <p:pic>
        <p:nvPicPr>
          <p:cNvPr id="5124" name="Picture 5">
            <a:extLst>
              <a:ext uri="{FF2B5EF4-FFF2-40B4-BE49-F238E27FC236}">
                <a16:creationId xmlns:a16="http://schemas.microsoft.com/office/drawing/2014/main" id="{59239D34-33F3-4F36-95CE-4804F4BB1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276600"/>
            <a:ext cx="7083425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>
            <a:extLst>
              <a:ext uri="{FF2B5EF4-FFF2-40B4-BE49-F238E27FC236}">
                <a16:creationId xmlns:a16="http://schemas.microsoft.com/office/drawing/2014/main" id="{01C20E94-9CC6-4F92-805D-17400F12B761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1524000"/>
            <a:ext cx="1676400" cy="1752600"/>
            <a:chOff x="1968" y="480"/>
            <a:chExt cx="1056" cy="1104"/>
          </a:xfrm>
        </p:grpSpPr>
        <p:sp>
          <p:nvSpPr>
            <p:cNvPr id="5132" name="AutoShape 7">
              <a:extLst>
                <a:ext uri="{FF2B5EF4-FFF2-40B4-BE49-F238E27FC236}">
                  <a16:creationId xmlns:a16="http://schemas.microsoft.com/office/drawing/2014/main" id="{1AF06BFC-635E-4C61-B292-D3BFECB9FF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960"/>
              <a:ext cx="384" cy="624"/>
            </a:xfrm>
            <a:prstGeom prst="downArrow">
              <a:avLst>
                <a:gd name="adj1" fmla="val 50000"/>
                <a:gd name="adj2" fmla="val 40625"/>
              </a:avLst>
            </a:prstGeom>
            <a:solidFill>
              <a:schemeClr val="accent1"/>
            </a:solidFill>
            <a:ln w="254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90000"/>
                <a:buFont typeface="Symbol" panose="05050102010706020507" pitchFamily="18" charset="2"/>
                <a:buChar char="¨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5133" name="Text Box 6">
              <a:extLst>
                <a:ext uri="{FF2B5EF4-FFF2-40B4-BE49-F238E27FC236}">
                  <a16:creationId xmlns:a16="http://schemas.microsoft.com/office/drawing/2014/main" id="{9BF7B58D-6164-40F0-ABCD-82EA72AC0D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480"/>
              <a:ext cx="1056" cy="534"/>
            </a:xfrm>
            <a:prstGeom prst="rect">
              <a:avLst/>
            </a:prstGeom>
            <a:solidFill>
              <a:schemeClr val="accent1"/>
            </a:solidFill>
            <a:ln w="254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90000"/>
                <a:buFont typeface="Symbol" panose="05050102010706020507" pitchFamily="18" charset="2"/>
                <a:buChar char="¨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chemeClr val="bg2"/>
                  </a:solidFill>
                </a:rPr>
                <a:t>Too Little Noise</a:t>
              </a:r>
            </a:p>
          </p:txBody>
        </p:sp>
      </p:grpSp>
      <p:grpSp>
        <p:nvGrpSpPr>
          <p:cNvPr id="3" name="Group 9">
            <a:extLst>
              <a:ext uri="{FF2B5EF4-FFF2-40B4-BE49-F238E27FC236}">
                <a16:creationId xmlns:a16="http://schemas.microsoft.com/office/drawing/2014/main" id="{D5157249-9233-46F2-BC07-94F271FDE6D9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1524000"/>
            <a:ext cx="1676400" cy="1752600"/>
            <a:chOff x="1968" y="480"/>
            <a:chExt cx="1056" cy="1104"/>
          </a:xfrm>
        </p:grpSpPr>
        <p:sp>
          <p:nvSpPr>
            <p:cNvPr id="5130" name="AutoShape 10">
              <a:extLst>
                <a:ext uri="{FF2B5EF4-FFF2-40B4-BE49-F238E27FC236}">
                  <a16:creationId xmlns:a16="http://schemas.microsoft.com/office/drawing/2014/main" id="{ED8A581B-2180-4D4C-8602-63621AC130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960"/>
              <a:ext cx="384" cy="624"/>
            </a:xfrm>
            <a:prstGeom prst="downArrow">
              <a:avLst>
                <a:gd name="adj1" fmla="val 50000"/>
                <a:gd name="adj2" fmla="val 40625"/>
              </a:avLst>
            </a:prstGeom>
            <a:solidFill>
              <a:schemeClr val="accent1"/>
            </a:solidFill>
            <a:ln w="254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90000"/>
                <a:buFont typeface="Symbol" panose="05050102010706020507" pitchFamily="18" charset="2"/>
                <a:buChar char="¨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5131" name="Text Box 11">
              <a:extLst>
                <a:ext uri="{FF2B5EF4-FFF2-40B4-BE49-F238E27FC236}">
                  <a16:creationId xmlns:a16="http://schemas.microsoft.com/office/drawing/2014/main" id="{94B3D261-6A4D-48BC-924B-BD59E0E5CD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480"/>
              <a:ext cx="1056" cy="534"/>
            </a:xfrm>
            <a:prstGeom prst="rect">
              <a:avLst/>
            </a:prstGeom>
            <a:solidFill>
              <a:schemeClr val="accent1"/>
            </a:solidFill>
            <a:ln w="254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90000"/>
                <a:buFont typeface="Symbol" panose="05050102010706020507" pitchFamily="18" charset="2"/>
                <a:buChar char="¨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chemeClr val="bg2"/>
                  </a:solidFill>
                </a:rPr>
                <a:t>Too Much Noise</a:t>
              </a:r>
            </a:p>
          </p:txBody>
        </p:sp>
      </p:grpSp>
      <p:grpSp>
        <p:nvGrpSpPr>
          <p:cNvPr id="4" name="Group 12">
            <a:extLst>
              <a:ext uri="{FF2B5EF4-FFF2-40B4-BE49-F238E27FC236}">
                <a16:creationId xmlns:a16="http://schemas.microsoft.com/office/drawing/2014/main" id="{E305B4B8-2914-4FED-94D5-2B7AAA454334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1524000"/>
            <a:ext cx="1676400" cy="1752600"/>
            <a:chOff x="1968" y="480"/>
            <a:chExt cx="1056" cy="1104"/>
          </a:xfrm>
        </p:grpSpPr>
        <p:sp>
          <p:nvSpPr>
            <p:cNvPr id="5128" name="AutoShape 13">
              <a:extLst>
                <a:ext uri="{FF2B5EF4-FFF2-40B4-BE49-F238E27FC236}">
                  <a16:creationId xmlns:a16="http://schemas.microsoft.com/office/drawing/2014/main" id="{46334957-C16E-4429-BB46-F9CBD97EF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960"/>
              <a:ext cx="384" cy="624"/>
            </a:xfrm>
            <a:prstGeom prst="downArrow">
              <a:avLst>
                <a:gd name="adj1" fmla="val 50000"/>
                <a:gd name="adj2" fmla="val 40625"/>
              </a:avLst>
            </a:prstGeom>
            <a:solidFill>
              <a:schemeClr val="accent1"/>
            </a:solidFill>
            <a:ln w="254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90000"/>
                <a:buFont typeface="Symbol" panose="05050102010706020507" pitchFamily="18" charset="2"/>
                <a:buChar char="¨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5129" name="Text Box 14">
              <a:extLst>
                <a:ext uri="{FF2B5EF4-FFF2-40B4-BE49-F238E27FC236}">
                  <a16:creationId xmlns:a16="http://schemas.microsoft.com/office/drawing/2014/main" id="{BACB0F0F-B74C-4525-BF22-2CBAF312A9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480"/>
              <a:ext cx="1056" cy="534"/>
            </a:xfrm>
            <a:prstGeom prst="rect">
              <a:avLst/>
            </a:prstGeom>
            <a:solidFill>
              <a:schemeClr val="accent1"/>
            </a:solidFill>
            <a:ln w="254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90000"/>
                <a:buFont typeface="Symbol" panose="05050102010706020507" pitchFamily="18" charset="2"/>
                <a:buChar char="¨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chemeClr val="bg2"/>
                  </a:solidFill>
                </a:rPr>
                <a:t>Just   Right!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4">
            <a:extLst>
              <a:ext uri="{FF2B5EF4-FFF2-40B4-BE49-F238E27FC236}">
                <a16:creationId xmlns:a16="http://schemas.microsoft.com/office/drawing/2014/main" id="{8543691A-7B4F-4CCE-A8A8-8538899BF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copyright Robert J. Marks II</a:t>
            </a: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FA79C6EA-7422-4913-8468-61BB7CBB94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152400"/>
            <a:ext cx="8534400" cy="838200"/>
          </a:xfrm>
          <a:noFill/>
        </p:spPr>
        <p:txBody>
          <a:bodyPr/>
          <a:lstStyle/>
          <a:p>
            <a:pPr eaLnBrk="1" hangingPunct="1">
              <a:buFont typeface="Symbol" panose="05050102010706020507" pitchFamily="18" charset="2"/>
              <a:buNone/>
            </a:pPr>
            <a:r>
              <a:rPr lang="en-US" altLang="en-US"/>
              <a:t>Stochastic Resonance</a:t>
            </a:r>
          </a:p>
          <a:p>
            <a:pPr eaLnBrk="1" hangingPunct="1">
              <a:buFont typeface="Symbol" panose="05050102010706020507" pitchFamily="18" charset="2"/>
              <a:buNone/>
            </a:pPr>
            <a:endParaRPr lang="en-US" altLang="en-US"/>
          </a:p>
        </p:txBody>
      </p:sp>
      <p:sp>
        <p:nvSpPr>
          <p:cNvPr id="6148" name="Text Box 3">
            <a:extLst>
              <a:ext uri="{FF2B5EF4-FFF2-40B4-BE49-F238E27FC236}">
                <a16:creationId xmlns:a16="http://schemas.microsoft.com/office/drawing/2014/main" id="{DBB90156-39AC-472A-919D-48875E19F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990600"/>
            <a:ext cx="7391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i="1">
                <a:cs typeface="Times New Roman" panose="02020603050405020304" pitchFamily="18" charset="0"/>
              </a:rPr>
              <a:t>Dynamic Stochastic resonance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i="1">
                <a:cs typeface="Times New Roman" panose="02020603050405020304" pitchFamily="18" charset="0"/>
              </a:rPr>
              <a:t>Squint Your Eyes</a:t>
            </a:r>
            <a:endParaRPr lang="en-US" altLang="en-US" sz="1200">
              <a:cs typeface="Times New Roman" panose="02020603050405020304" pitchFamily="18" charset="0"/>
            </a:endParaRPr>
          </a:p>
        </p:txBody>
      </p:sp>
      <p:pic>
        <p:nvPicPr>
          <p:cNvPr id="6149" name="Picture 6" descr="http://cialab.ee.washington.edu/Presentations/StochasticResonance/miyamoto-0.jpg">
            <a:extLst>
              <a:ext uri="{FF2B5EF4-FFF2-40B4-BE49-F238E27FC236}">
                <a16:creationId xmlns:a16="http://schemas.microsoft.com/office/drawing/2014/main" id="{117B5796-82CD-4C3E-B7F8-FD90AC052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10000"/>
            <a:ext cx="17145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0" descr="http://cialab.ee.washington.edu/Presentations/StochasticResonance/mi1.gif">
            <a:extLst>
              <a:ext uri="{FF2B5EF4-FFF2-40B4-BE49-F238E27FC236}">
                <a16:creationId xmlns:a16="http://schemas.microsoft.com/office/drawing/2014/main" id="{69F6064D-E3C9-49B5-9C17-3D16904CDA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10000"/>
            <a:ext cx="17145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2" descr="http://cialab.ee.washington.edu/Presentations/StochasticResonance/mi1p2.gif">
            <a:extLst>
              <a:ext uri="{FF2B5EF4-FFF2-40B4-BE49-F238E27FC236}">
                <a16:creationId xmlns:a16="http://schemas.microsoft.com/office/drawing/2014/main" id="{C61F8D31-9645-478D-979D-996EAA469E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10000"/>
            <a:ext cx="17145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5" descr="http://cialab.ee.washington.edu/Presentations/StochasticResonance/miyamoto.jpg">
            <a:extLst>
              <a:ext uri="{FF2B5EF4-FFF2-40B4-BE49-F238E27FC236}">
                <a16:creationId xmlns:a16="http://schemas.microsoft.com/office/drawing/2014/main" id="{59284BBC-F727-4A8A-B2DE-A2F668BB8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0"/>
            <a:ext cx="1668463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6">
            <a:extLst>
              <a:ext uri="{FF2B5EF4-FFF2-40B4-BE49-F238E27FC236}">
                <a16:creationId xmlns:a16="http://schemas.microsoft.com/office/drawing/2014/main" id="{662BBB91-4933-4414-B33C-2F6FABEB119C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2057400"/>
            <a:ext cx="1676400" cy="1752600"/>
            <a:chOff x="1968" y="480"/>
            <a:chExt cx="1056" cy="1104"/>
          </a:xfrm>
        </p:grpSpPr>
        <p:sp>
          <p:nvSpPr>
            <p:cNvPr id="6164" name="AutoShape 17">
              <a:extLst>
                <a:ext uri="{FF2B5EF4-FFF2-40B4-BE49-F238E27FC236}">
                  <a16:creationId xmlns:a16="http://schemas.microsoft.com/office/drawing/2014/main" id="{A3B5A180-2063-4BE0-8AAE-80E8061BDA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960"/>
              <a:ext cx="384" cy="624"/>
            </a:xfrm>
            <a:prstGeom prst="downArrow">
              <a:avLst>
                <a:gd name="adj1" fmla="val 50000"/>
                <a:gd name="adj2" fmla="val 40625"/>
              </a:avLst>
            </a:prstGeom>
            <a:solidFill>
              <a:schemeClr val="accent1"/>
            </a:solidFill>
            <a:ln w="254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90000"/>
                <a:buFont typeface="Symbol" panose="05050102010706020507" pitchFamily="18" charset="2"/>
                <a:buChar char="¨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165" name="Text Box 18">
              <a:extLst>
                <a:ext uri="{FF2B5EF4-FFF2-40B4-BE49-F238E27FC236}">
                  <a16:creationId xmlns:a16="http://schemas.microsoft.com/office/drawing/2014/main" id="{0599B90F-3F5D-4D35-9133-0C9A37C184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480"/>
              <a:ext cx="1056" cy="534"/>
            </a:xfrm>
            <a:prstGeom prst="rect">
              <a:avLst/>
            </a:prstGeom>
            <a:solidFill>
              <a:schemeClr val="accent1"/>
            </a:solidFill>
            <a:ln w="254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90000"/>
                <a:buFont typeface="Symbol" panose="05050102010706020507" pitchFamily="18" charset="2"/>
                <a:buChar char="¨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chemeClr val="bg2"/>
                  </a:solidFill>
                </a:rPr>
                <a:t>Too Little Noise</a:t>
              </a:r>
            </a:p>
          </p:txBody>
        </p:sp>
      </p:grpSp>
      <p:grpSp>
        <p:nvGrpSpPr>
          <p:cNvPr id="3" name="Group 19">
            <a:extLst>
              <a:ext uri="{FF2B5EF4-FFF2-40B4-BE49-F238E27FC236}">
                <a16:creationId xmlns:a16="http://schemas.microsoft.com/office/drawing/2014/main" id="{D4B1F64C-3BFA-4CE4-AE6A-0ED4A4DA8147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2057400"/>
            <a:ext cx="1676400" cy="1752600"/>
            <a:chOff x="1968" y="480"/>
            <a:chExt cx="1056" cy="1104"/>
          </a:xfrm>
        </p:grpSpPr>
        <p:sp>
          <p:nvSpPr>
            <p:cNvPr id="6162" name="AutoShape 20">
              <a:extLst>
                <a:ext uri="{FF2B5EF4-FFF2-40B4-BE49-F238E27FC236}">
                  <a16:creationId xmlns:a16="http://schemas.microsoft.com/office/drawing/2014/main" id="{F8B9A3F4-F0CC-4F03-A8DB-0F025C4D1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960"/>
              <a:ext cx="384" cy="624"/>
            </a:xfrm>
            <a:prstGeom prst="downArrow">
              <a:avLst>
                <a:gd name="adj1" fmla="val 50000"/>
                <a:gd name="adj2" fmla="val 40625"/>
              </a:avLst>
            </a:prstGeom>
            <a:solidFill>
              <a:schemeClr val="accent1"/>
            </a:solidFill>
            <a:ln w="254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90000"/>
                <a:buFont typeface="Symbol" panose="05050102010706020507" pitchFamily="18" charset="2"/>
                <a:buChar char="¨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163" name="Text Box 21">
              <a:extLst>
                <a:ext uri="{FF2B5EF4-FFF2-40B4-BE49-F238E27FC236}">
                  <a16:creationId xmlns:a16="http://schemas.microsoft.com/office/drawing/2014/main" id="{28510E4C-0DE5-4995-8B39-448D33629D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480"/>
              <a:ext cx="1056" cy="534"/>
            </a:xfrm>
            <a:prstGeom prst="rect">
              <a:avLst/>
            </a:prstGeom>
            <a:solidFill>
              <a:schemeClr val="accent1"/>
            </a:solidFill>
            <a:ln w="254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90000"/>
                <a:buFont typeface="Symbol" panose="05050102010706020507" pitchFamily="18" charset="2"/>
                <a:buChar char="¨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chemeClr val="bg2"/>
                  </a:solidFill>
                </a:rPr>
                <a:t>Too Much Noise</a:t>
              </a:r>
            </a:p>
          </p:txBody>
        </p:sp>
      </p:grpSp>
      <p:grpSp>
        <p:nvGrpSpPr>
          <p:cNvPr id="4" name="Group 22">
            <a:extLst>
              <a:ext uri="{FF2B5EF4-FFF2-40B4-BE49-F238E27FC236}">
                <a16:creationId xmlns:a16="http://schemas.microsoft.com/office/drawing/2014/main" id="{59420C43-786A-4135-AF15-E21EAF136853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2057400"/>
            <a:ext cx="1676400" cy="1752600"/>
            <a:chOff x="1968" y="480"/>
            <a:chExt cx="1056" cy="1104"/>
          </a:xfrm>
        </p:grpSpPr>
        <p:sp>
          <p:nvSpPr>
            <p:cNvPr id="6160" name="AutoShape 23">
              <a:extLst>
                <a:ext uri="{FF2B5EF4-FFF2-40B4-BE49-F238E27FC236}">
                  <a16:creationId xmlns:a16="http://schemas.microsoft.com/office/drawing/2014/main" id="{DED568BB-18C9-4001-BF93-D6A5D6E2DA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960"/>
              <a:ext cx="384" cy="624"/>
            </a:xfrm>
            <a:prstGeom prst="downArrow">
              <a:avLst>
                <a:gd name="adj1" fmla="val 50000"/>
                <a:gd name="adj2" fmla="val 40625"/>
              </a:avLst>
            </a:prstGeom>
            <a:solidFill>
              <a:schemeClr val="accent1"/>
            </a:solidFill>
            <a:ln w="254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90000"/>
                <a:buFont typeface="Symbol" panose="05050102010706020507" pitchFamily="18" charset="2"/>
                <a:buChar char="¨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161" name="Text Box 24">
              <a:extLst>
                <a:ext uri="{FF2B5EF4-FFF2-40B4-BE49-F238E27FC236}">
                  <a16:creationId xmlns:a16="http://schemas.microsoft.com/office/drawing/2014/main" id="{B3476683-639C-4625-85E3-250FE43BFA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480"/>
              <a:ext cx="1056" cy="534"/>
            </a:xfrm>
            <a:prstGeom prst="rect">
              <a:avLst/>
            </a:prstGeom>
            <a:solidFill>
              <a:schemeClr val="accent1"/>
            </a:solidFill>
            <a:ln w="254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90000"/>
                <a:buFont typeface="Symbol" panose="05050102010706020507" pitchFamily="18" charset="2"/>
                <a:buChar char="¨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chemeClr val="bg2"/>
                  </a:solidFill>
                </a:rPr>
                <a:t>Just   Right!</a:t>
              </a:r>
            </a:p>
          </p:txBody>
        </p:sp>
      </p:grpSp>
      <p:grpSp>
        <p:nvGrpSpPr>
          <p:cNvPr id="6156" name="Group 25">
            <a:extLst>
              <a:ext uri="{FF2B5EF4-FFF2-40B4-BE49-F238E27FC236}">
                <a16:creationId xmlns:a16="http://schemas.microsoft.com/office/drawing/2014/main" id="{96415122-2E82-40FF-8BAD-5D8BFF3D917F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2057400"/>
            <a:ext cx="1676400" cy="1752600"/>
            <a:chOff x="1968" y="480"/>
            <a:chExt cx="1056" cy="1104"/>
          </a:xfrm>
        </p:grpSpPr>
        <p:sp>
          <p:nvSpPr>
            <p:cNvPr id="6158" name="AutoShape 26">
              <a:extLst>
                <a:ext uri="{FF2B5EF4-FFF2-40B4-BE49-F238E27FC236}">
                  <a16:creationId xmlns:a16="http://schemas.microsoft.com/office/drawing/2014/main" id="{94C8D534-EBB3-4F73-97FC-092FC4ADED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960"/>
              <a:ext cx="384" cy="624"/>
            </a:xfrm>
            <a:prstGeom prst="downArrow">
              <a:avLst>
                <a:gd name="adj1" fmla="val 50000"/>
                <a:gd name="adj2" fmla="val 40625"/>
              </a:avLst>
            </a:prstGeom>
            <a:solidFill>
              <a:schemeClr val="accent1"/>
            </a:solidFill>
            <a:ln w="254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90000"/>
                <a:buFont typeface="Symbol" panose="05050102010706020507" pitchFamily="18" charset="2"/>
                <a:buChar char="¨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159" name="Text Box 27">
              <a:extLst>
                <a:ext uri="{FF2B5EF4-FFF2-40B4-BE49-F238E27FC236}">
                  <a16:creationId xmlns:a16="http://schemas.microsoft.com/office/drawing/2014/main" id="{6CC63C1E-243F-4C76-856E-4966E50175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480"/>
              <a:ext cx="1056" cy="534"/>
            </a:xfrm>
            <a:prstGeom prst="rect">
              <a:avLst/>
            </a:prstGeom>
            <a:solidFill>
              <a:schemeClr val="accent1"/>
            </a:solidFill>
            <a:ln w="254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90000"/>
                <a:buFont typeface="Symbol" panose="05050102010706020507" pitchFamily="18" charset="2"/>
                <a:buChar char="¨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chemeClr val="bg2"/>
                  </a:solidFill>
                </a:rPr>
                <a:t>Original Image</a:t>
              </a:r>
            </a:p>
          </p:txBody>
        </p:sp>
      </p:grpSp>
      <p:sp>
        <p:nvSpPr>
          <p:cNvPr id="6157" name="Text Box 28">
            <a:extLst>
              <a:ext uri="{FF2B5EF4-FFF2-40B4-BE49-F238E27FC236}">
                <a16:creationId xmlns:a16="http://schemas.microsoft.com/office/drawing/2014/main" id="{EF25B3E7-FFD0-4951-B36F-24D2E8AA8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172200"/>
            <a:ext cx="7772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CCFF"/>
                </a:solidFill>
              </a:rPr>
              <a:t>http://cialab.ee.washington.edu/Presentations/StochasticResonance/home.html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>
            <a:extLst>
              <a:ext uri="{FF2B5EF4-FFF2-40B4-BE49-F238E27FC236}">
                <a16:creationId xmlns:a16="http://schemas.microsoft.com/office/drawing/2014/main" id="{DB852957-DFEE-49BD-8EBB-C084C40D2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copyright Robert J. Marks II</a:t>
            </a: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85B86362-A0F7-450D-B5D8-58D8C14E34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0" y="457200"/>
            <a:ext cx="8534400" cy="838200"/>
          </a:xfrm>
          <a:noFill/>
        </p:spPr>
        <p:txBody>
          <a:bodyPr/>
          <a:lstStyle/>
          <a:p>
            <a:pPr eaLnBrk="1" hangingPunct="1">
              <a:buFont typeface="Symbol" panose="05050102010706020507" pitchFamily="18" charset="2"/>
              <a:buNone/>
            </a:pPr>
            <a:r>
              <a:rPr lang="en-US" altLang="en-US" sz="4000"/>
              <a:t>Stochastic Resonance</a:t>
            </a:r>
          </a:p>
          <a:p>
            <a:pPr eaLnBrk="1" hangingPunct="1">
              <a:buFont typeface="Symbol" panose="05050102010706020507" pitchFamily="18" charset="2"/>
              <a:buNone/>
            </a:pPr>
            <a:endParaRPr lang="en-US" altLang="en-US" sz="4000"/>
          </a:p>
        </p:txBody>
      </p:sp>
      <p:sp>
        <p:nvSpPr>
          <p:cNvPr id="7172" name="Text Box 3">
            <a:extLst>
              <a:ext uri="{FF2B5EF4-FFF2-40B4-BE49-F238E27FC236}">
                <a16:creationId xmlns:a16="http://schemas.microsoft.com/office/drawing/2014/main" id="{4AEF50AB-C238-4065-8FB9-6CB667F5B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438400"/>
            <a:ext cx="7391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200">
              <a:cs typeface="Times New Roman" panose="02020603050405020304" pitchFamily="18" charset="0"/>
            </a:endParaRPr>
          </a:p>
        </p:txBody>
      </p:sp>
      <p:graphicFrame>
        <p:nvGraphicFramePr>
          <p:cNvPr id="7173" name="Object 21">
            <a:extLst>
              <a:ext uri="{FF2B5EF4-FFF2-40B4-BE49-F238E27FC236}">
                <a16:creationId xmlns:a16="http://schemas.microsoft.com/office/drawing/2014/main" id="{EB53A61F-DDF3-448B-8EFF-0CA68C287F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3200" y="3581400"/>
          <a:ext cx="43434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536033" imgH="215806" progId="Equation.3">
                  <p:embed/>
                </p:oleObj>
              </mc:Choice>
              <mc:Fallback>
                <p:oleObj r:id="rId2" imgW="1536033" imgH="215806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581400"/>
                        <a:ext cx="4343400" cy="6207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7">
            <a:extLst>
              <a:ext uri="{FF2B5EF4-FFF2-40B4-BE49-F238E27FC236}">
                <a16:creationId xmlns:a16="http://schemas.microsoft.com/office/drawing/2014/main" id="{FB6AC874-41A4-4A16-BA1D-090BE97DE087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2133600"/>
            <a:ext cx="1676400" cy="1447800"/>
            <a:chOff x="2352" y="960"/>
            <a:chExt cx="1056" cy="912"/>
          </a:xfrm>
        </p:grpSpPr>
        <p:sp>
          <p:nvSpPr>
            <p:cNvPr id="7187" name="AutoShape 25">
              <a:extLst>
                <a:ext uri="{FF2B5EF4-FFF2-40B4-BE49-F238E27FC236}">
                  <a16:creationId xmlns:a16="http://schemas.microsoft.com/office/drawing/2014/main" id="{1AB8535A-60B1-40F7-82BE-E6126337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1248"/>
              <a:ext cx="384" cy="624"/>
            </a:xfrm>
            <a:prstGeom prst="downArrow">
              <a:avLst>
                <a:gd name="adj1" fmla="val 50000"/>
                <a:gd name="adj2" fmla="val 40625"/>
              </a:avLst>
            </a:prstGeom>
            <a:solidFill>
              <a:schemeClr val="accent1"/>
            </a:solidFill>
            <a:ln w="254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90000"/>
                <a:buFont typeface="Symbol" panose="05050102010706020507" pitchFamily="18" charset="2"/>
                <a:buChar char="¨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7188" name="Text Box 26">
              <a:extLst>
                <a:ext uri="{FF2B5EF4-FFF2-40B4-BE49-F238E27FC236}">
                  <a16:creationId xmlns:a16="http://schemas.microsoft.com/office/drawing/2014/main" id="{26C04667-0F0D-401E-AC97-10343F878F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960"/>
              <a:ext cx="1056" cy="304"/>
            </a:xfrm>
            <a:prstGeom prst="rect">
              <a:avLst/>
            </a:prstGeom>
            <a:solidFill>
              <a:schemeClr val="accent1"/>
            </a:solidFill>
            <a:ln w="254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90000"/>
                <a:buFont typeface="Symbol" panose="05050102010706020507" pitchFamily="18" charset="2"/>
                <a:buChar char="¨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chemeClr val="bg2"/>
                  </a:solidFill>
                </a:rPr>
                <a:t>Signal</a:t>
              </a:r>
            </a:p>
          </p:txBody>
        </p:sp>
      </p:grpSp>
      <p:grpSp>
        <p:nvGrpSpPr>
          <p:cNvPr id="3" name="Group 31">
            <a:extLst>
              <a:ext uri="{FF2B5EF4-FFF2-40B4-BE49-F238E27FC236}">
                <a16:creationId xmlns:a16="http://schemas.microsoft.com/office/drawing/2014/main" id="{55867C18-587F-4FBD-8DBC-9BDAFDA2A446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4191000"/>
            <a:ext cx="1676400" cy="1473200"/>
            <a:chOff x="3120" y="2256"/>
            <a:chExt cx="1056" cy="928"/>
          </a:xfrm>
        </p:grpSpPr>
        <p:sp>
          <p:nvSpPr>
            <p:cNvPr id="7185" name="AutoShape 29">
              <a:extLst>
                <a:ext uri="{FF2B5EF4-FFF2-40B4-BE49-F238E27FC236}">
                  <a16:creationId xmlns:a16="http://schemas.microsoft.com/office/drawing/2014/main" id="{074DFC1C-CA27-4C62-9FC6-23571EB4B89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408" y="2256"/>
              <a:ext cx="384" cy="624"/>
            </a:xfrm>
            <a:prstGeom prst="downArrow">
              <a:avLst>
                <a:gd name="adj1" fmla="val 50000"/>
                <a:gd name="adj2" fmla="val 40625"/>
              </a:avLst>
            </a:prstGeom>
            <a:solidFill>
              <a:schemeClr val="accent1"/>
            </a:solidFill>
            <a:ln w="254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90000"/>
                <a:buFont typeface="Symbol" panose="05050102010706020507" pitchFamily="18" charset="2"/>
                <a:buChar char="¨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7186" name="Text Box 30">
              <a:extLst>
                <a:ext uri="{FF2B5EF4-FFF2-40B4-BE49-F238E27FC236}">
                  <a16:creationId xmlns:a16="http://schemas.microsoft.com/office/drawing/2014/main" id="{CC7507BE-8FE4-42DD-BF32-FDDA78315A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2880"/>
              <a:ext cx="1056" cy="304"/>
            </a:xfrm>
            <a:prstGeom prst="rect">
              <a:avLst/>
            </a:prstGeom>
            <a:solidFill>
              <a:schemeClr val="accent1"/>
            </a:solidFill>
            <a:ln w="254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90000"/>
                <a:buFont typeface="Symbol" panose="05050102010706020507" pitchFamily="18" charset="2"/>
                <a:buChar char="¨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chemeClr val="bg2"/>
                  </a:solidFill>
                </a:rPr>
                <a:t>Noise</a:t>
              </a:r>
            </a:p>
          </p:txBody>
        </p:sp>
      </p:grpSp>
      <p:grpSp>
        <p:nvGrpSpPr>
          <p:cNvPr id="4" name="Group 32">
            <a:extLst>
              <a:ext uri="{FF2B5EF4-FFF2-40B4-BE49-F238E27FC236}">
                <a16:creationId xmlns:a16="http://schemas.microsoft.com/office/drawing/2014/main" id="{ACDA2781-AB30-4E7B-83FE-E063F42F49AD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2133600"/>
            <a:ext cx="1676400" cy="1447800"/>
            <a:chOff x="2352" y="960"/>
            <a:chExt cx="1056" cy="912"/>
          </a:xfrm>
        </p:grpSpPr>
        <p:sp>
          <p:nvSpPr>
            <p:cNvPr id="7183" name="AutoShape 33">
              <a:extLst>
                <a:ext uri="{FF2B5EF4-FFF2-40B4-BE49-F238E27FC236}">
                  <a16:creationId xmlns:a16="http://schemas.microsoft.com/office/drawing/2014/main" id="{E00D41D8-078E-4873-A3C4-08F826FAA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1248"/>
              <a:ext cx="384" cy="624"/>
            </a:xfrm>
            <a:prstGeom prst="downArrow">
              <a:avLst>
                <a:gd name="adj1" fmla="val 50000"/>
                <a:gd name="adj2" fmla="val 40625"/>
              </a:avLst>
            </a:prstGeom>
            <a:solidFill>
              <a:schemeClr val="accent1"/>
            </a:solidFill>
            <a:ln w="254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90000"/>
                <a:buFont typeface="Symbol" panose="05050102010706020507" pitchFamily="18" charset="2"/>
                <a:buChar char="¨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7184" name="Text Box 34">
              <a:extLst>
                <a:ext uri="{FF2B5EF4-FFF2-40B4-BE49-F238E27FC236}">
                  <a16:creationId xmlns:a16="http://schemas.microsoft.com/office/drawing/2014/main" id="{8D277E49-54B1-43FD-8939-980BA279AF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960"/>
              <a:ext cx="1056" cy="304"/>
            </a:xfrm>
            <a:prstGeom prst="rect">
              <a:avLst/>
            </a:prstGeom>
            <a:solidFill>
              <a:schemeClr val="accent1"/>
            </a:solidFill>
            <a:ln w="254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90000"/>
                <a:buFont typeface="Symbol" panose="05050102010706020507" pitchFamily="18" charset="2"/>
                <a:buChar char="¨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chemeClr val="bg2"/>
                  </a:solidFill>
                </a:rPr>
                <a:t>Threshold</a:t>
              </a:r>
            </a:p>
          </p:txBody>
        </p:sp>
      </p:grpSp>
      <p:grpSp>
        <p:nvGrpSpPr>
          <p:cNvPr id="5" name="Group 35">
            <a:extLst>
              <a:ext uri="{FF2B5EF4-FFF2-40B4-BE49-F238E27FC236}">
                <a16:creationId xmlns:a16="http://schemas.microsoft.com/office/drawing/2014/main" id="{79E24B6A-3B98-448A-9BF5-A63DD92F19B7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4191000"/>
            <a:ext cx="1676400" cy="1473200"/>
            <a:chOff x="3120" y="2256"/>
            <a:chExt cx="1056" cy="928"/>
          </a:xfrm>
        </p:grpSpPr>
        <p:sp>
          <p:nvSpPr>
            <p:cNvPr id="7181" name="AutoShape 36">
              <a:extLst>
                <a:ext uri="{FF2B5EF4-FFF2-40B4-BE49-F238E27FC236}">
                  <a16:creationId xmlns:a16="http://schemas.microsoft.com/office/drawing/2014/main" id="{BED1DE8D-6870-4149-8B03-E256D85F1EE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408" y="2256"/>
              <a:ext cx="384" cy="624"/>
            </a:xfrm>
            <a:prstGeom prst="downArrow">
              <a:avLst>
                <a:gd name="adj1" fmla="val 50000"/>
                <a:gd name="adj2" fmla="val 40625"/>
              </a:avLst>
            </a:prstGeom>
            <a:solidFill>
              <a:schemeClr val="accent1"/>
            </a:solidFill>
            <a:ln w="254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90000"/>
                <a:buFont typeface="Symbol" panose="05050102010706020507" pitchFamily="18" charset="2"/>
                <a:buChar char="¨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7182" name="Text Box 37">
              <a:extLst>
                <a:ext uri="{FF2B5EF4-FFF2-40B4-BE49-F238E27FC236}">
                  <a16:creationId xmlns:a16="http://schemas.microsoft.com/office/drawing/2014/main" id="{398DCE26-0E30-4882-8028-FF5BC553D6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2880"/>
              <a:ext cx="1056" cy="304"/>
            </a:xfrm>
            <a:prstGeom prst="rect">
              <a:avLst/>
            </a:prstGeom>
            <a:solidFill>
              <a:schemeClr val="accent1"/>
            </a:solidFill>
            <a:ln w="254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90000"/>
                <a:buFont typeface="Symbol" panose="05050102010706020507" pitchFamily="18" charset="2"/>
                <a:buChar char="¨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chemeClr val="bg2"/>
                  </a:solidFill>
                </a:rPr>
                <a:t>Unit Step</a:t>
              </a:r>
            </a:p>
          </p:txBody>
        </p:sp>
      </p:grpSp>
      <p:grpSp>
        <p:nvGrpSpPr>
          <p:cNvPr id="6" name="Group 41">
            <a:extLst>
              <a:ext uri="{FF2B5EF4-FFF2-40B4-BE49-F238E27FC236}">
                <a16:creationId xmlns:a16="http://schemas.microsoft.com/office/drawing/2014/main" id="{217A2C37-4652-4CA6-B469-84D5DA0856E8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371600"/>
            <a:ext cx="1676400" cy="2209800"/>
            <a:chOff x="1248" y="864"/>
            <a:chExt cx="1056" cy="1392"/>
          </a:xfrm>
        </p:grpSpPr>
        <p:sp>
          <p:nvSpPr>
            <p:cNvPr id="7179" name="AutoShape 39">
              <a:extLst>
                <a:ext uri="{FF2B5EF4-FFF2-40B4-BE49-F238E27FC236}">
                  <a16:creationId xmlns:a16="http://schemas.microsoft.com/office/drawing/2014/main" id="{78D55295-8843-406C-A0D7-F4B91CDEF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632"/>
              <a:ext cx="384" cy="624"/>
            </a:xfrm>
            <a:prstGeom prst="downArrow">
              <a:avLst>
                <a:gd name="adj1" fmla="val 50000"/>
                <a:gd name="adj2" fmla="val 40625"/>
              </a:avLst>
            </a:prstGeom>
            <a:solidFill>
              <a:schemeClr val="accent1"/>
            </a:solidFill>
            <a:ln w="254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90000"/>
                <a:buFont typeface="Symbol" panose="05050102010706020507" pitchFamily="18" charset="2"/>
                <a:buChar char="¨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7180" name="Text Box 40">
              <a:extLst>
                <a:ext uri="{FF2B5EF4-FFF2-40B4-BE49-F238E27FC236}">
                  <a16:creationId xmlns:a16="http://schemas.microsoft.com/office/drawing/2014/main" id="{14265FE3-0DB1-421F-9A45-68DC5E521B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864"/>
              <a:ext cx="1056" cy="764"/>
            </a:xfrm>
            <a:prstGeom prst="rect">
              <a:avLst/>
            </a:prstGeom>
            <a:solidFill>
              <a:schemeClr val="accent1"/>
            </a:solidFill>
            <a:ln w="254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90000"/>
                <a:buFont typeface="Symbol" panose="05050102010706020507" pitchFamily="18" charset="2"/>
                <a:buChar char="¨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chemeClr val="bg2"/>
                  </a:solidFill>
                </a:rPr>
                <a:t>Binary Stochastic Process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4">
            <a:extLst>
              <a:ext uri="{FF2B5EF4-FFF2-40B4-BE49-F238E27FC236}">
                <a16:creationId xmlns:a16="http://schemas.microsoft.com/office/drawing/2014/main" id="{FE492AAF-A6BE-4B05-8183-AD0FDC838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copyright Robert J. Marks II</a:t>
            </a: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696291B0-E2BA-4E8A-B454-B72600D8AB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00200" y="457200"/>
            <a:ext cx="8534400" cy="838200"/>
          </a:xfrm>
          <a:noFill/>
        </p:spPr>
        <p:txBody>
          <a:bodyPr/>
          <a:lstStyle/>
          <a:p>
            <a:pPr eaLnBrk="1" hangingPunct="1">
              <a:buFont typeface="Symbol" panose="05050102010706020507" pitchFamily="18" charset="2"/>
              <a:buNone/>
            </a:pPr>
            <a:r>
              <a:rPr lang="en-US" altLang="en-US" sz="4000"/>
              <a:t>Stochastic Resonance</a:t>
            </a:r>
          </a:p>
          <a:p>
            <a:pPr eaLnBrk="1" hangingPunct="1">
              <a:buFont typeface="Symbol" panose="05050102010706020507" pitchFamily="18" charset="2"/>
              <a:buNone/>
            </a:pPr>
            <a:endParaRPr lang="en-US" altLang="en-US" sz="4000"/>
          </a:p>
        </p:txBody>
      </p:sp>
      <p:sp>
        <p:nvSpPr>
          <p:cNvPr id="8196" name="Text Box 3">
            <a:extLst>
              <a:ext uri="{FF2B5EF4-FFF2-40B4-BE49-F238E27FC236}">
                <a16:creationId xmlns:a16="http://schemas.microsoft.com/office/drawing/2014/main" id="{1604B2E6-1108-4EF0-856E-405AF84B0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438400"/>
            <a:ext cx="7391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200">
              <a:cs typeface="Times New Roman" panose="02020603050405020304" pitchFamily="18" charset="0"/>
            </a:endParaRPr>
          </a:p>
        </p:txBody>
      </p:sp>
      <p:sp>
        <p:nvSpPr>
          <p:cNvPr id="8197" name="Rectangle 21">
            <a:extLst>
              <a:ext uri="{FF2B5EF4-FFF2-40B4-BE49-F238E27FC236}">
                <a16:creationId xmlns:a16="http://schemas.microsoft.com/office/drawing/2014/main" id="{BF0A4AB3-49CE-49DA-870B-E387087CD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081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8198" name="Object 20">
            <a:extLst>
              <a:ext uri="{FF2B5EF4-FFF2-40B4-BE49-F238E27FC236}">
                <a16:creationId xmlns:a16="http://schemas.microsoft.com/office/drawing/2014/main" id="{1EA0A6BD-2D3C-4E39-A19B-98127710B4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1524000"/>
          <a:ext cx="6781800" cy="221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133600" imgH="698500" progId="Equation.3">
                  <p:embed/>
                </p:oleObj>
              </mc:Choice>
              <mc:Fallback>
                <p:oleObj r:id="rId2" imgW="2133600" imgH="6985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524000"/>
                        <a:ext cx="6781800" cy="2211388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Rectangle 23">
            <a:extLst>
              <a:ext uri="{FF2B5EF4-FFF2-40B4-BE49-F238E27FC236}">
                <a16:creationId xmlns:a16="http://schemas.microsoft.com/office/drawing/2014/main" id="{AC43B759-B3F9-4D2F-A99B-D1831B683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55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8200" name="Object 22">
            <a:extLst>
              <a:ext uri="{FF2B5EF4-FFF2-40B4-BE49-F238E27FC236}">
                <a16:creationId xmlns:a16="http://schemas.microsoft.com/office/drawing/2014/main" id="{08859283-8FF5-4788-8BE1-4163DC298E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4495800"/>
          <a:ext cx="40386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104900" imgH="241300" progId="Equation.3">
                  <p:embed/>
                </p:oleObj>
              </mc:Choice>
              <mc:Fallback>
                <p:oleObj r:id="rId4" imgW="1104900" imgH="2413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495800"/>
                        <a:ext cx="4038600" cy="86995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4">
            <a:extLst>
              <a:ext uri="{FF2B5EF4-FFF2-40B4-BE49-F238E27FC236}">
                <a16:creationId xmlns:a16="http://schemas.microsoft.com/office/drawing/2014/main" id="{DB1069B9-3CF1-4D4D-95B2-1D17BF266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copyright Robert J. Marks II</a:t>
            </a: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5825595F-381F-4E40-834C-887F049038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1600" y="304800"/>
            <a:ext cx="8534400" cy="8382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sz="3600" b="1"/>
              <a:t>Stochastic Resonance:</a:t>
            </a:r>
            <a:r>
              <a:rPr lang="en-US" altLang="en-US" sz="3600"/>
              <a:t> </a:t>
            </a:r>
          </a:p>
          <a:p>
            <a:pPr eaLnBrk="1" hangingPunct="1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sz="2800"/>
              <a:t>The expected value is the signal run through a nonlinearity specified by the CDF of the noise.</a:t>
            </a:r>
          </a:p>
          <a:p>
            <a:pPr eaLnBrk="1" hangingPunct="1">
              <a:lnSpc>
                <a:spcPct val="90000"/>
              </a:lnSpc>
              <a:buFont typeface="Symbol" panose="05050102010706020507" pitchFamily="18" charset="2"/>
              <a:buNone/>
            </a:pPr>
            <a:endParaRPr lang="en-US" altLang="en-US" sz="3600"/>
          </a:p>
        </p:txBody>
      </p:sp>
      <p:sp>
        <p:nvSpPr>
          <p:cNvPr id="9220" name="Text Box 3">
            <a:extLst>
              <a:ext uri="{FF2B5EF4-FFF2-40B4-BE49-F238E27FC236}">
                <a16:creationId xmlns:a16="http://schemas.microsoft.com/office/drawing/2014/main" id="{84AEE42B-4575-4B6D-8639-90E1874CE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438400"/>
            <a:ext cx="7391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200">
              <a:cs typeface="Times New Roman" panose="02020603050405020304" pitchFamily="18" charset="0"/>
            </a:endParaRPr>
          </a:p>
        </p:txBody>
      </p:sp>
      <p:sp>
        <p:nvSpPr>
          <p:cNvPr id="9221" name="Rectangle 4">
            <a:extLst>
              <a:ext uri="{FF2B5EF4-FFF2-40B4-BE49-F238E27FC236}">
                <a16:creationId xmlns:a16="http://schemas.microsoft.com/office/drawing/2014/main" id="{F4AD3F8F-5134-44C2-A054-6A5EBF11E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081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C275321F-91D6-4721-A514-CE68792F6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55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pic>
        <p:nvPicPr>
          <p:cNvPr id="9223" name="Picture 8">
            <a:extLst>
              <a:ext uri="{FF2B5EF4-FFF2-40B4-BE49-F238E27FC236}">
                <a16:creationId xmlns:a16="http://schemas.microsoft.com/office/drawing/2014/main" id="{343D5C21-2F0C-42C4-A21D-98640BCD4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38400"/>
            <a:ext cx="5691188" cy="4140200"/>
          </a:xfrm>
          <a:prstGeom prst="rect">
            <a:avLst/>
          </a:prstGeom>
          <a:noFill/>
          <a:ln w="31750" cap="sq">
            <a:solidFill>
              <a:schemeClr val="bg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224" name="Object 5">
            <a:extLst>
              <a:ext uri="{FF2B5EF4-FFF2-40B4-BE49-F238E27FC236}">
                <a16:creationId xmlns:a16="http://schemas.microsoft.com/office/drawing/2014/main" id="{F4A6FCEC-E4DA-4936-9611-8F85530D9C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9400" y="1905000"/>
          <a:ext cx="4702175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11400" imgH="330200" progId="Equation.3">
                  <p:embed/>
                </p:oleObj>
              </mc:Choice>
              <mc:Fallback>
                <p:oleObj name="Equation" r:id="rId3" imgW="2311400" imgH="330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905000"/>
                        <a:ext cx="4702175" cy="668338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4">
            <a:extLst>
              <a:ext uri="{FF2B5EF4-FFF2-40B4-BE49-F238E27FC236}">
                <a16:creationId xmlns:a16="http://schemas.microsoft.com/office/drawing/2014/main" id="{34601A0B-2A15-4AC6-AB4E-2087F01C0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copyright Robert J. Marks II</a:t>
            </a: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8D1E0D03-F165-414B-B9AF-A28BAF9D45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304800"/>
            <a:ext cx="8534400" cy="83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sz="3600" b="1"/>
              <a:t>Stochastic Resonance in Uniform Noise</a:t>
            </a:r>
          </a:p>
          <a:p>
            <a:pPr eaLnBrk="1" hangingPunct="1">
              <a:lnSpc>
                <a:spcPct val="90000"/>
              </a:lnSpc>
              <a:buFont typeface="Symbol" panose="05050102010706020507" pitchFamily="18" charset="2"/>
              <a:buNone/>
            </a:pPr>
            <a:endParaRPr lang="en-US" altLang="en-US" sz="3600"/>
          </a:p>
          <a:p>
            <a:pPr eaLnBrk="1" hangingPunct="1">
              <a:lnSpc>
                <a:spcPct val="90000"/>
              </a:lnSpc>
              <a:buFont typeface="Symbol" panose="05050102010706020507" pitchFamily="18" charset="2"/>
              <a:buNone/>
            </a:pPr>
            <a:endParaRPr lang="en-US" altLang="en-US" sz="3600"/>
          </a:p>
          <a:p>
            <a:pPr eaLnBrk="1" hangingPunct="1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/>
              <a:t>The normalized histogram for E[</a:t>
            </a:r>
            <a:r>
              <a:rPr lang="en-US" altLang="en-US" i="1"/>
              <a:t>Z</a:t>
            </a:r>
            <a:r>
              <a:rPr lang="en-US" altLang="en-US"/>
              <a:t>(</a:t>
            </a:r>
            <a:r>
              <a:rPr lang="en-US" altLang="en-US" i="1"/>
              <a:t>t</a:t>
            </a:r>
            <a:r>
              <a:rPr lang="en-US" altLang="en-US"/>
              <a:t>)] is</a:t>
            </a:r>
            <a:r>
              <a:rPr lang="en-US" altLang="en-US" sz="3600"/>
              <a:t> </a:t>
            </a:r>
          </a:p>
          <a:p>
            <a:pPr eaLnBrk="1" hangingPunct="1">
              <a:lnSpc>
                <a:spcPct val="90000"/>
              </a:lnSpc>
              <a:buFont typeface="Symbol" panose="05050102010706020507" pitchFamily="18" charset="2"/>
              <a:buNone/>
            </a:pPr>
            <a:endParaRPr lang="en-US" altLang="en-US" sz="3600"/>
          </a:p>
          <a:p>
            <a:pPr eaLnBrk="1" hangingPunct="1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sz="2800"/>
              <a:t>where</a:t>
            </a:r>
          </a:p>
          <a:p>
            <a:pPr eaLnBrk="1" hangingPunct="1">
              <a:lnSpc>
                <a:spcPct val="90000"/>
              </a:lnSpc>
              <a:buFont typeface="Symbol" panose="05050102010706020507" pitchFamily="18" charset="2"/>
              <a:buNone/>
            </a:pPr>
            <a:endParaRPr lang="en-US" altLang="en-US" sz="2000"/>
          </a:p>
          <a:p>
            <a:pPr eaLnBrk="1" hangingPunct="1">
              <a:lnSpc>
                <a:spcPct val="90000"/>
              </a:lnSpc>
              <a:buFont typeface="Symbol" panose="05050102010706020507" pitchFamily="18" charset="2"/>
              <a:buNone/>
            </a:pPr>
            <a:endParaRPr lang="en-US" altLang="en-US" sz="3600"/>
          </a:p>
        </p:txBody>
      </p:sp>
      <p:sp>
        <p:nvSpPr>
          <p:cNvPr id="10244" name="Text Box 3">
            <a:extLst>
              <a:ext uri="{FF2B5EF4-FFF2-40B4-BE49-F238E27FC236}">
                <a16:creationId xmlns:a16="http://schemas.microsoft.com/office/drawing/2014/main" id="{0728DC21-A96D-4E20-87E1-758837D3E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438400"/>
            <a:ext cx="7391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200">
              <a:cs typeface="Times New Roman" panose="02020603050405020304" pitchFamily="18" charset="0"/>
            </a:endParaRPr>
          </a:p>
        </p:txBody>
      </p:sp>
      <p:sp>
        <p:nvSpPr>
          <p:cNvPr id="10245" name="Rectangle 4">
            <a:extLst>
              <a:ext uri="{FF2B5EF4-FFF2-40B4-BE49-F238E27FC236}">
                <a16:creationId xmlns:a16="http://schemas.microsoft.com/office/drawing/2014/main" id="{BB1C25E6-B17B-4757-B5CD-1B4955FA9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081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0246" name="Rectangle 9">
            <a:extLst>
              <a:ext uri="{FF2B5EF4-FFF2-40B4-BE49-F238E27FC236}">
                <a16:creationId xmlns:a16="http://schemas.microsoft.com/office/drawing/2014/main" id="{D7D9DFDE-A421-46F9-BBF8-144A8753C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383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10247" name="Object 8">
            <a:extLst>
              <a:ext uri="{FF2B5EF4-FFF2-40B4-BE49-F238E27FC236}">
                <a16:creationId xmlns:a16="http://schemas.microsoft.com/office/drawing/2014/main" id="{804A0AC9-1CF2-45BC-B422-A35D8F594A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1400" y="990600"/>
          <a:ext cx="2290763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079032" imgH="431613" progId="Equation.3">
                  <p:embed/>
                </p:oleObj>
              </mc:Choice>
              <mc:Fallback>
                <p:oleObj r:id="rId2" imgW="1079032" imgH="431613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990600"/>
                        <a:ext cx="2290763" cy="912813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Rectangle 11">
            <a:extLst>
              <a:ext uri="{FF2B5EF4-FFF2-40B4-BE49-F238E27FC236}">
                <a16:creationId xmlns:a16="http://schemas.microsoft.com/office/drawing/2014/main" id="{9C02B634-5723-49BA-84F6-7D3500367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0363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10249" name="Object 10">
            <a:extLst>
              <a:ext uri="{FF2B5EF4-FFF2-40B4-BE49-F238E27FC236}">
                <a16:creationId xmlns:a16="http://schemas.microsoft.com/office/drawing/2014/main" id="{D1A6BAFA-E277-4D91-9365-D8C67F7803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2200" y="2819400"/>
          <a:ext cx="532923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3340100" imgH="292100" progId="Equation.3">
                  <p:embed/>
                </p:oleObj>
              </mc:Choice>
              <mc:Fallback>
                <p:oleObj r:id="rId4" imgW="3340100" imgH="2921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819400"/>
                        <a:ext cx="5329238" cy="4699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254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0" name="Rectangle 13">
            <a:extLst>
              <a:ext uri="{FF2B5EF4-FFF2-40B4-BE49-F238E27FC236}">
                <a16:creationId xmlns:a16="http://schemas.microsoft.com/office/drawing/2014/main" id="{5228C0E9-6E76-46B2-835F-BE50F3E33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10251" name="Object 12">
            <a:extLst>
              <a:ext uri="{FF2B5EF4-FFF2-40B4-BE49-F238E27FC236}">
                <a16:creationId xmlns:a16="http://schemas.microsoft.com/office/drawing/2014/main" id="{0D73F029-4E99-4ED7-BEED-16A58EB481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95600" y="3886200"/>
          <a:ext cx="4311650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679700" imgH="622300" progId="Equation.3">
                  <p:embed/>
                </p:oleObj>
              </mc:Choice>
              <mc:Fallback>
                <p:oleObj name="Equation" r:id="rId6" imgW="2679700" imgH="6223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886200"/>
                        <a:ext cx="4311650" cy="1001713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254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2" name="Rectangle 15">
            <a:extLst>
              <a:ext uri="{FF2B5EF4-FFF2-40B4-BE49-F238E27FC236}">
                <a16:creationId xmlns:a16="http://schemas.microsoft.com/office/drawing/2014/main" id="{6916E6CB-FA90-4F72-868F-D0BF1F052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3262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10253" name="Object 14">
            <a:extLst>
              <a:ext uri="{FF2B5EF4-FFF2-40B4-BE49-F238E27FC236}">
                <a16:creationId xmlns:a16="http://schemas.microsoft.com/office/drawing/2014/main" id="{68B6F54E-A9C7-4F45-827F-ED3EA466CC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5257800"/>
          <a:ext cx="33528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88367" imgH="380835" progId="Equation.3">
                  <p:embed/>
                </p:oleObj>
              </mc:Choice>
              <mc:Fallback>
                <p:oleObj name="Equation" r:id="rId8" imgW="1688367" imgH="380835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257800"/>
                        <a:ext cx="3352800" cy="76517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254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4" name="Rectangle 17">
            <a:extLst>
              <a:ext uri="{FF2B5EF4-FFF2-40B4-BE49-F238E27FC236}">
                <a16:creationId xmlns:a16="http://schemas.microsoft.com/office/drawing/2014/main" id="{523A13C7-F97C-4E0F-9017-1AA8A0C08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1450" y="3262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10255" name="Object 16">
            <a:extLst>
              <a:ext uri="{FF2B5EF4-FFF2-40B4-BE49-F238E27FC236}">
                <a16:creationId xmlns:a16="http://schemas.microsoft.com/office/drawing/2014/main" id="{DF1DF60E-69E3-437A-B415-36B69CC771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5257800"/>
          <a:ext cx="32766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78000" imgH="381000" progId="Equation.3">
                  <p:embed/>
                </p:oleObj>
              </mc:Choice>
              <mc:Fallback>
                <p:oleObj name="Equation" r:id="rId10" imgW="1778000" imgH="3810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5257800"/>
                        <a:ext cx="3276600" cy="70802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254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>
            <a:extLst>
              <a:ext uri="{FF2B5EF4-FFF2-40B4-BE49-F238E27FC236}">
                <a16:creationId xmlns:a16="http://schemas.microsoft.com/office/drawing/2014/main" id="{E8FDD608-1201-4750-BCCE-D6185172B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copyright Robert J. Marks II</a:t>
            </a: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5EB32019-8783-4EE4-9A66-EF0C6F309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304800"/>
            <a:ext cx="8534400" cy="83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sz="3600" b="1"/>
              <a:t>Stochastic Resonance in Uniform Noise</a:t>
            </a:r>
          </a:p>
          <a:p>
            <a:pPr eaLnBrk="1" hangingPunct="1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/>
              <a:t>Correct value of </a:t>
            </a:r>
            <a:r>
              <a:rPr lang="en-US" altLang="en-US" i="1">
                <a:sym typeface="Symbol" panose="05050102010706020507" pitchFamily="18" charset="2"/>
              </a:rPr>
              <a:t></a:t>
            </a:r>
            <a:r>
              <a:rPr lang="en-US" altLang="en-US">
                <a:sym typeface="Symbol" panose="05050102010706020507" pitchFamily="18" charset="2"/>
              </a:rPr>
              <a:t> </a:t>
            </a:r>
            <a:r>
              <a:rPr lang="en-US" altLang="en-US"/>
              <a:t>gives “exact” results!</a:t>
            </a:r>
          </a:p>
          <a:p>
            <a:pPr eaLnBrk="1" hangingPunct="1">
              <a:lnSpc>
                <a:spcPct val="90000"/>
              </a:lnSpc>
              <a:buFont typeface="Symbol" panose="05050102010706020507" pitchFamily="18" charset="2"/>
              <a:buNone/>
            </a:pPr>
            <a:endParaRPr lang="en-US" altLang="en-US" sz="3600"/>
          </a:p>
          <a:p>
            <a:pPr eaLnBrk="1" hangingPunct="1">
              <a:lnSpc>
                <a:spcPct val="90000"/>
              </a:lnSpc>
              <a:buFont typeface="Symbol" panose="05050102010706020507" pitchFamily="18" charset="2"/>
              <a:buNone/>
            </a:pPr>
            <a:endParaRPr lang="en-US" altLang="en-US" sz="2000"/>
          </a:p>
          <a:p>
            <a:pPr eaLnBrk="1" hangingPunct="1">
              <a:lnSpc>
                <a:spcPct val="90000"/>
              </a:lnSpc>
              <a:buFont typeface="Symbol" panose="05050102010706020507" pitchFamily="18" charset="2"/>
              <a:buNone/>
            </a:pPr>
            <a:endParaRPr lang="en-US" altLang="en-US" sz="3600"/>
          </a:p>
        </p:txBody>
      </p:sp>
      <p:sp>
        <p:nvSpPr>
          <p:cNvPr id="11268" name="Text Box 3">
            <a:extLst>
              <a:ext uri="{FF2B5EF4-FFF2-40B4-BE49-F238E27FC236}">
                <a16:creationId xmlns:a16="http://schemas.microsoft.com/office/drawing/2014/main" id="{F1D1DBB3-84A6-4674-A6E1-AD655A158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438400"/>
            <a:ext cx="7391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200">
              <a:cs typeface="Times New Roman" panose="02020603050405020304" pitchFamily="18" charset="0"/>
            </a:endParaRPr>
          </a:p>
        </p:txBody>
      </p:sp>
      <p:sp>
        <p:nvSpPr>
          <p:cNvPr id="11269" name="Rectangle 4">
            <a:extLst>
              <a:ext uri="{FF2B5EF4-FFF2-40B4-BE49-F238E27FC236}">
                <a16:creationId xmlns:a16="http://schemas.microsoft.com/office/drawing/2014/main" id="{C64F5F12-EB02-4FDA-B37D-3F69B5383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081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70" name="Rectangle 5">
            <a:extLst>
              <a:ext uri="{FF2B5EF4-FFF2-40B4-BE49-F238E27FC236}">
                <a16:creationId xmlns:a16="http://schemas.microsoft.com/office/drawing/2014/main" id="{DBFE1F35-AB22-4CF6-8377-5042FCD5F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383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8CFF2DD7-41ED-4557-89FF-4F38CE2DA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0363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72" name="Rectangle 9">
            <a:extLst>
              <a:ext uri="{FF2B5EF4-FFF2-40B4-BE49-F238E27FC236}">
                <a16:creationId xmlns:a16="http://schemas.microsoft.com/office/drawing/2014/main" id="{2C3B602E-84DB-4173-A43A-4130DCABF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pic>
        <p:nvPicPr>
          <p:cNvPr id="11273" name="Picture 17">
            <a:extLst>
              <a:ext uri="{FF2B5EF4-FFF2-40B4-BE49-F238E27FC236}">
                <a16:creationId xmlns:a16="http://schemas.microsoft.com/office/drawing/2014/main" id="{858430FA-D59F-49D0-BBCF-A0F5EC1AE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0500"/>
            <a:ext cx="9144000" cy="4945063"/>
          </a:xfrm>
          <a:prstGeom prst="rect">
            <a:avLst/>
          </a:prstGeom>
          <a:noFill/>
          <a:ln w="254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Lock And Key">
  <a:themeElements>
    <a:clrScheme name="Lock And Key 1">
      <a:dk1>
        <a:srgbClr val="200B5B"/>
      </a:dk1>
      <a:lt1>
        <a:srgbClr val="EAEAEA"/>
      </a:lt1>
      <a:dk2>
        <a:srgbClr val="6600FF"/>
      </a:dk2>
      <a:lt2>
        <a:srgbClr val="FFCC66"/>
      </a:lt2>
      <a:accent1>
        <a:srgbClr val="EEB00B"/>
      </a:accent1>
      <a:accent2>
        <a:srgbClr val="6600CC"/>
      </a:accent2>
      <a:accent3>
        <a:srgbClr val="B8AAFF"/>
      </a:accent3>
      <a:accent4>
        <a:srgbClr val="C8C8C8"/>
      </a:accent4>
      <a:accent5>
        <a:srgbClr val="F5D4AA"/>
      </a:accent5>
      <a:accent6>
        <a:srgbClr val="5C00B9"/>
      </a:accent6>
      <a:hlink>
        <a:srgbClr val="FF33CC"/>
      </a:hlink>
      <a:folHlink>
        <a:srgbClr val="CC99FF"/>
      </a:folHlink>
    </a:clrScheme>
    <a:fontScheme name="Lock And Ke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ock And Key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ck And Key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ck And Key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Designs\Lock And Key.pot</Template>
  <TotalTime>18598</TotalTime>
  <Words>242</Words>
  <Application>Microsoft Office PowerPoint</Application>
  <PresentationFormat>On-screen Show (4:3)</PresentationFormat>
  <Paragraphs>48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Times New Roman</vt:lpstr>
      <vt:lpstr>Arial</vt:lpstr>
      <vt:lpstr>Symbol</vt:lpstr>
      <vt:lpstr>Lock And Key</vt:lpstr>
      <vt:lpstr>Microsoft Equation 3.0</vt:lpstr>
      <vt:lpstr>ECE 5354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Averaging</vt:lpstr>
      <vt:lpstr>PowerPoint Presentation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marks</dc:creator>
  <cp:lastModifiedBy>Marks, Robert</cp:lastModifiedBy>
  <cp:revision>81</cp:revision>
  <dcterms:created xsi:type="dcterms:W3CDTF">2001-07-10T15:50:30Z</dcterms:created>
  <dcterms:modified xsi:type="dcterms:W3CDTF">2021-03-18T16:59:55Z</dcterms:modified>
</cp:coreProperties>
</file>